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62" r:id="rId3"/>
    <p:sldMasterId id="2147483673" r:id="rId4"/>
    <p:sldMasterId id="2147483678" r:id="rId5"/>
    <p:sldMasterId id="2147483681" r:id="rId6"/>
    <p:sldMasterId id="2147483695" r:id="rId7"/>
    <p:sldMasterId id="2147483708" r:id="rId8"/>
    <p:sldMasterId id="2147483717" r:id="rId9"/>
  </p:sldMasterIdLst>
  <p:notesMasterIdLst>
    <p:notesMasterId r:id="rId13"/>
  </p:notesMasterIdLst>
  <p:handoutMasterIdLst>
    <p:handoutMasterId r:id="rId49"/>
  </p:handoutMasterIdLst>
  <p:sldIdLst>
    <p:sldId id="4106" r:id="rId10"/>
    <p:sldId id="4107" r:id="rId11"/>
    <p:sldId id="4042" r:id="rId12"/>
    <p:sldId id="4046" r:id="rId14"/>
    <p:sldId id="4047" r:id="rId15"/>
    <p:sldId id="4043" r:id="rId16"/>
    <p:sldId id="4077" r:id="rId17"/>
    <p:sldId id="4044" r:id="rId18"/>
    <p:sldId id="4142" r:id="rId19"/>
    <p:sldId id="4045" r:id="rId20"/>
    <p:sldId id="4048" r:id="rId21"/>
    <p:sldId id="4049" r:id="rId22"/>
    <p:sldId id="4050" r:id="rId23"/>
    <p:sldId id="4051" r:id="rId24"/>
    <p:sldId id="4052" r:id="rId25"/>
    <p:sldId id="4053" r:id="rId26"/>
    <p:sldId id="4054" r:id="rId27"/>
    <p:sldId id="4057" r:id="rId28"/>
    <p:sldId id="4055" r:id="rId29"/>
    <p:sldId id="4056" r:id="rId30"/>
    <p:sldId id="4170" r:id="rId31"/>
    <p:sldId id="4171" r:id="rId32"/>
    <p:sldId id="4058" r:id="rId33"/>
    <p:sldId id="4059" r:id="rId34"/>
    <p:sldId id="4060" r:id="rId35"/>
    <p:sldId id="4061" r:id="rId36"/>
    <p:sldId id="4063" r:id="rId37"/>
    <p:sldId id="4064" r:id="rId38"/>
    <p:sldId id="4068" r:id="rId39"/>
    <p:sldId id="4069" r:id="rId40"/>
    <p:sldId id="4070" r:id="rId41"/>
    <p:sldId id="4071" r:id="rId42"/>
    <p:sldId id="4072" r:id="rId43"/>
    <p:sldId id="4073" r:id="rId44"/>
    <p:sldId id="4067" r:id="rId45"/>
    <p:sldId id="4075" r:id="rId46"/>
    <p:sldId id="4076" r:id="rId47"/>
    <p:sldId id="4031" r:id="rId48"/>
  </p:sldIdLst>
  <p:sldSz cx="12192000" cy="6858000"/>
  <p:notesSz cx="6858000" cy="9144000"/>
  <p:embeddedFontLst>
    <p:embeddedFont>
      <p:font typeface="微软雅黑" panose="020B0503020204020204" pitchFamily="34" charset="-122"/>
      <p:regular r:id="rId53"/>
    </p:embeddedFont>
    <p:embeddedFont>
      <p:font typeface="Segoe UI" panose="020B0502040204020203" pitchFamily="34" charset="0"/>
      <p:regular r:id="rId54"/>
      <p:bold r:id="rId55"/>
      <p:italic r:id="rId56"/>
      <p:boldItalic r:id="rId57"/>
    </p:embeddedFont>
    <p:embeddedFont>
      <p:font typeface="MS UI Gothic" panose="020B0600070205080204" pitchFamily="34" charset="-128"/>
      <p:regular r:id="rId58"/>
    </p:embeddedFont>
    <p:embeddedFont>
      <p:font typeface="黑体" panose="02010609060101010101" pitchFamily="49" charset="-122"/>
      <p:regular r:id="rId59"/>
    </p:embeddedFont>
    <p:embeddedFont>
      <p:font typeface="Tahoma" panose="020B0604030504040204" pitchFamily="34" charset="0"/>
      <p:regular r:id="rId60"/>
      <p:bold r:id="rId61"/>
    </p:embeddedFont>
    <p:embeddedFont>
      <p:font typeface="微软雅黑 Light" panose="020B0502040204020203" pitchFamily="34" charset="-122"/>
      <p:regular r:id="rId62"/>
    </p:embeddedFont>
    <p:embeddedFont>
      <p:font typeface="等线" panose="02010600030101010101" charset="-122"/>
      <p:regular r:id="rId63"/>
    </p:embeddedFont>
    <p:embeddedFont>
      <p:font typeface="等线 Light" panose="02010600030101010101" charset="-122"/>
      <p:regular r:id="rId64"/>
    </p:embeddedFont>
  </p:embeddedFontLst>
  <p:custDataLst>
    <p:tags r:id="rId6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3438F6"/>
    <a:srgbClr val="039DDB"/>
    <a:srgbClr val="FF0000"/>
    <a:srgbClr val="240CD2"/>
    <a:srgbClr val="516CDF"/>
    <a:srgbClr val="3333CC"/>
    <a:srgbClr val="2513CB"/>
    <a:srgbClr val="0066FF"/>
    <a:srgbClr val="180C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52" autoAdjust="0"/>
    <p:restoredTop sz="78329" autoAdjust="0"/>
  </p:normalViewPr>
  <p:slideViewPr>
    <p:cSldViewPr snapToGrid="0">
      <p:cViewPr>
        <p:scale>
          <a:sx n="73" d="100"/>
          <a:sy n="73" d="100"/>
        </p:scale>
        <p:origin x="1330" y="-96"/>
      </p:cViewPr>
      <p:guideLst>
        <p:guide orient="horz" pos="5"/>
        <p:guide pos="3886"/>
      </p:guideLst>
    </p:cSldViewPr>
  </p:slideViewPr>
  <p:notesTextViewPr>
    <p:cViewPr>
      <p:scale>
        <a:sx n="1" d="1"/>
        <a:sy n="1" d="1"/>
      </p:scale>
      <p:origin x="0" y="0"/>
    </p:cViewPr>
  </p:notesTextViewPr>
  <p:sorterViewPr>
    <p:cViewPr varScale="1">
      <p:scale>
        <a:sx n="100" d="100"/>
        <a:sy n="100" d="100"/>
      </p:scale>
      <p:origin x="0" y="-1980"/>
    </p:cViewPr>
  </p:sorterViewPr>
  <p:notesViewPr>
    <p:cSldViewPr snapToGrid="0">
      <p:cViewPr varScale="1">
        <p:scale>
          <a:sx n="84" d="100"/>
          <a:sy n="84" d="100"/>
        </p:scale>
        <p:origin x="3828" y="1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5" Type="http://schemas.openxmlformats.org/officeDocument/2006/relationships/tags" Target="tags/tag5.xml"/><Relationship Id="rId64" Type="http://schemas.openxmlformats.org/officeDocument/2006/relationships/font" Target="fonts/font12.fntdata"/><Relationship Id="rId63" Type="http://schemas.openxmlformats.org/officeDocument/2006/relationships/font" Target="fonts/font11.fntdata"/><Relationship Id="rId62" Type="http://schemas.openxmlformats.org/officeDocument/2006/relationships/font" Target="fonts/font10.fntdata"/><Relationship Id="rId61" Type="http://schemas.openxmlformats.org/officeDocument/2006/relationships/font" Target="fonts/font9.fntdata"/><Relationship Id="rId60" Type="http://schemas.openxmlformats.org/officeDocument/2006/relationships/font" Target="fonts/font8.fntdata"/><Relationship Id="rId6" Type="http://schemas.openxmlformats.org/officeDocument/2006/relationships/slideMaster" Target="slideMasters/slideMaster5.xml"/><Relationship Id="rId59" Type="http://schemas.openxmlformats.org/officeDocument/2006/relationships/font" Target="fonts/font7.fntdata"/><Relationship Id="rId58" Type="http://schemas.openxmlformats.org/officeDocument/2006/relationships/font" Target="fonts/font6.fntdata"/><Relationship Id="rId57" Type="http://schemas.openxmlformats.org/officeDocument/2006/relationships/font" Target="fonts/font5.fntdata"/><Relationship Id="rId56" Type="http://schemas.openxmlformats.org/officeDocument/2006/relationships/font" Target="fonts/font4.fntdata"/><Relationship Id="rId55" Type="http://schemas.openxmlformats.org/officeDocument/2006/relationships/font" Target="fonts/font3.fntdata"/><Relationship Id="rId54" Type="http://schemas.openxmlformats.org/officeDocument/2006/relationships/font" Target="fonts/font2.fntdata"/><Relationship Id="rId53" Type="http://schemas.openxmlformats.org/officeDocument/2006/relationships/font" Target="fonts/font1.fntdata"/><Relationship Id="rId52" Type="http://schemas.openxmlformats.org/officeDocument/2006/relationships/tableStyles" Target="tableStyles.xml"/><Relationship Id="rId51" Type="http://schemas.openxmlformats.org/officeDocument/2006/relationships/viewProps" Target="viewProps.xml"/><Relationship Id="rId50" Type="http://schemas.openxmlformats.org/officeDocument/2006/relationships/presProps" Target="presProps.xml"/><Relationship Id="rId5" Type="http://schemas.openxmlformats.org/officeDocument/2006/relationships/slideMaster" Target="slideMasters/slideMaster4.xml"/><Relationship Id="rId49" Type="http://schemas.openxmlformats.org/officeDocument/2006/relationships/handoutMaster" Target="handoutMasters/handoutMaster1.xml"/><Relationship Id="rId48" Type="http://schemas.openxmlformats.org/officeDocument/2006/relationships/slide" Target="slides/slide38.xml"/><Relationship Id="rId47" Type="http://schemas.openxmlformats.org/officeDocument/2006/relationships/slide" Target="slides/slide37.xml"/><Relationship Id="rId46" Type="http://schemas.openxmlformats.org/officeDocument/2006/relationships/slide" Target="slides/slide36.xml"/><Relationship Id="rId45" Type="http://schemas.openxmlformats.org/officeDocument/2006/relationships/slide" Target="slides/slide35.xml"/><Relationship Id="rId44" Type="http://schemas.openxmlformats.org/officeDocument/2006/relationships/slide" Target="slides/slide34.xml"/><Relationship Id="rId43" Type="http://schemas.openxmlformats.org/officeDocument/2006/relationships/slide" Target="slides/slide33.xml"/><Relationship Id="rId42" Type="http://schemas.openxmlformats.org/officeDocument/2006/relationships/slide" Target="slides/slide32.xml"/><Relationship Id="rId41" Type="http://schemas.openxmlformats.org/officeDocument/2006/relationships/slide" Target="slides/slide31.xml"/><Relationship Id="rId40" Type="http://schemas.openxmlformats.org/officeDocument/2006/relationships/slide" Target="slides/slide30.xml"/><Relationship Id="rId4" Type="http://schemas.openxmlformats.org/officeDocument/2006/relationships/slideMaster" Target="slideMasters/slideMaster3.xml"/><Relationship Id="rId39" Type="http://schemas.openxmlformats.org/officeDocument/2006/relationships/slide" Target="slides/slide29.xml"/><Relationship Id="rId38" Type="http://schemas.openxmlformats.org/officeDocument/2006/relationships/slide" Target="slides/slide28.xml"/><Relationship Id="rId37" Type="http://schemas.openxmlformats.org/officeDocument/2006/relationships/slide" Target="slides/slide27.xml"/><Relationship Id="rId36" Type="http://schemas.openxmlformats.org/officeDocument/2006/relationships/slide" Target="slides/slide26.xml"/><Relationship Id="rId35" Type="http://schemas.openxmlformats.org/officeDocument/2006/relationships/slide" Target="slides/slide25.xml"/><Relationship Id="rId34" Type="http://schemas.openxmlformats.org/officeDocument/2006/relationships/slide" Target="slides/slide24.xml"/><Relationship Id="rId33" Type="http://schemas.openxmlformats.org/officeDocument/2006/relationships/slide" Target="slides/slide23.xml"/><Relationship Id="rId32" Type="http://schemas.openxmlformats.org/officeDocument/2006/relationships/slide" Target="slides/slide22.xml"/><Relationship Id="rId31" Type="http://schemas.openxmlformats.org/officeDocument/2006/relationships/slide" Target="slides/slide21.xml"/><Relationship Id="rId30" Type="http://schemas.openxmlformats.org/officeDocument/2006/relationships/slide" Target="slides/slide20.xml"/><Relationship Id="rId3" Type="http://schemas.openxmlformats.org/officeDocument/2006/relationships/slideMaster" Target="slideMasters/slideMaster2.xml"/><Relationship Id="rId29" Type="http://schemas.openxmlformats.org/officeDocument/2006/relationships/slide" Target="slides/slide19.xml"/><Relationship Id="rId28" Type="http://schemas.openxmlformats.org/officeDocument/2006/relationships/slide" Target="slides/slide18.xml"/><Relationship Id="rId27" Type="http://schemas.openxmlformats.org/officeDocument/2006/relationships/slide" Target="slides/slide17.xml"/><Relationship Id="rId26" Type="http://schemas.openxmlformats.org/officeDocument/2006/relationships/slide" Target="slides/slide16.xml"/><Relationship Id="rId25" Type="http://schemas.openxmlformats.org/officeDocument/2006/relationships/slide" Target="slides/slide15.xml"/><Relationship Id="rId24" Type="http://schemas.openxmlformats.org/officeDocument/2006/relationships/slide" Target="slides/slide14.xml"/><Relationship Id="rId23" Type="http://schemas.openxmlformats.org/officeDocument/2006/relationships/slide" Target="slides/slide13.xml"/><Relationship Id="rId22" Type="http://schemas.openxmlformats.org/officeDocument/2006/relationships/slide" Target="slides/slide12.xml"/><Relationship Id="rId21" Type="http://schemas.openxmlformats.org/officeDocument/2006/relationships/slide" Target="slides/slide11.xml"/><Relationship Id="rId20" Type="http://schemas.openxmlformats.org/officeDocument/2006/relationships/slide" Target="slides/slide10.xml"/><Relationship Id="rId2" Type="http://schemas.openxmlformats.org/officeDocument/2006/relationships/theme" Target="theme/theme1.xml"/><Relationship Id="rId19" Type="http://schemas.openxmlformats.org/officeDocument/2006/relationships/slide" Target="slides/slide9.xml"/><Relationship Id="rId18" Type="http://schemas.openxmlformats.org/officeDocument/2006/relationships/slide" Target="slides/slide8.xml"/><Relationship Id="rId17" Type="http://schemas.openxmlformats.org/officeDocument/2006/relationships/slide" Target="slides/slide7.xml"/><Relationship Id="rId16" Type="http://schemas.openxmlformats.org/officeDocument/2006/relationships/slide" Target="slides/slide6.xml"/><Relationship Id="rId15" Type="http://schemas.openxmlformats.org/officeDocument/2006/relationships/slide" Target="slides/slide5.xml"/><Relationship Id="rId14" Type="http://schemas.openxmlformats.org/officeDocument/2006/relationships/slide" Target="slides/slide4.xml"/><Relationship Id="rId13" Type="http://schemas.openxmlformats.org/officeDocument/2006/relationships/notesMaster" Target="notesMasters/notesMaster1.xml"/><Relationship Id="rId12" Type="http://schemas.openxmlformats.org/officeDocument/2006/relationships/slide" Target="slides/slide3.xml"/><Relationship Id="rId11" Type="http://schemas.openxmlformats.org/officeDocument/2006/relationships/slide" Target="slides/slide2.xml"/><Relationship Id="rId10" Type="http://schemas.openxmlformats.org/officeDocument/2006/relationships/slide" Target="slides/slide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5A9D10-00A1-4316-9DBF-1CFF2F39C327}"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21E0D4-31D8-4080-A573-64BBB9E87E78}"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wdp>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17FD3C-5E99-4122-A1EC-C8FBF6B0781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CE584D-DA30-42E6-B6AB-C9D2BEA4D81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Cache</a:t>
            </a:r>
            <a:r>
              <a:rPr lang="zh-CN" altLang="en-US" dirty="0" smtClean="0"/>
              <a:t>被占满：三种不同的映射机制其内涵不同；</a:t>
            </a:r>
            <a:endParaRPr lang="en-US" altLang="zh-CN" dirty="0" smtClean="0"/>
          </a:p>
          <a:p>
            <a:r>
              <a:rPr lang="zh-CN" altLang="en-US" dirty="0" smtClean="0"/>
              <a:t>最优调度：调出</a:t>
            </a:r>
            <a:r>
              <a:rPr lang="en-US" altLang="zh-CN" dirty="0" smtClean="0"/>
              <a:t>Cache</a:t>
            </a:r>
            <a:r>
              <a:rPr lang="zh-CN" altLang="en-US" dirty="0" smtClean="0"/>
              <a:t>的再也不用了，举例：被你扔掉的东西是你觉得以后再也不需要的东西，最悲惨的是昨天刚被你扔掉了的物件，今天就需要急用！</a:t>
            </a:r>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Cache</a:t>
            </a:r>
            <a:r>
              <a:rPr lang="zh-CN" altLang="en-US" dirty="0" smtClean="0"/>
              <a:t>被占满：三种不同的映射机制其内涵不同；</a:t>
            </a:r>
            <a:endParaRPr lang="en-US" altLang="zh-CN" dirty="0" smtClean="0"/>
          </a:p>
          <a:p>
            <a:r>
              <a:rPr lang="zh-CN" altLang="en-US" dirty="0" smtClean="0"/>
              <a:t>最优调度：调出</a:t>
            </a:r>
            <a:r>
              <a:rPr lang="en-US" altLang="zh-CN" dirty="0" smtClean="0"/>
              <a:t>Cache</a:t>
            </a:r>
            <a:r>
              <a:rPr lang="zh-CN" altLang="en-US" dirty="0" smtClean="0"/>
              <a:t>的再也不用了，举例：被你扔掉的东西是你觉得以后再也不需要的东西，最悲惨的是昨天刚被你扔掉了的物件，今天就需要急用！</a:t>
            </a:r>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dirty="0" smtClean="0">
                <a:latin typeface="微软雅黑" panose="020B0503020204020204" pitchFamily="34" charset="-122"/>
                <a:ea typeface="微软雅黑" panose="020B0503020204020204" pitchFamily="34" charset="-122"/>
              </a:rPr>
              <a:t>1961</a:t>
            </a:r>
            <a:r>
              <a:rPr lang="zh-CN" altLang="en-US" sz="1200" dirty="0" smtClean="0">
                <a:latin typeface="微软雅黑" panose="020B0503020204020204" pitchFamily="34" charset="-122"/>
                <a:ea typeface="微软雅黑" panose="020B0503020204020204" pitchFamily="34" charset="-122"/>
              </a:rPr>
              <a:t>年英国曼彻斯特大学</a:t>
            </a:r>
            <a:r>
              <a:rPr lang="en-US" altLang="zh-CN" sz="1200" dirty="0" err="1" smtClean="0">
                <a:latin typeface="微软雅黑" panose="020B0503020204020204" pitchFamily="34" charset="-122"/>
                <a:ea typeface="微软雅黑" panose="020B0503020204020204" pitchFamily="34" charset="-122"/>
              </a:rPr>
              <a:t>Kilbrn</a:t>
            </a:r>
            <a:r>
              <a:rPr lang="zh-CN" altLang="en-US" sz="1200" dirty="0" smtClean="0">
                <a:latin typeface="微软雅黑" panose="020B0503020204020204" pitchFamily="34" charset="-122"/>
                <a:ea typeface="微软雅黑" panose="020B0503020204020204" pitchFamily="34" charset="-122"/>
              </a:rPr>
              <a:t>等人提出</a:t>
            </a:r>
            <a:r>
              <a:rPr lang="en-US" altLang="zh-CN" sz="1200" dirty="0" smtClean="0">
                <a:latin typeface="微软雅黑" panose="020B0503020204020204" pitchFamily="34" charset="-122"/>
                <a:ea typeface="微软雅黑" panose="020B0503020204020204" pitchFamily="34" charset="-122"/>
              </a:rPr>
              <a:t>,</a:t>
            </a:r>
            <a:r>
              <a:rPr lang="zh-CN" altLang="en-US" dirty="0" smtClean="0"/>
              <a:t> </a:t>
            </a:r>
            <a:r>
              <a:rPr lang="en-US" altLang="zh-CN" sz="1200" dirty="0" smtClean="0">
                <a:latin typeface="微软雅黑" panose="020B0503020204020204" pitchFamily="34" charset="-122"/>
                <a:ea typeface="微软雅黑" panose="020B0503020204020204" pitchFamily="34" charset="-122"/>
              </a:rPr>
              <a:t>70</a:t>
            </a:r>
            <a:r>
              <a:rPr lang="zh-CN" altLang="en-US" sz="1200" dirty="0" smtClean="0">
                <a:latin typeface="微软雅黑" panose="020B0503020204020204" pitchFamily="34" charset="-122"/>
                <a:ea typeface="微软雅黑" panose="020B0503020204020204" pitchFamily="34" charset="-122"/>
              </a:rPr>
              <a:t>年代广泛地应用于大中型计算机系统中</a:t>
            </a:r>
            <a:r>
              <a:rPr lang="zh-CN" altLang="en-US" sz="1200" dirty="0" smtClean="0">
                <a:latin typeface="微软雅黑" panose="020B0503020204020204" pitchFamily="34" charset="-122"/>
                <a:ea typeface="微软雅黑" panose="020B0503020204020204" pitchFamily="34" charset="-122"/>
              </a:rPr>
              <a:t>。</a:t>
            </a:r>
            <a:endParaRPr lang="en-US" altLang="zh-CN" sz="1200" dirty="0" smtClean="0">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dirty="0" smtClean="0">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0" i="0" kern="1200" dirty="0" smtClean="0">
                <a:solidFill>
                  <a:schemeClr val="tx1"/>
                </a:solidFill>
                <a:effectLst/>
                <a:latin typeface="+mn-lt"/>
                <a:ea typeface="+mn-ea"/>
                <a:cs typeface="+mn-cs"/>
              </a:rPr>
              <a:t>比尔盖茨先生的</a:t>
            </a:r>
            <a:r>
              <a:rPr lang="en-US" altLang="zh-CN" sz="1200" b="0" i="0" kern="1200" dirty="0" smtClean="0">
                <a:solidFill>
                  <a:schemeClr val="tx1"/>
                </a:solidFill>
                <a:effectLst/>
                <a:latin typeface="+mn-lt"/>
                <a:ea typeface="+mn-ea"/>
                <a:cs typeface="+mn-cs"/>
              </a:rPr>
              <a:t>DOS</a:t>
            </a:r>
            <a:r>
              <a:rPr lang="zh-CN" altLang="en-US" sz="1200" b="0" i="0" kern="1200" dirty="0" smtClean="0">
                <a:solidFill>
                  <a:schemeClr val="tx1"/>
                </a:solidFill>
                <a:effectLst/>
                <a:latin typeface="+mn-lt"/>
                <a:ea typeface="+mn-ea"/>
                <a:cs typeface="+mn-cs"/>
              </a:rPr>
              <a:t>操作系统最早设计时，</a:t>
            </a:r>
            <a:r>
              <a:rPr lang="en-US" altLang="zh-CN" sz="1200" b="0" i="0" kern="1200" dirty="0" smtClean="0">
                <a:solidFill>
                  <a:schemeClr val="tx1"/>
                </a:solidFill>
                <a:effectLst/>
                <a:latin typeface="+mn-lt"/>
                <a:ea typeface="+mn-ea"/>
                <a:cs typeface="+mn-cs"/>
              </a:rPr>
              <a:t>PC</a:t>
            </a:r>
            <a:r>
              <a:rPr lang="zh-CN" altLang="en-US" sz="1200" b="0" i="0" kern="1200" dirty="0" smtClean="0">
                <a:solidFill>
                  <a:schemeClr val="tx1"/>
                </a:solidFill>
                <a:effectLst/>
                <a:latin typeface="+mn-lt"/>
                <a:ea typeface="+mn-ea"/>
                <a:cs typeface="+mn-cs"/>
              </a:rPr>
              <a:t>机的硬件系统只支持</a:t>
            </a:r>
            <a:r>
              <a:rPr lang="en-US" altLang="zh-CN" sz="1200" b="0" i="0" kern="1200" dirty="0" smtClean="0">
                <a:solidFill>
                  <a:schemeClr val="tx1"/>
                </a:solidFill>
                <a:effectLst/>
                <a:latin typeface="+mn-lt"/>
                <a:ea typeface="+mn-ea"/>
                <a:cs typeface="+mn-cs"/>
              </a:rPr>
              <a:t>1M</a:t>
            </a:r>
            <a:r>
              <a:rPr lang="zh-CN" altLang="en-US" sz="1200" b="0" i="0" kern="1200" dirty="0" smtClean="0">
                <a:solidFill>
                  <a:schemeClr val="tx1"/>
                </a:solidFill>
                <a:effectLst/>
                <a:latin typeface="+mn-lt"/>
                <a:ea typeface="+mn-ea"/>
                <a:cs typeface="+mn-cs"/>
              </a:rPr>
              <a:t>字节的寻址空间，所以</a:t>
            </a:r>
            <a:r>
              <a:rPr lang="en-US" altLang="zh-CN" sz="1200" b="0" i="0" kern="1200" dirty="0" smtClean="0">
                <a:solidFill>
                  <a:schemeClr val="tx1"/>
                </a:solidFill>
                <a:effectLst/>
                <a:latin typeface="+mn-lt"/>
                <a:ea typeface="+mn-ea"/>
                <a:cs typeface="+mn-cs"/>
              </a:rPr>
              <a:t>DOS</a:t>
            </a:r>
            <a:r>
              <a:rPr lang="zh-CN" altLang="en-US" sz="1200" b="0" i="0" kern="1200" dirty="0" smtClean="0">
                <a:solidFill>
                  <a:schemeClr val="tx1"/>
                </a:solidFill>
                <a:effectLst/>
                <a:latin typeface="+mn-lt"/>
                <a:ea typeface="+mn-ea"/>
                <a:cs typeface="+mn-cs"/>
              </a:rPr>
              <a:t>只能管理最多</a:t>
            </a:r>
            <a:r>
              <a:rPr lang="en-US" altLang="zh-CN" sz="1200" b="0" i="0" kern="1200" dirty="0" smtClean="0">
                <a:solidFill>
                  <a:schemeClr val="tx1"/>
                </a:solidFill>
                <a:effectLst/>
                <a:latin typeface="+mn-lt"/>
                <a:ea typeface="+mn-ea"/>
                <a:cs typeface="+mn-cs"/>
              </a:rPr>
              <a:t>1M</a:t>
            </a:r>
            <a:r>
              <a:rPr lang="zh-CN" altLang="en-US" sz="1200" b="0" i="0" kern="1200" dirty="0" smtClean="0">
                <a:solidFill>
                  <a:schemeClr val="tx1"/>
                </a:solidFill>
                <a:effectLst/>
                <a:latin typeface="+mn-lt"/>
                <a:ea typeface="+mn-ea"/>
                <a:cs typeface="+mn-cs"/>
              </a:rPr>
              <a:t>字节的连续内存空间。在这</a:t>
            </a:r>
            <a:r>
              <a:rPr lang="en-US" altLang="zh-CN" sz="1200" b="0" i="0" kern="1200" dirty="0" smtClean="0">
                <a:solidFill>
                  <a:schemeClr val="tx1"/>
                </a:solidFill>
                <a:effectLst/>
                <a:latin typeface="+mn-lt"/>
                <a:ea typeface="+mn-ea"/>
                <a:cs typeface="+mn-cs"/>
              </a:rPr>
              <a:t>1M</a:t>
            </a:r>
            <a:r>
              <a:rPr lang="zh-CN" altLang="en-US" sz="1200" b="0" i="0" kern="1200" dirty="0" smtClean="0">
                <a:solidFill>
                  <a:schemeClr val="tx1"/>
                </a:solidFill>
                <a:effectLst/>
                <a:latin typeface="+mn-lt"/>
                <a:ea typeface="+mn-ea"/>
                <a:cs typeface="+mn-cs"/>
              </a:rPr>
              <a:t>内存中，又只有</a:t>
            </a:r>
            <a:r>
              <a:rPr lang="en-US" altLang="zh-CN" sz="1200" b="0" i="0" kern="1200" dirty="0" smtClean="0">
                <a:solidFill>
                  <a:schemeClr val="tx1"/>
                </a:solidFill>
                <a:effectLst/>
                <a:latin typeface="+mn-lt"/>
                <a:ea typeface="+mn-ea"/>
                <a:cs typeface="+mn-cs"/>
              </a:rPr>
              <a:t>640K</a:t>
            </a:r>
            <a:r>
              <a:rPr lang="zh-CN" altLang="en-US" sz="1200" b="0" i="0" kern="1200" dirty="0" smtClean="0">
                <a:solidFill>
                  <a:schemeClr val="tx1"/>
                </a:solidFill>
                <a:effectLst/>
                <a:latin typeface="+mn-lt"/>
                <a:ea typeface="+mn-ea"/>
                <a:cs typeface="+mn-cs"/>
              </a:rPr>
              <a:t>被留给应用程序使用，它们被称为常规内存或基本内存，其它</a:t>
            </a:r>
            <a:r>
              <a:rPr lang="en-US" altLang="zh-CN" sz="1200" b="0" i="0" kern="1200" dirty="0" smtClean="0">
                <a:solidFill>
                  <a:schemeClr val="tx1"/>
                </a:solidFill>
                <a:effectLst/>
                <a:latin typeface="+mn-lt"/>
                <a:ea typeface="+mn-ea"/>
                <a:cs typeface="+mn-cs"/>
              </a:rPr>
              <a:t>384K</a:t>
            </a:r>
            <a:r>
              <a:rPr lang="zh-CN" altLang="en-US" sz="1200" b="0" i="0" kern="1200" dirty="0" smtClean="0">
                <a:solidFill>
                  <a:schemeClr val="tx1"/>
                </a:solidFill>
                <a:effectLst/>
                <a:latin typeface="+mn-lt"/>
                <a:ea typeface="+mn-ea"/>
                <a:cs typeface="+mn-cs"/>
              </a:rPr>
              <a:t>被称为高端内存，是留给视频显示和</a:t>
            </a:r>
            <a:r>
              <a:rPr lang="en-US" altLang="zh-CN" sz="1200" b="0" i="0" kern="1200" dirty="0" smtClean="0">
                <a:solidFill>
                  <a:schemeClr val="tx1"/>
                </a:solidFill>
                <a:effectLst/>
                <a:latin typeface="+mn-lt"/>
                <a:ea typeface="+mn-ea"/>
                <a:cs typeface="+mn-cs"/>
              </a:rPr>
              <a:t>BIOS</a:t>
            </a:r>
            <a:r>
              <a:rPr lang="zh-CN" altLang="en-US" sz="1200" b="0" i="0" kern="1200" dirty="0" smtClean="0">
                <a:solidFill>
                  <a:schemeClr val="tx1"/>
                </a:solidFill>
                <a:effectLst/>
                <a:latin typeface="+mn-lt"/>
                <a:ea typeface="+mn-ea"/>
                <a:cs typeface="+mn-cs"/>
              </a:rPr>
              <a:t>等使用的</a:t>
            </a:r>
            <a:endParaRPr lang="zh-CN" altLang="en-US" sz="1200" dirty="0" smtClean="0">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无论是访问的虚拟存储空间还是物理存储空间的最大值都受</a:t>
            </a:r>
            <a:r>
              <a:rPr lang="en-US" altLang="zh-CN" dirty="0" smtClean="0"/>
              <a:t>CPU</a:t>
            </a:r>
            <a:r>
              <a:rPr lang="zh-CN" altLang="en-US" dirty="0" smtClean="0"/>
              <a:t>物理地址线的数量的限制</a:t>
            </a:r>
            <a:r>
              <a:rPr lang="en-US" altLang="zh-CN" dirty="0" smtClean="0"/>
              <a:t>(</a:t>
            </a:r>
            <a:r>
              <a:rPr lang="zh-CN" altLang="en-US" dirty="0" smtClean="0"/>
              <a:t>不考虑扩展或分时复用的情况下</a:t>
            </a:r>
            <a:r>
              <a:rPr lang="en-US" altLang="zh-CN" dirty="0" smtClean="0"/>
              <a:t>)</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smtClean="0"/>
              <a:t>PTBR</a:t>
            </a:r>
            <a:r>
              <a:rPr lang="zh-CN" altLang="en-US" sz="1200" dirty="0" smtClean="0"/>
              <a:t>是进程控制块的一部分；</a:t>
            </a:r>
            <a:endParaRPr lang="zh-CN" altLang="en-US" sz="1200" dirty="0" smtClean="0"/>
          </a:p>
          <a:p>
            <a:r>
              <a:rPr lang="en-US" altLang="zh-CN" sz="1200" dirty="0" smtClean="0"/>
              <a:t>https://blog.csdn.net/SweeNeil/article/details/106171361</a:t>
            </a:r>
            <a:endParaRPr lang="en-US" altLang="zh-CN" sz="1200" dirty="0" smtClean="0"/>
          </a:p>
          <a:p>
            <a:r>
              <a:rPr lang="en-US" altLang="zh-CN" sz="1200" dirty="0" smtClean="0"/>
              <a:t>X86</a:t>
            </a:r>
            <a:r>
              <a:rPr lang="zh-CN" altLang="en-US" sz="1200" dirty="0" smtClean="0"/>
              <a:t>中是</a:t>
            </a:r>
            <a:r>
              <a:rPr lang="en-US" altLang="zh-CN" sz="1200" dirty="0" smtClean="0"/>
              <a:t>CR3</a:t>
            </a:r>
            <a:r>
              <a:rPr lang="zh-CN" altLang="en-US" sz="1200" dirty="0" smtClean="0"/>
              <a:t>寄存器，</a:t>
            </a:r>
            <a:r>
              <a:rPr lang="en-US" altLang="zh-CN" sz="1200" dirty="0" smtClean="0"/>
              <a:t>CR3</a:t>
            </a:r>
            <a:r>
              <a:rPr lang="zh-CN" altLang="en-US" sz="1200" dirty="0" smtClean="0"/>
              <a:t>是页目录基址寄存器，保存页目录表的物理地址，页目录表总是放在以</a:t>
            </a:r>
            <a:r>
              <a:rPr lang="en-US" altLang="zh-CN" sz="1200" dirty="0" smtClean="0"/>
              <a:t>4K</a:t>
            </a:r>
            <a:r>
              <a:rPr lang="zh-CN" altLang="en-US" sz="1200" dirty="0" smtClean="0"/>
              <a:t>字节为单位的存储器边界上，因此，它的地址的低</a:t>
            </a:r>
            <a:r>
              <a:rPr lang="en-US" altLang="zh-CN" sz="1200" dirty="0" smtClean="0"/>
              <a:t>12</a:t>
            </a:r>
            <a:r>
              <a:rPr lang="zh-CN" altLang="en-US" sz="1200" dirty="0" smtClean="0"/>
              <a:t>位总为</a:t>
            </a:r>
            <a:r>
              <a:rPr lang="en-US" altLang="zh-CN" sz="1200" dirty="0" smtClean="0"/>
              <a:t>0</a:t>
            </a:r>
            <a:r>
              <a:rPr lang="zh-CN" altLang="en-US" sz="1200" dirty="0" smtClean="0"/>
              <a:t>，不起作用，即使写上内容，也不会被理会</a:t>
            </a:r>
            <a:r>
              <a:rPr lang="en-US" altLang="zh-CN" sz="1200" dirty="0" smtClean="0"/>
              <a:t>;</a:t>
            </a:r>
            <a:endParaRPr lang="en-US" altLang="zh-CN" sz="1200" dirty="0" smtClean="0"/>
          </a:p>
          <a:p>
            <a:r>
              <a:rPr lang="zh-CN" altLang="en-US" dirty="0" smtClean="0"/>
              <a:t>状态和控制寄存器组除了</a:t>
            </a:r>
            <a:r>
              <a:rPr lang="en-US" altLang="zh-CN" dirty="0" smtClean="0"/>
              <a:t>EFLAGS</a:t>
            </a:r>
            <a:r>
              <a:rPr lang="zh-CN" altLang="en-US" dirty="0" smtClean="0"/>
              <a:t>、</a:t>
            </a:r>
            <a:r>
              <a:rPr lang="en-US" altLang="zh-CN" dirty="0" smtClean="0"/>
              <a:t>EIP </a:t>
            </a:r>
            <a:r>
              <a:rPr lang="zh-CN" altLang="en-US" dirty="0" smtClean="0"/>
              <a:t>，还有四个</a:t>
            </a:r>
            <a:r>
              <a:rPr lang="en-US" altLang="zh-CN" dirty="0" smtClean="0"/>
              <a:t>32</a:t>
            </a:r>
            <a:r>
              <a:rPr lang="zh-CN" altLang="en-US" dirty="0" smtClean="0"/>
              <a:t>位的控制寄存器，它们是</a:t>
            </a:r>
            <a:r>
              <a:rPr lang="en-US" altLang="zh-CN" dirty="0" smtClean="0"/>
              <a:t>CR0</a:t>
            </a:r>
            <a:r>
              <a:rPr lang="zh-CN" altLang="en-US" dirty="0" smtClean="0"/>
              <a:t>，</a:t>
            </a:r>
            <a:r>
              <a:rPr lang="en-US" altLang="zh-CN" dirty="0" smtClean="0"/>
              <a:t>CR1</a:t>
            </a:r>
            <a:r>
              <a:rPr lang="zh-CN" altLang="en-US" dirty="0" smtClean="0"/>
              <a:t>，</a:t>
            </a:r>
            <a:r>
              <a:rPr lang="en-US" altLang="zh-CN" dirty="0" smtClean="0"/>
              <a:t>CR2</a:t>
            </a:r>
            <a:r>
              <a:rPr lang="zh-CN" altLang="en-US" dirty="0" smtClean="0"/>
              <a:t>和</a:t>
            </a:r>
            <a:r>
              <a:rPr lang="en-US" altLang="zh-CN" dirty="0" smtClean="0"/>
              <a:t>CR3</a:t>
            </a:r>
            <a:r>
              <a:rPr lang="zh-CN" altLang="en-US" dirty="0" smtClean="0"/>
              <a:t>。</a:t>
            </a:r>
            <a:r>
              <a:rPr lang="en-US" altLang="zh-CN" dirty="0" smtClean="0"/>
              <a:t>CR3</a:t>
            </a:r>
            <a:r>
              <a:rPr lang="zh-CN" altLang="en-US" dirty="0" smtClean="0"/>
              <a:t>含有存放页目录表页面的物理地址，因此</a:t>
            </a:r>
            <a:r>
              <a:rPr lang="en-US" altLang="zh-CN" dirty="0" smtClean="0"/>
              <a:t>CR3</a:t>
            </a:r>
            <a:r>
              <a:rPr lang="zh-CN" altLang="en-US" dirty="0" smtClean="0"/>
              <a:t>也被称为</a:t>
            </a:r>
            <a:r>
              <a:rPr lang="en-US" altLang="zh-CN" dirty="0" smtClean="0"/>
              <a:t>PDBR</a:t>
            </a:r>
            <a:r>
              <a:rPr lang="zh-CN" altLang="en-US" dirty="0" smtClean="0"/>
              <a:t>。因为页目录表页面是页对齐的，所以该寄存器只有高</a:t>
            </a:r>
            <a:r>
              <a:rPr lang="en-US" altLang="zh-CN" dirty="0" smtClean="0"/>
              <a:t>20</a:t>
            </a:r>
            <a:r>
              <a:rPr lang="zh-CN" altLang="en-US" dirty="0" smtClean="0"/>
              <a:t>位是有效的。而低</a:t>
            </a:r>
            <a:r>
              <a:rPr lang="en-US" altLang="zh-CN" dirty="0" smtClean="0"/>
              <a:t>12</a:t>
            </a:r>
            <a:r>
              <a:rPr lang="zh-CN" altLang="en-US" dirty="0" smtClean="0"/>
              <a:t>位保留供更高级处理器使用，因此在往</a:t>
            </a:r>
            <a:r>
              <a:rPr lang="en-US" altLang="zh-CN" dirty="0" smtClean="0"/>
              <a:t>CR3</a:t>
            </a:r>
            <a:r>
              <a:rPr lang="zh-CN" altLang="en-US" dirty="0" smtClean="0"/>
              <a:t>中加载一个新值时低</a:t>
            </a:r>
            <a:r>
              <a:rPr lang="en-US" altLang="zh-CN" dirty="0" smtClean="0"/>
              <a:t>12</a:t>
            </a:r>
            <a:r>
              <a:rPr lang="zh-CN" altLang="en-US" dirty="0" smtClean="0"/>
              <a:t>位必须设置为</a:t>
            </a:r>
            <a:r>
              <a:rPr lang="en-US" altLang="zh-CN" dirty="0" smtClean="0"/>
              <a:t>0</a:t>
            </a:r>
            <a:r>
              <a:rPr lang="zh-CN" altLang="en-US" dirty="0" smtClean="0"/>
              <a:t>。使用</a:t>
            </a:r>
            <a:r>
              <a:rPr lang="en-US" altLang="zh-CN" dirty="0" smtClean="0"/>
              <a:t>MOV</a:t>
            </a:r>
            <a:r>
              <a:rPr lang="zh-CN" altLang="en-US" dirty="0" smtClean="0"/>
              <a:t>指令加载</a:t>
            </a:r>
            <a:r>
              <a:rPr lang="en-US" altLang="zh-CN" dirty="0" smtClean="0"/>
              <a:t>CR3</a:t>
            </a:r>
            <a:r>
              <a:rPr lang="zh-CN" altLang="en-US" dirty="0" smtClean="0"/>
              <a:t>时具有让页高速缓冲无效的副作用。为了减少地址转换所要求的总线周期数量，最近访问的页目录和页表会被存放在处理器的页高速缓冲器件中，该缓冲器件被称为转换查找缓冲区（</a:t>
            </a:r>
            <a:r>
              <a:rPr lang="en-US" altLang="zh-CN" dirty="0" smtClean="0"/>
              <a:t>Translation Lookaside Buffer</a:t>
            </a:r>
            <a:r>
              <a:rPr lang="zh-CN" altLang="en-US" dirty="0" smtClean="0"/>
              <a:t>，</a:t>
            </a:r>
            <a:r>
              <a:rPr lang="en-US" altLang="zh-CN" dirty="0" smtClean="0"/>
              <a:t>TLB</a:t>
            </a:r>
            <a:r>
              <a:rPr lang="zh-CN" altLang="en-US" dirty="0" smtClean="0"/>
              <a:t>）。只有当</a:t>
            </a:r>
            <a:r>
              <a:rPr lang="en-US" altLang="zh-CN" dirty="0" smtClean="0"/>
              <a:t>TLB</a:t>
            </a:r>
            <a:r>
              <a:rPr lang="zh-CN" altLang="en-US" dirty="0" smtClean="0"/>
              <a:t>中不包含要求的页表项时才会使用额外的总线周期从内存中读取页表项。即使</a:t>
            </a:r>
            <a:r>
              <a:rPr lang="en-US" altLang="zh-CN" dirty="0" smtClean="0"/>
              <a:t>CR0</a:t>
            </a:r>
            <a:r>
              <a:rPr lang="zh-CN" altLang="en-US" dirty="0" smtClean="0"/>
              <a:t>中的</a:t>
            </a:r>
            <a:r>
              <a:rPr lang="en-US" altLang="zh-CN" dirty="0" smtClean="0"/>
              <a:t>PG</a:t>
            </a:r>
            <a:r>
              <a:rPr lang="zh-CN" altLang="en-US" dirty="0" smtClean="0"/>
              <a:t>位处于复位状态（</a:t>
            </a:r>
            <a:r>
              <a:rPr lang="en-US" altLang="zh-CN" dirty="0" smtClean="0"/>
              <a:t>PG=0</a:t>
            </a:r>
            <a:r>
              <a:rPr lang="zh-CN" altLang="en-US" dirty="0" smtClean="0"/>
              <a:t>），我们也能先加载</a:t>
            </a:r>
            <a:r>
              <a:rPr lang="en-US" altLang="zh-CN" dirty="0" smtClean="0"/>
              <a:t>CR3</a:t>
            </a:r>
            <a:r>
              <a:rPr lang="zh-CN" altLang="en-US" dirty="0" smtClean="0"/>
              <a:t>。以允许对分页机制进行初始化。当切换任务时，</a:t>
            </a:r>
            <a:r>
              <a:rPr lang="en-US" altLang="zh-CN" dirty="0" smtClean="0"/>
              <a:t>CR3</a:t>
            </a:r>
            <a:r>
              <a:rPr lang="zh-CN" altLang="en-US" dirty="0" smtClean="0"/>
              <a:t>的内容也会随之改变。但是如果新任务的</a:t>
            </a:r>
            <a:r>
              <a:rPr lang="en-US" altLang="zh-CN" dirty="0" smtClean="0"/>
              <a:t>CR3</a:t>
            </a:r>
            <a:r>
              <a:rPr lang="zh-CN" altLang="en-US" dirty="0" smtClean="0"/>
              <a:t>值与原任务的一样，处理器就无需刷新页高速缓冲。这样共享页表的任务可以执行得更快。</a:t>
            </a:r>
            <a:endParaRPr lang="zh-CN" altLang="en-US" dirty="0" smtClean="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所以，直接映射不需要使用调度算法，任何调度算法也都是要花费资源和时间代价的</a:t>
            </a:r>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5CE584D-DA30-42E6-B6AB-C9D2BEA4D81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themeOverride" Target="../theme/themeOverride1.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microsoft.com/office/2007/relationships/hdphoto" Target="../media/image6.wdp"/><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BE9DA9CF-03F6-42E8-909A-D8D840B3AC4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3BB504D-74F3-442C-BEA0-A4B04CBF9628}"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0">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PhAnim="0" userDrawn="1">
  <p:cSld name="自定义版式">
    <p:spTree>
      <p:nvGrpSpPr>
        <p:cNvPr id="1" name=""/>
        <p:cNvGrpSpPr/>
        <p:nvPr/>
      </p:nvGrpSpPr>
      <p:grpSpPr>
        <a:xfrm>
          <a:off x="0" y="0"/>
          <a:ext cx="0" cy="0"/>
          <a:chOff x="0" y="0"/>
          <a:chExt cx="0" cy="0"/>
        </a:xfrm>
      </p:grpSpPr>
      <p:sp>
        <p:nvSpPr>
          <p:cNvPr id="2" name="灯片编号占位符 3"/>
          <p:cNvSpPr>
            <a:spLocks noGrp="1"/>
          </p:cNvSpPr>
          <p:nvPr>
            <p:ph type="sldNum" sz="quarter" idx="10"/>
          </p:nvPr>
        </p:nvSpPr>
        <p:spPr/>
        <p:txBody>
          <a:bodyPr/>
          <a:lstStyle>
            <a:lvl1pPr>
              <a:defRPr/>
            </a:lvl1pPr>
          </a:lstStyle>
          <a:p>
            <a:pPr>
              <a:defRPr/>
            </a:pPr>
            <a:r>
              <a:rPr lang="en-US" altLang="zh-CN"/>
              <a:t> -</a:t>
            </a:r>
            <a:fld id="{ADB768AF-D19D-4B19-B140-7DF97929A9A1}" type="slidenum">
              <a:rPr lang="en-US" altLang="zh-CN"/>
            </a:fld>
            <a:r>
              <a:rPr lang="en-US" altLang="zh-CN"/>
              <a:t>- </a:t>
            </a:r>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a:xfrm>
            <a:off x="527381" y="980728"/>
            <a:ext cx="10957984"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灯片编号占位符 3"/>
          <p:cNvSpPr>
            <a:spLocks noGrp="1"/>
          </p:cNvSpPr>
          <p:nvPr>
            <p:ph type="sldNum" sz="quarter" idx="10"/>
          </p:nvPr>
        </p:nvSpPr>
        <p:spPr/>
        <p:txBody>
          <a:bodyPr/>
          <a:lstStyle>
            <a:lvl1pPr>
              <a:defRPr>
                <a:solidFill>
                  <a:schemeClr val="tx1"/>
                </a:solidFill>
              </a:defRPr>
            </a:lvl1pPr>
          </a:lstStyle>
          <a:p>
            <a:pPr>
              <a:defRPr/>
            </a:pPr>
            <a:r>
              <a:rPr lang="en-US" altLang="zh-CN"/>
              <a:t> -</a:t>
            </a:r>
            <a:fld id="{7DB7D154-6577-432F-8144-43C687260925}" type="slidenum">
              <a:rPr lang="en-US" altLang="zh-CN" smtClean="0"/>
            </a:fld>
            <a:r>
              <a:rPr lang="en-US" altLang="zh-CN"/>
              <a:t>- </a:t>
            </a:r>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a:t>
            </a:r>
            <a:r>
              <a:rPr lang="zh-CN" altLang="en-US" dirty="0"/>
              <a:t>此处编辑母版标题样式</a:t>
            </a:r>
            <a:endParaRPr lang="zh-CN" altLang="en-US" dirty="0"/>
          </a:p>
        </p:txBody>
      </p:sp>
      <p:sp>
        <p:nvSpPr>
          <p:cNvPr id="7" name="内容占位符 2"/>
          <p:cNvSpPr>
            <a:spLocks noGrp="1"/>
          </p:cNvSpPr>
          <p:nvPr>
            <p:ph idx="1"/>
          </p:nvPr>
        </p:nvSpPr>
        <p:spPr>
          <a:xfrm>
            <a:off x="52738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8" name="内容占位符 2"/>
          <p:cNvSpPr>
            <a:spLocks noGrp="1"/>
          </p:cNvSpPr>
          <p:nvPr>
            <p:ph idx="11"/>
          </p:nvPr>
        </p:nvSpPr>
        <p:spPr>
          <a:xfrm>
            <a:off x="628802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灯片编号占位符 3"/>
          <p:cNvSpPr>
            <a:spLocks noGrp="1"/>
          </p:cNvSpPr>
          <p:nvPr>
            <p:ph type="sldNum" sz="quarter" idx="12"/>
          </p:nvPr>
        </p:nvSpPr>
        <p:spPr/>
        <p:txBody>
          <a:bodyPr/>
          <a:lstStyle>
            <a:lvl1pPr>
              <a:defRPr>
                <a:solidFill>
                  <a:schemeClr val="tx1"/>
                </a:solidFill>
              </a:defRPr>
            </a:lvl1pPr>
          </a:lstStyle>
          <a:p>
            <a:pPr>
              <a:defRPr/>
            </a:pPr>
            <a:r>
              <a:rPr lang="en-US" altLang="zh-CN"/>
              <a:t> -</a:t>
            </a:r>
            <a:fld id="{5F521C08-B429-4574-BE91-8CD5A8D82BBE}" type="slidenum">
              <a:rPr lang="en-US" altLang="zh-CN" smtClean="0"/>
            </a:fld>
            <a:r>
              <a:rPr lang="en-US" altLang="zh-CN"/>
              <a:t>- </a:t>
            </a:r>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showMasterPhAnim="0">
  <p:cSld name="仅标题">
    <p:spTree>
      <p:nvGrpSpPr>
        <p:cNvPr id="1" name=""/>
        <p:cNvGrpSpPr/>
        <p:nvPr/>
      </p:nvGrpSpPr>
      <p:grpSpPr>
        <a:xfrm>
          <a:off x="0" y="0"/>
          <a:ext cx="0" cy="0"/>
          <a:chOff x="0" y="0"/>
          <a:chExt cx="0" cy="0"/>
        </a:xfrm>
      </p:grpSpPr>
      <p:grpSp>
        <p:nvGrpSpPr>
          <p:cNvPr id="3" name="组合 1"/>
          <p:cNvGrpSpPr/>
          <p:nvPr userDrawn="1"/>
        </p:nvGrpSpPr>
        <p:grpSpPr bwMode="auto">
          <a:xfrm>
            <a:off x="0" y="1"/>
            <a:ext cx="12192000" cy="836613"/>
            <a:chOff x="0" y="0"/>
            <a:chExt cx="9144000" cy="836613"/>
          </a:xfrm>
        </p:grpSpPr>
        <p:pic>
          <p:nvPicPr>
            <p:cNvPr id="4"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5"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6"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a:t>单击此处编辑母版标题样式</a:t>
            </a: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showMasterPhAnim="0">
  <p:cSld name="空白">
    <p:spTree>
      <p:nvGrpSpPr>
        <p:cNvPr id="1" name=""/>
        <p:cNvGrpSpPr/>
        <p:nvPr/>
      </p:nvGrpSpPr>
      <p:grpSpPr>
        <a:xfrm>
          <a:off x="0" y="0"/>
          <a:ext cx="0" cy="0"/>
          <a:chOff x="0" y="0"/>
          <a:chExt cx="0" cy="0"/>
        </a:xfrm>
      </p:grpSpPr>
      <p:grpSp>
        <p:nvGrpSpPr>
          <p:cNvPr id="2" name="组合 1"/>
          <p:cNvGrpSpPr/>
          <p:nvPr userDrawn="1"/>
        </p:nvGrpSpPr>
        <p:grpSpPr bwMode="auto">
          <a:xfrm>
            <a:off x="0" y="1"/>
            <a:ext cx="12192000" cy="836613"/>
            <a:chOff x="0" y="0"/>
            <a:chExt cx="9144000" cy="836613"/>
          </a:xfrm>
        </p:grpSpPr>
        <p:pic>
          <p:nvPicPr>
            <p:cNvPr id="3"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4"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5"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pic>
        <p:nvPicPr>
          <p:cNvPr id="7" name="Picture 2"/>
          <p:cNvPicPr>
            <a:picLocks noChangeAspect="1" noChangeArrowheads="1"/>
          </p:cNvPicPr>
          <p:nvPr userDrawn="1"/>
        </p:nvPicPr>
        <p:blipFill>
          <a:blip r:embed="rId4" cstate="print">
            <a:extLst>
              <a:ext uri="{BEBA8EAE-BF5A-486C-A8C5-ECC9F3942E4B}">
                <a14:imgProps xmlns:a14="http://schemas.microsoft.com/office/drawing/2010/main">
                  <a14:imgLayer r:embed="rId5">
                    <a14:imgEffect>
                      <a14:saturation sat="0"/>
                    </a14:imgEffect>
                  </a14:imgLayer>
                </a14:imgProps>
              </a:ext>
            </a:extLst>
          </a:blip>
          <a:srcRect/>
          <a:stretch>
            <a:fillRect/>
          </a:stretch>
        </p:blipFill>
        <p:spPr bwMode="auto">
          <a:xfrm>
            <a:off x="3951" y="6023137"/>
            <a:ext cx="12192000" cy="836613"/>
          </a:xfrm>
          <a:prstGeom prst="rect">
            <a:avLst/>
          </a:prstGeom>
          <a:solidFill>
            <a:schemeClr val="tx1"/>
          </a:solidFill>
          <a:ln w="9525">
            <a:noFill/>
            <a:miter lim="800000"/>
            <a:headEnd/>
            <a:tailEnd/>
          </a:ln>
          <a:effectLst>
            <a:glow rad="127000">
              <a:schemeClr val="bg1">
                <a:alpha val="38000"/>
              </a:schemeClr>
            </a:glow>
          </a:effectLst>
        </p:spPr>
      </p:pic>
      <p:sp>
        <p:nvSpPr>
          <p:cNvPr id="9" name="灯片编号占位符 3"/>
          <p:cNvSpPr>
            <a:spLocks noGrp="1"/>
          </p:cNvSpPr>
          <p:nvPr>
            <p:ph type="sldNum" sz="quarter" idx="4294967295"/>
          </p:nvPr>
        </p:nvSpPr>
        <p:spPr bwMode="auto">
          <a:xfrm>
            <a:off x="10223500" y="6237288"/>
            <a:ext cx="1354667" cy="476250"/>
          </a:xfrm>
          <a:noFill/>
          <a:ln>
            <a:miter lim="800000"/>
          </a:ln>
        </p:spPr>
        <p:txBody>
          <a:bodyPr vert="horz" wrap="square" lIns="91440" tIns="45720" rIns="91440" bIns="45720" numCol="1" anchor="t" anchorCtr="0" compatLnSpc="1"/>
          <a:lstStyle>
            <a:lvl1pPr>
              <a:defRPr>
                <a:solidFill>
                  <a:schemeClr val="bg1"/>
                </a:solidFill>
              </a:defRPr>
            </a:lvl1pPr>
          </a:lstStyle>
          <a:p>
            <a:fld id="{B807A58F-92FA-4C20-BF32-9E303ED892C9}" type="slidenum">
              <a:rPr lang="en-US" altLang="zh-CN" smtClean="0">
                <a:latin typeface="Arial" panose="020B0604020202020204" pitchFamily="34" charset="0"/>
              </a:rPr>
            </a:fld>
            <a:endParaRPr lang="en-US" altLang="zh-CN">
              <a:latin typeface="Arial" panose="020B0604020202020204" pitchFamily="34"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Only" preserve="1" showMasterPhAnim="0">
  <p:cSld name="内容">
    <p:spTree>
      <p:nvGrpSpPr>
        <p:cNvPr id="1" name=""/>
        <p:cNvGrpSpPr/>
        <p:nvPr/>
      </p:nvGrpSpPr>
      <p:grpSpPr>
        <a:xfrm>
          <a:off x="0" y="0"/>
          <a:ext cx="0" cy="0"/>
          <a:chOff x="0" y="0"/>
          <a:chExt cx="0" cy="0"/>
        </a:xfrm>
      </p:grpSpPr>
      <p:grpSp>
        <p:nvGrpSpPr>
          <p:cNvPr id="3" name="组合 1"/>
          <p:cNvGrpSpPr/>
          <p:nvPr userDrawn="1"/>
        </p:nvGrpSpPr>
        <p:grpSpPr bwMode="auto">
          <a:xfrm>
            <a:off x="0" y="1"/>
            <a:ext cx="12192000" cy="836613"/>
            <a:chOff x="0" y="0"/>
            <a:chExt cx="9144000" cy="836613"/>
          </a:xfrm>
        </p:grpSpPr>
        <p:pic>
          <p:nvPicPr>
            <p:cNvPr id="4"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5"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6"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内容占位符 1"/>
          <p:cNvSpPr>
            <a:spLocks noGrp="1"/>
          </p:cNvSpPr>
          <p:nvPr>
            <p:ph/>
          </p:nvPr>
        </p:nvSpPr>
        <p:spPr>
          <a:xfrm>
            <a:off x="609600" y="214313"/>
            <a:ext cx="10972800" cy="5878512"/>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矩形 15"/>
          <p:cNvSpPr>
            <a:spLocks noGrp="1" noChangeArrowheads="1"/>
          </p:cNvSpPr>
          <p:nvPr>
            <p:ph type="sldNum" sz="quarter" idx="10"/>
          </p:nvPr>
        </p:nvSpPr>
        <p:spPr>
          <a:xfrm>
            <a:off x="624417" y="6524625"/>
            <a:ext cx="1919816" cy="196850"/>
          </a:xfrm>
        </p:spPr>
        <p:txBody>
          <a:bodyPr/>
          <a:lstStyle>
            <a:lvl1pPr>
              <a:defRPr sz="1800">
                <a:solidFill>
                  <a:schemeClr val="tx1"/>
                </a:solidFill>
              </a:defRPr>
            </a:lvl1pPr>
          </a:lstStyle>
          <a:p>
            <a:pPr>
              <a:defRPr/>
            </a:pPr>
            <a:r>
              <a:rPr lang="de-DE" altLang="zh-CN"/>
              <a:t>Page </a:t>
            </a:r>
            <a:r>
              <a:rPr lang="de-DE" altLang="zh-CN">
                <a:sym typeface="MS UI Gothic" panose="020B0600070205080204" pitchFamily="34" charset="-128"/>
              </a:rPr>
              <a:t></a:t>
            </a:r>
            <a:r>
              <a:rPr lang="de-DE" altLang="zh-CN"/>
              <a:t> </a:t>
            </a:r>
            <a:fld id="{ADB7D70D-7DF3-4918-ACB7-161C21D1246F}" type="slidenum">
              <a:rPr lang="zh-CN" altLang="en-US"/>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5" name="椭圆 14"/>
          <p:cNvSpPr/>
          <p:nvPr userDrawn="1"/>
        </p:nvSpPr>
        <p:spPr>
          <a:xfrm>
            <a:off x="11290928" y="6595549"/>
            <a:ext cx="246888" cy="246888"/>
          </a:xfrm>
          <a:prstGeom prst="ellipse">
            <a:avLst/>
          </a:prstGeom>
          <a:solidFill>
            <a:srgbClr val="1387B7"/>
          </a:solidFill>
          <a:ln>
            <a:solidFill>
              <a:srgbClr val="1387B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Segoe UI" panose="020B0502040204020203" pitchFamily="34" charset="0"/>
              <a:cs typeface="Segoe UI" panose="020B0502040204020203" pitchFamily="34" charset="0"/>
            </a:endParaRPr>
          </a:p>
        </p:txBody>
      </p:sp>
      <p:sp>
        <p:nvSpPr>
          <p:cNvPr id="2" name="标题 1"/>
          <p:cNvSpPr>
            <a:spLocks noGrp="1"/>
          </p:cNvSpPr>
          <p:nvPr>
            <p:ph type="title"/>
          </p:nvPr>
        </p:nvSpPr>
        <p:spPr>
          <a:xfrm>
            <a:off x="487822" y="257614"/>
            <a:ext cx="10515600" cy="617641"/>
          </a:xfrm>
        </p:spPr>
        <p:txBody>
          <a:bodyPr>
            <a:normAutofit/>
          </a:bodyPr>
          <a:lstStyle>
            <a:lvl1pPr>
              <a:defRPr sz="2800" b="1">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zh-CN" altLang="en-US" dirty="0"/>
          </a:p>
        </p:txBody>
      </p:sp>
      <p:sp>
        <p:nvSpPr>
          <p:cNvPr id="8" name="矩形 7"/>
          <p:cNvSpPr/>
          <p:nvPr userDrawn="1"/>
        </p:nvSpPr>
        <p:spPr>
          <a:xfrm>
            <a:off x="11430" y="6692474"/>
            <a:ext cx="12180570" cy="169469"/>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1270" y="6692474"/>
            <a:ext cx="759220" cy="169469"/>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灯片编号占位符 3"/>
          <p:cNvSpPr txBox="1"/>
          <p:nvPr userDrawn="1"/>
        </p:nvSpPr>
        <p:spPr>
          <a:xfrm>
            <a:off x="11268341" y="6589899"/>
            <a:ext cx="292061" cy="283147"/>
          </a:xfrm>
          <a:prstGeom prst="rect">
            <a:avLst/>
          </a:prstGeom>
        </p:spPr>
        <p:txBody>
          <a:bodyPr vert="horz" wrap="square" lIns="0" tIns="0" rIns="0" bIns="0" rtlCol="0" anchor="ctr" anchorCtr="1"/>
          <a:lstStyle>
            <a:defPPr>
              <a:defRPr lang="zh-CN"/>
            </a:defPPr>
            <a:lvl1pPr marL="0" algn="ctr"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5183D58-648D-4475-BEF8-624F48514A30}" type="slidenum">
              <a:rPr lang="zh-CN" altLang="en-US" smtClean="0">
                <a:solidFill>
                  <a:schemeClr val="bg1"/>
                </a:solidFill>
                <a:latin typeface="微软雅黑" panose="020B0503020204020204" pitchFamily="34" charset="-122"/>
                <a:ea typeface="微软雅黑" panose="020B0503020204020204" pitchFamily="34" charset="-122"/>
                <a:cs typeface="Segoe UI" panose="020B0502040204020203" pitchFamily="34" charset="0"/>
              </a:rPr>
            </a:fld>
            <a:endParaRPr lang="zh-CN" altLang="en-US"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p:txBody>
      </p:sp>
      <p:pic>
        <p:nvPicPr>
          <p:cNvPr id="10" name="图片 9" descr="计算机学院logo-组合01"/>
          <p:cNvPicPr>
            <a:picLocks noChangeAspect="1"/>
          </p:cNvPicPr>
          <p:nvPr userDrawn="1"/>
        </p:nvPicPr>
        <p:blipFill>
          <a:blip r:embed="rId2" cstate="hqprint"/>
          <a:stretch>
            <a:fillRect/>
          </a:stretch>
        </p:blipFill>
        <p:spPr>
          <a:xfrm>
            <a:off x="10076238" y="341471"/>
            <a:ext cx="1854367" cy="449926"/>
          </a:xfrm>
          <a:prstGeom prst="rect">
            <a:avLst/>
          </a:prstGeom>
          <a:effectLst>
            <a:innerShdw blurRad="63500" dist="50800" dir="13500000">
              <a:prstClr val="black">
                <a:alpha val="50000"/>
              </a:prstClr>
            </a:innerShdw>
          </a:effectLst>
        </p:spPr>
      </p:pic>
      <p:sp>
        <p:nvSpPr>
          <p:cNvPr id="13" name="内容占位符 2"/>
          <p:cNvSpPr>
            <a:spLocks noGrp="1"/>
          </p:cNvSpPr>
          <p:nvPr>
            <p:ph idx="1"/>
          </p:nvPr>
        </p:nvSpPr>
        <p:spPr>
          <a:xfrm>
            <a:off x="487822" y="942764"/>
            <a:ext cx="10515599" cy="5637024"/>
          </a:xfrm>
          <a:prstGeom prst="rect">
            <a:avLst/>
          </a:prstGeom>
        </p:spPr>
        <p:txBody>
          <a:bodyPr/>
          <a:lstStyle>
            <a:lvl1pPr marL="342900" indent="-342900">
              <a:lnSpc>
                <a:spcPct val="120000"/>
              </a:lnSpc>
              <a:buClr>
                <a:srgbClr val="FFC000"/>
              </a:buClr>
              <a:buFont typeface="Wingdings" panose="05000000000000000000" pitchFamily="2" charset="2"/>
              <a:buChar char="n"/>
              <a:defRPr sz="2600">
                <a:latin typeface="微软雅黑" panose="020B0503020204020204" pitchFamily="34" charset="-122"/>
                <a:ea typeface="微软雅黑" panose="020B0503020204020204" pitchFamily="34" charset="-122"/>
              </a:defRPr>
            </a:lvl1pPr>
            <a:lvl2pPr marL="812800" indent="-355600">
              <a:lnSpc>
                <a:spcPct val="120000"/>
              </a:lnSpc>
              <a:buClr>
                <a:srgbClr val="FFC000"/>
              </a:buClr>
              <a:buFont typeface="Wingdings" panose="05000000000000000000" pitchFamily="2" charset="2"/>
              <a:buChar char="p"/>
              <a:defRPr sz="2000">
                <a:solidFill>
                  <a:srgbClr val="C00000"/>
                </a:solidFill>
                <a:latin typeface="微软雅黑" panose="020B0503020204020204" pitchFamily="34" charset="-122"/>
                <a:ea typeface="微软雅黑" panose="020B0503020204020204" pitchFamily="34" charset="-122"/>
              </a:defRPr>
            </a:lvl2pPr>
            <a:lvl3pPr marL="1143000" indent="-228600">
              <a:lnSpc>
                <a:spcPct val="120000"/>
              </a:lnSpc>
              <a:buClr>
                <a:srgbClr val="FFC000"/>
              </a:buClr>
              <a:buFont typeface="Wingdings" panose="05000000000000000000" pitchFamily="2" charset="2"/>
              <a:buChar char="u"/>
              <a:defRPr sz="2000">
                <a:latin typeface="微软雅黑" panose="020B0503020204020204" pitchFamily="34" charset="-122"/>
                <a:ea typeface="微软雅黑" panose="020B0503020204020204" pitchFamily="34" charset="-122"/>
              </a:defRPr>
            </a:lvl3pPr>
            <a:lvl4pPr>
              <a:lnSpc>
                <a:spcPct val="120000"/>
              </a:lnSpc>
              <a:defRPr sz="1600">
                <a:latin typeface="微软雅黑" panose="020B0503020204020204" pitchFamily="34" charset="-122"/>
                <a:ea typeface="微软雅黑" panose="020B0503020204020204" pitchFamily="34" charset="-122"/>
              </a:defRPr>
            </a:lvl4pPr>
            <a:lvl5pPr>
              <a:lnSpc>
                <a:spcPct val="120000"/>
              </a:lnSpc>
              <a:defRPr sz="16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1" name="任意多边形 20"/>
          <p:cNvSpPr/>
          <p:nvPr userDrawn="1"/>
        </p:nvSpPr>
        <p:spPr>
          <a:xfrm flipV="1">
            <a:off x="326571" y="359908"/>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28A9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pic>
        <p:nvPicPr>
          <p:cNvPr id="12" name="图片 11"/>
          <p:cNvPicPr>
            <a:picLocks noChangeAspect="1"/>
          </p:cNvPicPr>
          <p:nvPr userDrawn="1"/>
        </p:nvPicPr>
        <p:blipFill>
          <a:blip r:embed="rId3">
            <a:biLevel thresh="50000"/>
          </a:blip>
          <a:stretch>
            <a:fillRect/>
          </a:stretch>
        </p:blipFill>
        <p:spPr>
          <a:xfrm>
            <a:off x="617443" y="6665667"/>
            <a:ext cx="1380275" cy="255024"/>
          </a:xfrm>
          <a:prstGeom prst="rect">
            <a:avLst/>
          </a:prstGeom>
        </p:spPr>
      </p:pic>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PhAnim="0" userDrawn="1">
  <p:cSld name="标题，文本与内容">
    <p:spTree>
      <p:nvGrpSpPr>
        <p:cNvPr id="1" name=""/>
        <p:cNvGrpSpPr/>
        <p:nvPr/>
      </p:nvGrpSpPr>
      <p:grpSpPr>
        <a:xfrm>
          <a:off x="0" y="0"/>
          <a:ext cx="0" cy="0"/>
          <a:chOff x="0" y="0"/>
          <a:chExt cx="0" cy="0"/>
        </a:xfrm>
      </p:grpSpPr>
      <p:grpSp>
        <p:nvGrpSpPr>
          <p:cNvPr id="5" name="组合 1"/>
          <p:cNvGrpSpPr/>
          <p:nvPr userDrawn="1"/>
        </p:nvGrpSpPr>
        <p:grpSpPr bwMode="auto">
          <a:xfrm>
            <a:off x="0" y="1"/>
            <a:ext cx="12192000" cy="836613"/>
            <a:chOff x="0" y="0"/>
            <a:chExt cx="9144000" cy="836613"/>
          </a:xfrm>
        </p:grpSpPr>
        <p:pic>
          <p:nvPicPr>
            <p:cNvPr id="6"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8"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4" name="内容占位符 3"/>
          <p:cNvSpPr>
            <a:spLocks noGrp="1"/>
          </p:cNvSpPr>
          <p:nvPr>
            <p:ph sz="half" idx="2"/>
          </p:nvPr>
        </p:nvSpPr>
        <p:spPr>
          <a:xfrm>
            <a:off x="6191251" y="1752600"/>
            <a:ext cx="5232400" cy="42672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9"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
        <p:nvSpPr>
          <p:cNvPr id="10" name="Rectangle 7"/>
          <p:cNvSpPr>
            <a:spLocks noGrp="1" noChangeArrowheads="1"/>
          </p:cNvSpPr>
          <p:nvPr>
            <p:ph type="sldNum" sz="quarter" idx="11"/>
          </p:nvPr>
        </p:nvSpPr>
        <p:spPr>
          <a:xfrm>
            <a:off x="711200" y="6153150"/>
            <a:ext cx="3657600" cy="476250"/>
          </a:xfrm>
        </p:spPr>
        <p:txBody>
          <a:bodyPr/>
          <a:lstStyle>
            <a:lvl1pPr>
              <a:defRPr sz="1800">
                <a:solidFill>
                  <a:schemeClr val="tx1"/>
                </a:solidFill>
              </a:defRPr>
            </a:lvl1pPr>
          </a:lstStyle>
          <a:p>
            <a:pPr>
              <a:defRPr/>
            </a:pPr>
            <a:r>
              <a:rPr lang="zh-CN" altLang="en-US"/>
              <a:t>计算机组成原理  </a:t>
            </a:r>
            <a:r>
              <a:rPr lang="en-US" altLang="zh-CN"/>
              <a:t>Slide</a:t>
            </a:r>
            <a:r>
              <a:rPr lang="en-US" altLang="zh-CN" sz="1200"/>
              <a:t> </a:t>
            </a:r>
            <a:fld id="{FD3FAE62-0744-4188-868F-C5ADF094D286}" type="slidenum">
              <a:rPr lang="en-US" altLang="zh-CN" sz="1200">
                <a:solidFill>
                  <a:schemeClr val="accent2"/>
                </a:solidFill>
              </a:rPr>
            </a:fld>
            <a:r>
              <a:rPr lang="en-US" altLang="zh-CN" sz="1200"/>
              <a:t> </a:t>
            </a:r>
            <a:endParaRPr lang="en-US" altLang="zh-CN" sz="120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AndClipArt" showMasterPhAnim="0">
  <p:cSld name="标题，文本与剪贴画">
    <p:spTree>
      <p:nvGrpSpPr>
        <p:cNvPr id="1" name=""/>
        <p:cNvGrpSpPr/>
        <p:nvPr/>
      </p:nvGrpSpPr>
      <p:grpSpPr>
        <a:xfrm>
          <a:off x="0" y="0"/>
          <a:ext cx="0" cy="0"/>
          <a:chOff x="0" y="0"/>
          <a:chExt cx="0" cy="0"/>
        </a:xfrm>
      </p:grpSpPr>
      <p:grpSp>
        <p:nvGrpSpPr>
          <p:cNvPr id="5" name="组合 1"/>
          <p:cNvGrpSpPr/>
          <p:nvPr userDrawn="1"/>
        </p:nvGrpSpPr>
        <p:grpSpPr bwMode="auto">
          <a:xfrm>
            <a:off x="0" y="1"/>
            <a:ext cx="12192000" cy="836613"/>
            <a:chOff x="0" y="0"/>
            <a:chExt cx="9144000" cy="836613"/>
          </a:xfrm>
        </p:grpSpPr>
        <p:pic>
          <p:nvPicPr>
            <p:cNvPr id="6"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8"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3" name="文本占位符 2"/>
          <p:cNvSpPr>
            <a:spLocks noGrp="1"/>
          </p:cNvSpPr>
          <p:nvPr>
            <p:ph type="body" sz="half" idx="1"/>
          </p:nvPr>
        </p:nvSpPr>
        <p:spPr>
          <a:xfrm>
            <a:off x="755651" y="1752600"/>
            <a:ext cx="5232400" cy="42672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剪贴画占位符 3"/>
          <p:cNvSpPr>
            <a:spLocks noGrp="1"/>
          </p:cNvSpPr>
          <p:nvPr>
            <p:ph type="clipArt" sz="half" idx="2"/>
          </p:nvPr>
        </p:nvSpPr>
        <p:spPr>
          <a:xfrm>
            <a:off x="6191251" y="1752600"/>
            <a:ext cx="5232400" cy="4267200"/>
          </a:xfrm>
        </p:spPr>
        <p:txBody>
          <a:bodyPr/>
          <a:lstStyle/>
          <a:p>
            <a:pPr lvl="0"/>
            <a:endParaRPr lang="zh-CN" altLang="en-US" noProof="0"/>
          </a:p>
        </p:txBody>
      </p:sp>
      <p:sp>
        <p:nvSpPr>
          <p:cNvPr id="9"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OverObj" showMasterPhAnim="0">
  <p:cSld name="标题和文本在内容之上">
    <p:spTree>
      <p:nvGrpSpPr>
        <p:cNvPr id="1" name=""/>
        <p:cNvGrpSpPr/>
        <p:nvPr/>
      </p:nvGrpSpPr>
      <p:grpSpPr>
        <a:xfrm>
          <a:off x="0" y="0"/>
          <a:ext cx="0" cy="0"/>
          <a:chOff x="0" y="0"/>
          <a:chExt cx="0" cy="0"/>
        </a:xfrm>
      </p:grpSpPr>
      <p:grpSp>
        <p:nvGrpSpPr>
          <p:cNvPr id="5" name="组合 1"/>
          <p:cNvGrpSpPr/>
          <p:nvPr userDrawn="1"/>
        </p:nvGrpSpPr>
        <p:grpSpPr bwMode="auto">
          <a:xfrm>
            <a:off x="0" y="1"/>
            <a:ext cx="12192000" cy="836613"/>
            <a:chOff x="0" y="0"/>
            <a:chExt cx="9144000" cy="836613"/>
          </a:xfrm>
        </p:grpSpPr>
        <p:pic>
          <p:nvPicPr>
            <p:cNvPr id="6"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8"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3" name="文本占位符 2"/>
          <p:cNvSpPr>
            <a:spLocks noGrp="1"/>
          </p:cNvSpPr>
          <p:nvPr>
            <p:ph type="body" sz="half" idx="1"/>
          </p:nvPr>
        </p:nvSpPr>
        <p:spPr>
          <a:xfrm>
            <a:off x="755651" y="1752600"/>
            <a:ext cx="10668000" cy="20574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755651" y="3962400"/>
            <a:ext cx="10668000" cy="20574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9"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chart" showMasterPhAnim="0">
  <p:cSld name="标题和图表">
    <p:spTree>
      <p:nvGrpSpPr>
        <p:cNvPr id="1" name=""/>
        <p:cNvGrpSpPr/>
        <p:nvPr/>
      </p:nvGrpSpPr>
      <p:grpSpPr>
        <a:xfrm>
          <a:off x="0" y="0"/>
          <a:ext cx="0" cy="0"/>
          <a:chOff x="0" y="0"/>
          <a:chExt cx="0" cy="0"/>
        </a:xfrm>
      </p:grpSpPr>
      <p:grpSp>
        <p:nvGrpSpPr>
          <p:cNvPr id="4" name="组合 1"/>
          <p:cNvGrpSpPr/>
          <p:nvPr userDrawn="1"/>
        </p:nvGrpSpPr>
        <p:grpSpPr bwMode="auto">
          <a:xfrm>
            <a:off x="0" y="1"/>
            <a:ext cx="12192000" cy="836613"/>
            <a:chOff x="0" y="0"/>
            <a:chExt cx="9144000" cy="836613"/>
          </a:xfrm>
        </p:grpSpPr>
        <p:pic>
          <p:nvPicPr>
            <p:cNvPr id="5" name="Picture 2"/>
            <p:cNvPicPr>
              <a:picLocks noChangeAspect="1" noChangeArrowheads="1"/>
            </p:cNvPicPr>
            <p:nvPr userDrawn="1"/>
          </p:nvPicPr>
          <p:blipFill>
            <a:blip r:embed="rId2"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6" name="Picture 8"/>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7"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a:xfrm>
            <a:off x="766233" y="304801"/>
            <a:ext cx="10668000" cy="1216025"/>
          </a:xfrm>
        </p:spPr>
        <p:txBody>
          <a:bodyPr/>
          <a:lstStyle/>
          <a:p>
            <a:r>
              <a:rPr lang="zh-CN" altLang="en-US"/>
              <a:t>单击此处编辑母版标题样式</a:t>
            </a:r>
            <a:endParaRPr lang="zh-CN" altLang="en-US"/>
          </a:p>
        </p:txBody>
      </p:sp>
      <p:sp>
        <p:nvSpPr>
          <p:cNvPr id="3" name="图表占位符 2"/>
          <p:cNvSpPr>
            <a:spLocks noGrp="1"/>
          </p:cNvSpPr>
          <p:nvPr>
            <p:ph type="chart" idx="1"/>
          </p:nvPr>
        </p:nvSpPr>
        <p:spPr>
          <a:xfrm>
            <a:off x="755651" y="1752600"/>
            <a:ext cx="10668000" cy="4267200"/>
          </a:xfrm>
        </p:spPr>
        <p:txBody>
          <a:bodyPr/>
          <a:lstStyle/>
          <a:p>
            <a:pPr lvl="0"/>
            <a:endParaRPr lang="zh-CN" altLang="en-US" noProof="0"/>
          </a:p>
        </p:txBody>
      </p:sp>
      <p:sp>
        <p:nvSpPr>
          <p:cNvPr id="8" name="Rectangle 6"/>
          <p:cNvSpPr>
            <a:spLocks noGrp="1" noChangeArrowheads="1"/>
          </p:cNvSpPr>
          <p:nvPr>
            <p:ph type="dt" sz="half" idx="10"/>
          </p:nvPr>
        </p:nvSpPr>
        <p:spPr>
          <a:xfrm>
            <a:off x="4572000" y="6248400"/>
            <a:ext cx="2641600" cy="476250"/>
          </a:xfrm>
          <a:prstGeom prst="rect">
            <a:avLst/>
          </a:prstGeom>
        </p:spPr>
        <p:txBody>
          <a:bodyPr/>
          <a:lstStyle>
            <a:lvl1pPr algn="r">
              <a:defRPr>
                <a:latin typeface="Arial" panose="020B0604020202020204" pitchFamily="34" charset="0"/>
              </a:defRPr>
            </a:lvl1pPr>
          </a:lstStyle>
          <a:p>
            <a:pPr>
              <a:defRPr/>
            </a:pPr>
            <a:endParaRPr lang="en-US" altLang="zh-C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灯片编号占位符 3"/>
          <p:cNvSpPr>
            <a:spLocks noGrp="1"/>
          </p:cNvSpPr>
          <p:nvPr>
            <p:ph type="sldNum" sz="quarter" idx="4294967295"/>
          </p:nvPr>
        </p:nvSpPr>
        <p:spPr>
          <a:xfrm>
            <a:off x="10416480" y="6337126"/>
            <a:ext cx="1353344" cy="476250"/>
          </a:xfrm>
        </p:spPr>
        <p:txBody>
          <a:bodyPr/>
          <a:lstStyle/>
          <a:p>
            <a:pPr>
              <a:defRPr/>
            </a:pPr>
            <a:r>
              <a:rPr lang="en-US" altLang="zh-CN" sz="1400">
                <a:solidFill>
                  <a:srgbClr val="0D7157"/>
                </a:solidFill>
              </a:rPr>
              <a:t> -</a:t>
            </a:r>
            <a:fld id="{01D71506-0713-46DD-9483-17E15EDE737E}" type="slidenum">
              <a:rPr lang="en-US" altLang="zh-CN" sz="1400" smtClean="0">
                <a:solidFill>
                  <a:srgbClr val="0D7157"/>
                </a:solidFill>
              </a:rPr>
            </a:fld>
            <a:r>
              <a:rPr lang="en-US" altLang="zh-CN" sz="1400">
                <a:solidFill>
                  <a:srgbClr val="0D7157"/>
                </a:solidFill>
              </a:rPr>
              <a:t>- </a:t>
            </a:r>
            <a:endParaRPr lang="en-US" altLang="zh-CN" sz="1400" dirty="0">
              <a:solidFill>
                <a:srgbClr val="0D7157"/>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527381" y="214313"/>
            <a:ext cx="10972800" cy="582612"/>
          </a:xfrm>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a:xfrm>
            <a:off x="527381" y="980728"/>
            <a:ext cx="10957984"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灯片编号占位符 3"/>
          <p:cNvSpPr>
            <a:spLocks noGrp="1"/>
          </p:cNvSpPr>
          <p:nvPr>
            <p:ph type="sldNum" sz="quarter" idx="4294967295"/>
          </p:nvPr>
        </p:nvSpPr>
        <p:spPr>
          <a:xfrm>
            <a:off x="10416480" y="6337126"/>
            <a:ext cx="1353344" cy="476250"/>
          </a:xfrm>
        </p:spPr>
        <p:txBody>
          <a:bodyPr/>
          <a:lstStyle/>
          <a:p>
            <a:pPr>
              <a:defRPr/>
            </a:pPr>
            <a:r>
              <a:rPr lang="en-US" altLang="zh-CN" sz="1400">
                <a:solidFill>
                  <a:srgbClr val="0D7157"/>
                </a:solidFill>
              </a:rPr>
              <a:t> -</a:t>
            </a:r>
            <a:fld id="{01D71506-0713-46DD-9483-17E15EDE737E}" type="slidenum">
              <a:rPr lang="en-US" altLang="zh-CN" sz="1400" smtClean="0">
                <a:solidFill>
                  <a:srgbClr val="0D7157"/>
                </a:solidFill>
              </a:rPr>
            </a:fld>
            <a:r>
              <a:rPr lang="en-US" altLang="zh-CN" sz="1400">
                <a:solidFill>
                  <a:srgbClr val="0D7157"/>
                </a:solidFill>
              </a:rPr>
              <a:t>- </a:t>
            </a:r>
            <a:endParaRPr lang="en-US" altLang="zh-CN" sz="1400" dirty="0">
              <a:solidFill>
                <a:srgbClr val="0D715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a:t>
            </a:r>
            <a:r>
              <a:rPr lang="zh-CN" altLang="en-US" dirty="0"/>
              <a:t>此处编辑母版标题样式</a:t>
            </a:r>
            <a:endParaRPr lang="zh-CN" altLang="en-US" dirty="0"/>
          </a:p>
        </p:txBody>
      </p:sp>
      <p:sp>
        <p:nvSpPr>
          <p:cNvPr id="7" name="内容占位符 2"/>
          <p:cNvSpPr>
            <a:spLocks noGrp="1"/>
          </p:cNvSpPr>
          <p:nvPr>
            <p:ph idx="1"/>
          </p:nvPr>
        </p:nvSpPr>
        <p:spPr>
          <a:xfrm>
            <a:off x="52738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8" name="内容占位符 2"/>
          <p:cNvSpPr>
            <a:spLocks noGrp="1"/>
          </p:cNvSpPr>
          <p:nvPr>
            <p:ph idx="11"/>
          </p:nvPr>
        </p:nvSpPr>
        <p:spPr>
          <a:xfrm>
            <a:off x="628802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灯片编号占位符 3"/>
          <p:cNvSpPr>
            <a:spLocks noGrp="1"/>
          </p:cNvSpPr>
          <p:nvPr>
            <p:ph type="sldNum" sz="quarter" idx="4294967295"/>
          </p:nvPr>
        </p:nvSpPr>
        <p:spPr>
          <a:xfrm>
            <a:off x="10224459" y="6237312"/>
            <a:ext cx="1353344" cy="476250"/>
          </a:xfrm>
          <a:prstGeom prst="rect">
            <a:avLst/>
          </a:prstGeom>
        </p:spPr>
        <p:txBody>
          <a:bodyPr/>
          <a:lstStyle/>
          <a:p>
            <a:pPr>
              <a:defRPr/>
            </a:pPr>
            <a:r>
              <a:rPr lang="en-US" altLang="zh-CN" sz="1400" dirty="0">
                <a:solidFill>
                  <a:srgbClr val="0D7157"/>
                </a:solidFill>
              </a:rPr>
              <a:t> -</a:t>
            </a:r>
            <a:fld id="{01D71506-0713-46DD-9483-17E15EDE737E}" type="slidenum">
              <a:rPr lang="en-US" altLang="zh-CN" sz="1400" dirty="0" smtClean="0">
                <a:solidFill>
                  <a:srgbClr val="0D7157"/>
                </a:solidFill>
              </a:rPr>
            </a:fld>
            <a:r>
              <a:rPr lang="en-US" altLang="zh-CN" sz="1400" dirty="0">
                <a:solidFill>
                  <a:srgbClr val="0D7157"/>
                </a:solidFill>
              </a:rPr>
              <a:t>- </a:t>
            </a:r>
            <a:endParaRPr lang="en-US" altLang="zh-CN" sz="1400" dirty="0">
              <a:solidFill>
                <a:srgbClr val="0D715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xEl>
                                              <p:pRg st="0" end="0"/>
                                            </p:txEl>
                                          </p:spTgt>
                                        </p:tgtEl>
                                        <p:attrNameLst>
                                          <p:attrName>style.visibility</p:attrName>
                                        </p:attrNameLst>
                                      </p:cBhvr>
                                      <p:to>
                                        <p:strVal val="visible"/>
                                      </p:to>
                                    </p:set>
                                    <p:anim calcmode="lin" valueType="num">
                                      <p:cBhvr additive="base">
                                        <p:cTn id="3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
                                            <p:txEl>
                                              <p:pRg st="1" end="1"/>
                                            </p:txEl>
                                          </p:spTgt>
                                        </p:tgtEl>
                                        <p:attrNameLst>
                                          <p:attrName>style.visibility</p:attrName>
                                        </p:attrNameLst>
                                      </p:cBhvr>
                                      <p:to>
                                        <p:strVal val="visible"/>
                                      </p:to>
                                    </p:set>
                                    <p:anim calcmode="lin" valueType="num">
                                      <p:cBhvr additive="base">
                                        <p:cTn id="4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8">
                                            <p:txEl>
                                              <p:pRg st="2" end="2"/>
                                            </p:txEl>
                                          </p:spTgt>
                                        </p:tgtEl>
                                        <p:attrNameLst>
                                          <p:attrName>style.visibility</p:attrName>
                                        </p:attrNameLst>
                                      </p:cBhvr>
                                      <p:to>
                                        <p:strVal val="visible"/>
                                      </p:to>
                                    </p:set>
                                    <p:anim calcmode="lin" valueType="num">
                                      <p:cBhvr additive="base">
                                        <p:cTn id="4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8">
                                            <p:txEl>
                                              <p:pRg st="3" end="3"/>
                                            </p:txEl>
                                          </p:spTgt>
                                        </p:tgtEl>
                                        <p:attrNameLst>
                                          <p:attrName>style.visibility</p:attrName>
                                        </p:attrNameLst>
                                      </p:cBhvr>
                                      <p:to>
                                        <p:strVal val="visible"/>
                                      </p:to>
                                    </p:set>
                                    <p:anim calcmode="lin" valueType="num">
                                      <p:cBhvr additive="base">
                                        <p:cTn id="5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8">
                                            <p:txEl>
                                              <p:pRg st="4" end="4"/>
                                            </p:txEl>
                                          </p:spTgt>
                                        </p:tgtEl>
                                        <p:attrNameLst>
                                          <p:attrName>style.visibility</p:attrName>
                                        </p:attrNameLst>
                                      </p:cBhvr>
                                      <p:to>
                                        <p:strVal val="visible"/>
                                      </p:to>
                                    </p:set>
                                    <p:anim calcmode="lin" valueType="num">
                                      <p:cBhvr additive="base">
                                        <p:cTn id="6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Lst>
      </p:bldP>
      <p:bldP spid="8" grpId="0" build="p">
        <p:tmplLst>
          <p:tmpl lvl="1">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a:xfrm>
            <a:off x="516565" y="116632"/>
            <a:ext cx="10668000" cy="648072"/>
          </a:xfrm>
        </p:spPr>
        <p:txBody>
          <a:bodyPr/>
          <a:lstStyle/>
          <a:p>
            <a:r>
              <a:rPr lang="zh-CN" altLang="en-US"/>
              <a:t>单击此处编辑母版标题样式</a:t>
            </a:r>
            <a:endParaRPr lang="zh-CN" altLang="en-US"/>
          </a:p>
        </p:txBody>
      </p:sp>
      <p:sp>
        <p:nvSpPr>
          <p:cNvPr id="6" name="内容占位符 2"/>
          <p:cNvSpPr>
            <a:spLocks noGrp="1"/>
          </p:cNvSpPr>
          <p:nvPr>
            <p:ph idx="1"/>
          </p:nvPr>
        </p:nvSpPr>
        <p:spPr>
          <a:xfrm>
            <a:off x="527381" y="980728"/>
            <a:ext cx="10957984" cy="2232248"/>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内容占位符 2"/>
          <p:cNvSpPr>
            <a:spLocks noGrp="1"/>
          </p:cNvSpPr>
          <p:nvPr>
            <p:ph idx="10"/>
          </p:nvPr>
        </p:nvSpPr>
        <p:spPr>
          <a:xfrm>
            <a:off x="527381" y="3429000"/>
            <a:ext cx="10957984" cy="2232248"/>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8" name="灯片编号占位符 3"/>
          <p:cNvSpPr>
            <a:spLocks noGrp="1"/>
          </p:cNvSpPr>
          <p:nvPr>
            <p:ph type="sldNum" sz="quarter" idx="4294967295"/>
          </p:nvPr>
        </p:nvSpPr>
        <p:spPr>
          <a:xfrm>
            <a:off x="10416480" y="6337126"/>
            <a:ext cx="1353344" cy="476250"/>
          </a:xfrm>
          <a:prstGeom prst="rect">
            <a:avLst/>
          </a:prstGeom>
        </p:spPr>
        <p:txBody>
          <a:bodyPr/>
          <a:lstStyle/>
          <a:p>
            <a:pPr>
              <a:defRPr/>
            </a:pPr>
            <a:r>
              <a:rPr lang="en-US" altLang="zh-CN" sz="1400">
                <a:solidFill>
                  <a:srgbClr val="0D7157"/>
                </a:solidFill>
              </a:rPr>
              <a:t> -</a:t>
            </a:r>
            <a:fld id="{01D71506-0713-46DD-9483-17E15EDE737E}" type="slidenum">
              <a:rPr lang="en-US" altLang="zh-CN" sz="1400" smtClean="0">
                <a:solidFill>
                  <a:srgbClr val="0D7157"/>
                </a:solidFill>
              </a:rPr>
            </a:fld>
            <a:r>
              <a:rPr lang="en-US" altLang="zh-CN" sz="1400">
                <a:solidFill>
                  <a:srgbClr val="0D7157"/>
                </a:solidFill>
              </a:rPr>
              <a:t>- </a:t>
            </a:r>
            <a:endParaRPr lang="en-US" altLang="zh-CN" sz="1400" dirty="0">
              <a:solidFill>
                <a:srgbClr val="0D715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 calcmode="lin" valueType="num">
                                      <p:cBhvr additive="base">
                                        <p:cTn id="25"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 calcmode="lin" valueType="num">
                                      <p:cBhvr additive="base">
                                        <p:cTn id="31"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7">
                                            <p:txEl>
                                              <p:pRg st="0" end="0"/>
                                            </p:txEl>
                                          </p:spTgt>
                                        </p:tgtEl>
                                        <p:attrNameLst>
                                          <p:attrName>style.visibility</p:attrName>
                                        </p:attrNameLst>
                                      </p:cBhvr>
                                      <p:to>
                                        <p:strVal val="visible"/>
                                      </p:to>
                                    </p:set>
                                    <p:anim calcmode="lin" valueType="num">
                                      <p:cBhvr additive="base">
                                        <p:cTn id="3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7">
                                            <p:txEl>
                                              <p:pRg st="1" end="1"/>
                                            </p:txEl>
                                          </p:spTgt>
                                        </p:tgtEl>
                                        <p:attrNameLst>
                                          <p:attrName>style.visibility</p:attrName>
                                        </p:attrNameLst>
                                      </p:cBhvr>
                                      <p:to>
                                        <p:strVal val="visible"/>
                                      </p:to>
                                    </p:set>
                                    <p:anim calcmode="lin" valueType="num">
                                      <p:cBhvr additive="base">
                                        <p:cTn id="4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7">
                                            <p:txEl>
                                              <p:pRg st="2" end="2"/>
                                            </p:txEl>
                                          </p:spTgt>
                                        </p:tgtEl>
                                        <p:attrNameLst>
                                          <p:attrName>style.visibility</p:attrName>
                                        </p:attrNameLst>
                                      </p:cBhvr>
                                      <p:to>
                                        <p:strVal val="visible"/>
                                      </p:to>
                                    </p:set>
                                    <p:anim calcmode="lin" valueType="num">
                                      <p:cBhvr additive="base">
                                        <p:cTn id="4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7">
                                            <p:txEl>
                                              <p:pRg st="3" end="3"/>
                                            </p:txEl>
                                          </p:spTgt>
                                        </p:tgtEl>
                                        <p:attrNameLst>
                                          <p:attrName>style.visibility</p:attrName>
                                        </p:attrNameLst>
                                      </p:cBhvr>
                                      <p:to>
                                        <p:strVal val="visible"/>
                                      </p:to>
                                    </p:set>
                                    <p:anim calcmode="lin" valueType="num">
                                      <p:cBhvr additive="base">
                                        <p:cTn id="5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7">
                                            <p:txEl>
                                              <p:pRg st="4" end="4"/>
                                            </p:txEl>
                                          </p:spTgt>
                                        </p:tgtEl>
                                        <p:attrNameLst>
                                          <p:attrName>style.visibility</p:attrName>
                                        </p:attrNameLst>
                                      </p:cBhvr>
                                      <p:to>
                                        <p:strVal val="visible"/>
                                      </p:to>
                                    </p:set>
                                    <p:anim calcmode="lin" valueType="num">
                                      <p:cBhvr additive="base">
                                        <p:cTn id="6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500" fill="hold"/>
                        <p:tgtEl>
                          <p:spTgt spid="6"/>
                        </p:tgtEl>
                        <p:attrNameLst>
                          <p:attrName>ppt_x</p:attrName>
                        </p:attrNameLst>
                      </p:cBhvr>
                      <p:tavLst>
                        <p:tav tm="0">
                          <p:val>
                            <p:strVal val="#ppt_x"/>
                          </p:val>
                        </p:tav>
                        <p:tav tm="100000">
                          <p:val>
                            <p:strVal val="#ppt_x"/>
                          </p:val>
                        </p:tav>
                      </p:tavLst>
                    </p:anim>
                    <p:anim calcmode="lin" valueType="num">
                      <p:cBhvr additive="base">
                        <p:cTn dur="500" fill="hold"/>
                        <p:tgtEl>
                          <p:spTgt spid="6"/>
                        </p:tgtEl>
                        <p:attrNameLst>
                          <p:attrName>ppt_y</p:attrName>
                        </p:attrNameLst>
                      </p:cBhvr>
                      <p:tavLst>
                        <p:tav tm="0">
                          <p:val>
                            <p:strVal val="1+#ppt_h/2"/>
                          </p:val>
                        </p:tav>
                        <p:tav tm="100000">
                          <p:val>
                            <p:strVal val="#ppt_y"/>
                          </p:val>
                        </p:tav>
                      </p:tavLst>
                    </p:anim>
                  </p:childTnLst>
                </p:cTn>
              </p:par>
            </p:tnLst>
          </p:tmpl>
        </p:tmplLst>
      </p:bldP>
      <p:bldP spid="7" grpId="0" build="p">
        <p:tmplLst>
          <p:tmpl lvl="1">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3" name="图形 2"/>
          <p:cNvPicPr>
            <a:picLocks noChangeAspect="1"/>
          </p:cNvPicPr>
          <p:nvPr userDrawn="1"/>
        </p:nvPicPr>
        <p:blipFill rotWithShape="1">
          <a:blip r:embed="rId2"/>
          <a:srcRect l="2404" t="-5367" r="14962" b="24558"/>
          <a:stretch>
            <a:fillRect/>
          </a:stretch>
        </p:blipFill>
        <p:spPr>
          <a:xfrm rot="16200000" flipH="1">
            <a:off x="7369494" y="2035492"/>
            <a:ext cx="6857998" cy="2787017"/>
          </a:xfrm>
          <a:prstGeom prst="rect">
            <a:avLst/>
          </a:prstGeom>
        </p:spPr>
      </p:pic>
      <p:pic>
        <p:nvPicPr>
          <p:cNvPr id="4" name="图形 3"/>
          <p:cNvPicPr>
            <a:picLocks noChangeAspect="1"/>
          </p:cNvPicPr>
          <p:nvPr userDrawn="1"/>
        </p:nvPicPr>
        <p:blipFill rotWithShape="1">
          <a:blip r:embed="rId2"/>
          <a:srcRect l="2404" r="33315" b="46267"/>
          <a:stretch>
            <a:fillRect/>
          </a:stretch>
        </p:blipFill>
        <p:spPr>
          <a:xfrm rot="5400000" flipH="1">
            <a:off x="-1108285" y="1108283"/>
            <a:ext cx="3396401" cy="1179833"/>
          </a:xfrm>
          <a:prstGeom prst="rect">
            <a:avLst/>
          </a:prstGeom>
        </p:spPr>
      </p:pic>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80"/>
            <a:ext cx="12192000" cy="6857841"/>
          </a:xfrm>
          <a:prstGeom prst="rect">
            <a:avLst/>
          </a:prstGeom>
        </p:spPr>
      </p:pic>
      <p:pic>
        <p:nvPicPr>
          <p:cNvPr id="10" name="图片 9" descr="图片包含 屏幕截图&#10;&#10;已生成高可信度的说明"/>
          <p:cNvPicPr>
            <a:picLocks noChangeAspect="1"/>
          </p:cNvPicPr>
          <p:nvPr userDrawn="1"/>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r="26146"/>
          <a:stretch>
            <a:fillRect/>
          </a:stretch>
        </p:blipFill>
        <p:spPr>
          <a:xfrm rot="5400000" flipH="1">
            <a:off x="6586760" y="1273196"/>
            <a:ext cx="6857999" cy="4352484"/>
          </a:xfrm>
          <a:prstGeom prst="rect">
            <a:avLst/>
          </a:prstGeom>
        </p:spPr>
      </p:pic>
      <p:pic>
        <p:nvPicPr>
          <p:cNvPr id="11" name="图片 10" descr="图片包含 屏幕截图&#10;&#10;已生成高可信度的说明"/>
          <p:cNvPicPr>
            <a:picLocks noChangeAspect="1"/>
          </p:cNvPicPr>
          <p:nvPr userDrawn="1"/>
        </p:nvPicPr>
        <p:blipFill rotWithShape="1">
          <a:blip r:embed="rId4">
            <a:duotone>
              <a:prstClr val="black"/>
              <a:schemeClr val="tx2">
                <a:tint val="45000"/>
                <a:satMod val="400000"/>
              </a:schemeClr>
            </a:duotone>
            <a:extLst>
              <a:ext uri="{28A0092B-C50C-407E-A947-70E740481C1C}">
                <a14:useLocalDpi xmlns:a14="http://schemas.microsoft.com/office/drawing/2010/main" val="0"/>
              </a:ext>
            </a:extLst>
          </a:blip>
          <a:srcRect t="3142" r="26146" b="66609"/>
          <a:stretch>
            <a:fillRect/>
          </a:stretch>
        </p:blipFill>
        <p:spPr>
          <a:xfrm rot="16200000" flipH="1">
            <a:off x="-2770703" y="2770706"/>
            <a:ext cx="6857999" cy="13165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矩形 6"/>
          <p:cNvSpPr/>
          <p:nvPr userDrawn="1"/>
        </p:nvSpPr>
        <p:spPr>
          <a:xfrm>
            <a:off x="-847" y="6774"/>
            <a:ext cx="12203853" cy="6852073"/>
          </a:xfrm>
          <a:prstGeom prst="rect">
            <a:avLst/>
          </a:prstGeom>
          <a:gradFill>
            <a:gsLst>
              <a:gs pos="0">
                <a:srgbClr val="2E4E7E"/>
              </a:gs>
              <a:gs pos="100000">
                <a:srgbClr val="1387B7"/>
              </a:gs>
            </a:gsLst>
            <a:lin ang="19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 name="矩形 10"/>
          <p:cNvSpPr/>
          <p:nvPr userDrawn="1"/>
        </p:nvSpPr>
        <p:spPr>
          <a:xfrm>
            <a:off x="6969651" y="-177967"/>
            <a:ext cx="8488680" cy="8392993"/>
          </a:xfrm>
          <a:prstGeom prst="rect">
            <a:avLst/>
          </a:prstGeom>
          <a:blipFill rotWithShape="1">
            <a:blip r:embed="rId2">
              <a:alphaModFix amt="4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t>  </a:t>
            </a:r>
            <a:endParaRPr lang="en-US" altLang="zh-CN" sz="2400"/>
          </a:p>
        </p:txBody>
      </p:sp>
      <p:sp>
        <p:nvSpPr>
          <p:cNvPr id="12" name="矩形 11"/>
          <p:cNvSpPr/>
          <p:nvPr userDrawn="1"/>
        </p:nvSpPr>
        <p:spPr>
          <a:xfrm>
            <a:off x="-3967229" y="-5606898"/>
            <a:ext cx="8488863" cy="8393131"/>
          </a:xfrm>
          <a:prstGeom prst="rect">
            <a:avLst/>
          </a:prstGeom>
          <a:blipFill rotWithShape="1">
            <a:blip r:embed="rId2">
              <a:alphaModFix amt="2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7" name="矩形 6"/>
          <p:cNvSpPr/>
          <p:nvPr userDrawn="1"/>
        </p:nvSpPr>
        <p:spPr>
          <a:xfrm>
            <a:off x="-1693" y="-7620"/>
            <a:ext cx="12187767" cy="686646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 name="矩形 10"/>
          <p:cNvSpPr/>
          <p:nvPr userDrawn="1"/>
        </p:nvSpPr>
        <p:spPr>
          <a:xfrm>
            <a:off x="6969651" y="-177967"/>
            <a:ext cx="8488680" cy="8392993"/>
          </a:xfrm>
          <a:prstGeom prst="rect">
            <a:avLst/>
          </a:prstGeom>
          <a:blipFill rotWithShape="1">
            <a:blip r:embed="rId2">
              <a:alphaModFix amt="4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t>  </a:t>
            </a:r>
            <a:endParaRPr lang="en-US" altLang="zh-CN" sz="2400"/>
          </a:p>
        </p:txBody>
      </p:sp>
      <p:sp>
        <p:nvSpPr>
          <p:cNvPr id="12" name="矩形 11"/>
          <p:cNvSpPr/>
          <p:nvPr userDrawn="1"/>
        </p:nvSpPr>
        <p:spPr>
          <a:xfrm>
            <a:off x="-3967229" y="-5606898"/>
            <a:ext cx="8488863" cy="8393131"/>
          </a:xfrm>
          <a:prstGeom prst="rect">
            <a:avLst/>
          </a:prstGeom>
          <a:blipFill rotWithShape="1">
            <a:blip r:embed="rId2">
              <a:alphaModFix amt="2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 name="矩形 8"/>
          <p:cNvSpPr/>
          <p:nvPr userDrawn="1"/>
        </p:nvSpPr>
        <p:spPr>
          <a:xfrm>
            <a:off x="15241" y="6689514"/>
            <a:ext cx="12170833" cy="169333"/>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 name="矩形 9"/>
          <p:cNvSpPr/>
          <p:nvPr userDrawn="1"/>
        </p:nvSpPr>
        <p:spPr>
          <a:xfrm>
            <a:off x="-1693" y="6689514"/>
            <a:ext cx="758613" cy="169333"/>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sp>
        <p:nvSpPr>
          <p:cNvPr id="11" name="矩形 10"/>
          <p:cNvSpPr/>
          <p:nvPr userDrawn="1"/>
        </p:nvSpPr>
        <p:spPr>
          <a:xfrm>
            <a:off x="6969651" y="-177967"/>
            <a:ext cx="8488680" cy="8392993"/>
          </a:xfrm>
          <a:prstGeom prst="rect">
            <a:avLst/>
          </a:prstGeom>
          <a:blipFill rotWithShape="1">
            <a:blip r:embed="rId2">
              <a:alphaModFix amt="4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t>  </a:t>
            </a:r>
            <a:endParaRPr lang="en-US" altLang="zh-CN" sz="2400"/>
          </a:p>
        </p:txBody>
      </p:sp>
      <p:sp>
        <p:nvSpPr>
          <p:cNvPr id="12" name="矩形 11"/>
          <p:cNvSpPr/>
          <p:nvPr userDrawn="1"/>
        </p:nvSpPr>
        <p:spPr>
          <a:xfrm>
            <a:off x="-3967229" y="-5606898"/>
            <a:ext cx="8488863" cy="8393131"/>
          </a:xfrm>
          <a:prstGeom prst="rect">
            <a:avLst/>
          </a:prstGeom>
          <a:blipFill rotWithShape="1">
            <a:blip r:embed="rId2">
              <a:alphaModFix amt="20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矩形 5"/>
          <p:cNvSpPr/>
          <p:nvPr userDrawn="1"/>
        </p:nvSpPr>
        <p:spPr>
          <a:xfrm>
            <a:off x="15241" y="6689514"/>
            <a:ext cx="12170833" cy="169333"/>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7"/>
          <p:cNvSpPr/>
          <p:nvPr userDrawn="1"/>
        </p:nvSpPr>
        <p:spPr>
          <a:xfrm>
            <a:off x="-1693" y="6689514"/>
            <a:ext cx="758613" cy="169333"/>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3_标题幻灯片">
    <p:spTree>
      <p:nvGrpSpPr>
        <p:cNvPr id="1" name=""/>
        <p:cNvGrpSpPr/>
        <p:nvPr/>
      </p:nvGrpSpPr>
      <p:grpSpPr>
        <a:xfrm>
          <a:off x="0" y="0"/>
          <a:ext cx="0" cy="0"/>
          <a:chOff x="0" y="0"/>
          <a:chExt cx="0" cy="0"/>
        </a:xfrm>
      </p:grpSpPr>
      <p:sp>
        <p:nvSpPr>
          <p:cNvPr id="6" name="矩形 5"/>
          <p:cNvSpPr/>
          <p:nvPr userDrawn="1"/>
        </p:nvSpPr>
        <p:spPr>
          <a:xfrm>
            <a:off x="15241" y="6689514"/>
            <a:ext cx="12170833" cy="169333"/>
          </a:xfrm>
          <a:prstGeom prst="rect">
            <a:avLst/>
          </a:prstGeom>
          <a:solidFill>
            <a:srgbClr val="1387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矩形 7"/>
          <p:cNvSpPr/>
          <p:nvPr userDrawn="1"/>
        </p:nvSpPr>
        <p:spPr>
          <a:xfrm>
            <a:off x="-1693" y="6689514"/>
            <a:ext cx="758613" cy="169333"/>
          </a:xfrm>
          <a:prstGeom prst="rect">
            <a:avLst/>
          </a:prstGeom>
          <a:solidFill>
            <a:srgbClr val="2E4E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dirty="0"/>
              <a:t>单击此处编辑母版标题样式</a:t>
            </a:r>
            <a:endParaRPr lang="zh-CN" altLang="en-US" dirty="0"/>
          </a:p>
        </p:txBody>
      </p:sp>
      <p:sp>
        <p:nvSpPr>
          <p:cNvPr id="3" name="内容占位符 2"/>
          <p:cNvSpPr>
            <a:spLocks noGrp="1"/>
          </p:cNvSpPr>
          <p:nvPr>
            <p:ph idx="1"/>
          </p:nvPr>
        </p:nvSpPr>
        <p:spPr/>
        <p:txBody>
          <a:bodyPr/>
          <a:lstStyle>
            <a:lvl1pPr>
              <a:defRPr sz="2400"/>
            </a:lvl1pPr>
            <a:lvl2pPr>
              <a:defRPr sz="2000"/>
            </a:lvl2pPr>
            <a:lvl3pPr>
              <a:defRPr sz="1800"/>
            </a:lvl3pPr>
            <a:lvl4pPr>
              <a:defRPr sz="1800"/>
            </a:lvl4pPr>
            <a:lvl5pPr>
              <a:defRPr sz="18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1" y="1710038"/>
            <a:ext cx="10515600" cy="2853236"/>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1" y="4590266"/>
            <a:ext cx="10515600" cy="150044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835" indent="0">
              <a:buNone/>
              <a:defRPr sz="1600">
                <a:solidFill>
                  <a:schemeClr val="tx1">
                    <a:tint val="75000"/>
                  </a:schemeClr>
                </a:solidFill>
              </a:defRPr>
            </a:lvl7pPr>
            <a:lvl8pPr marL="3201035" indent="0">
              <a:buNone/>
              <a:defRPr sz="1600">
                <a:solidFill>
                  <a:schemeClr val="tx1">
                    <a:tint val="75000"/>
                  </a:schemeClr>
                </a:solidFill>
              </a:defRPr>
            </a:lvl8pPr>
            <a:lvl9pPr marL="3658235"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CAADBD5-FF6F-4F1F-AF78-B518D2CD17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21C2A10-E97F-46DF-9873-696D05EB38D6}"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chor="ctr" anchorCtr="0"/>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944"/>
            <a:ext cx="5181600" cy="4352099"/>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6172200" y="1825944"/>
            <a:ext cx="5181600" cy="4352099"/>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89"/>
            <a:ext cx="10515600" cy="1325795"/>
          </a:xfrm>
        </p:spPr>
        <p:txBody>
          <a:bodyPr anchor="ctr" anchorCtr="0"/>
          <a:lstStyle/>
          <a:p>
            <a:r>
              <a:rPr lang="zh-CN" altLang="en-US"/>
              <a:t>单击此处编辑母版标题样式</a:t>
            </a:r>
            <a:endParaRPr lang="zh-CN" altLang="en-US"/>
          </a:p>
        </p:txBody>
      </p:sp>
      <p:sp>
        <p:nvSpPr>
          <p:cNvPr id="3" name="文本占位符 2"/>
          <p:cNvSpPr>
            <a:spLocks noGrp="1"/>
          </p:cNvSpPr>
          <p:nvPr>
            <p:ph type="body" idx="1"/>
          </p:nvPr>
        </p:nvSpPr>
        <p:spPr>
          <a:xfrm>
            <a:off x="839788" y="1745267"/>
            <a:ext cx="5157787" cy="82405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835" indent="0">
              <a:buNone/>
              <a:defRPr sz="1600" b="1"/>
            </a:lvl7pPr>
            <a:lvl8pPr marL="3201035" indent="0">
              <a:buNone/>
              <a:defRPr sz="1600" b="1"/>
            </a:lvl8pPr>
            <a:lvl9pPr marL="3658235"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6067"/>
            <a:ext cx="5157787" cy="3574679"/>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1" y="1745267"/>
            <a:ext cx="5183188" cy="82405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835" indent="0">
              <a:buNone/>
              <a:defRPr sz="1600" b="1"/>
            </a:lvl7pPr>
            <a:lvl8pPr marL="3201035" indent="0">
              <a:buNone/>
              <a:defRPr sz="1600" b="1"/>
            </a:lvl8pPr>
            <a:lvl9pPr marL="3658235"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1" y="2616067"/>
            <a:ext cx="5183188" cy="3574679"/>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CAADBD5-FF6F-4F1F-AF78-B518D2CD176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21C2A10-E97F-46DF-9873-696D05EB38D6}"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1" y="713797"/>
            <a:ext cx="4681655" cy="1428411"/>
          </a:xfrm>
        </p:spPr>
        <p:txBody>
          <a:bodyPr anchor="t" anchorCtr="0">
            <a:normAutofit/>
          </a:bodyPr>
          <a:lstStyle>
            <a:lvl1pPr>
              <a:defRPr sz="3600"/>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642517" y="713798"/>
            <a:ext cx="5711883" cy="540454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835" indent="0">
              <a:buNone/>
              <a:defRPr sz="2000"/>
            </a:lvl7pPr>
            <a:lvl8pPr marL="3201035" indent="0">
              <a:buNone/>
              <a:defRPr sz="2000"/>
            </a:lvl8pPr>
            <a:lvl9pPr marL="3658235" indent="0">
              <a:buNone/>
              <a:defRPr sz="2000"/>
            </a:lvl9pPr>
          </a:lstStyle>
          <a:p>
            <a:endParaRPr lang="zh-CN" altLang="en-US" dirty="0"/>
          </a:p>
        </p:txBody>
      </p:sp>
      <p:sp>
        <p:nvSpPr>
          <p:cNvPr id="4" name="文本占位符 3"/>
          <p:cNvSpPr>
            <a:spLocks noGrp="1"/>
          </p:cNvSpPr>
          <p:nvPr>
            <p:ph type="body" sz="half" idx="2"/>
          </p:nvPr>
        </p:nvSpPr>
        <p:spPr>
          <a:xfrm>
            <a:off x="838201" y="2314278"/>
            <a:ext cx="4681655" cy="3812255"/>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835" indent="0">
              <a:buNone/>
              <a:defRPr sz="1000"/>
            </a:lvl7pPr>
            <a:lvl8pPr marL="3201035" indent="0">
              <a:buNone/>
              <a:defRPr sz="1000"/>
            </a:lvl8pPr>
            <a:lvl9pPr marL="3658235"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10444899" y="365190"/>
            <a:ext cx="908901" cy="5812855"/>
          </a:xfrm>
        </p:spPr>
        <p:txBody>
          <a:bodyPr vert="eaVert">
            <a:normAutofit/>
          </a:bodyPr>
          <a:lstStyle>
            <a:lvl1pPr>
              <a:defRPr sz="4400"/>
            </a:lvl1pPr>
          </a:lstStyle>
          <a:p>
            <a:r>
              <a:rPr lang="zh-CN" altLang="en-US" dirty="0"/>
              <a:t>单击此处编辑标题</a:t>
            </a:r>
            <a:endParaRPr lang="zh-CN" altLang="en-US" dirty="0"/>
          </a:p>
        </p:txBody>
      </p:sp>
      <p:sp>
        <p:nvSpPr>
          <p:cNvPr id="3" name="竖排文字占位符 2"/>
          <p:cNvSpPr>
            <a:spLocks noGrp="1"/>
          </p:cNvSpPr>
          <p:nvPr>
            <p:ph type="body" orient="vert" idx="1"/>
          </p:nvPr>
        </p:nvSpPr>
        <p:spPr>
          <a:xfrm>
            <a:off x="838199" y="365190"/>
            <a:ext cx="9446443" cy="5812855"/>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640"/>
            <a:ext cx="10515600" cy="555994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15332486-88F3-4A48-9EC2-66646CFA1BC0}" type="slidenum">
              <a:rPr lang="zh-CN" altLang="en-US"/>
            </a:fld>
            <a:endParaRPr lang="en-US" altLang="zh-CN"/>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73571F94-E5E5-4A54-8A06-F305846661DE}" type="slidenum">
              <a:rPr lang="zh-CN" altLang="en-US"/>
            </a:fld>
            <a:endParaRPr lang="en-US" altLang="zh-CN"/>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A5C251E5-7CCA-4DA3-AA80-A42DA27621BE}" type="slidenum">
              <a:rPr lang="zh-CN" altLang="en-US"/>
            </a:fld>
            <a:endParaRPr lang="en-US" altLang="zh-CN"/>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600" y="1052513"/>
            <a:ext cx="5376333" cy="50403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89133" y="1052513"/>
            <a:ext cx="5378451" cy="50403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F4039E46-F4C7-49A4-9367-76E34A81F6C1}" type="slidenum">
              <a:rPr lang="zh-CN" altLang="en-US"/>
            </a:fld>
            <a:endParaRPr lang="en-US" altLang="zh-CN"/>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7B85E15E-130D-48C6-81EB-CEA992FB9F7C}" type="slidenum">
              <a:rPr lang="zh-CN" altLang="en-US"/>
            </a:fld>
            <a:endParaRPr lang="en-US" altLang="zh-CN"/>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DBD5A7A5-A845-4344-86D1-29C7FA977B68}" type="slidenum">
              <a:rPr lang="zh-CN" altLang="en-US"/>
            </a:fld>
            <a:endParaRPr lang="en-US" altLang="zh-CN"/>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7D1B44A1-4939-4887-84BB-7FB130EEC19B}" type="slidenum">
              <a:rPr lang="zh-CN" altLang="en-US"/>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29373BB8-A121-4608-AD20-8BEECCC372C4}" type="slidenum">
              <a:rPr lang="zh-CN" altLang="en-US"/>
            </a:fld>
            <a:endParaRPr lang="en-US" altLang="zh-CN"/>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AFB61761-3FF1-4F59-B9D7-6E756298F231}" type="slidenum">
              <a:rPr lang="zh-CN" altLang="en-US"/>
            </a:fld>
            <a:endParaRPr lang="en-US" altLang="zh-CN"/>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196BC17B-A293-4B9D-B715-8101B30D6396}" type="slidenum">
              <a:rPr lang="zh-CN" altLang="en-US"/>
            </a:fld>
            <a:endParaRPr lang="en-US" altLang="zh-CN"/>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14313"/>
            <a:ext cx="2743200" cy="58785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14313"/>
            <a:ext cx="8026400" cy="58785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E860031F-1906-46A1-B9A0-5E9CA84BEE18}" type="slidenum">
              <a:rPr lang="zh-CN" altLang="en-US"/>
            </a:fld>
            <a:endParaRPr lang="en-US" altLang="zh-CN"/>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09600" y="214313"/>
            <a:ext cx="10972800" cy="5878512"/>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3" name="矩形 15"/>
          <p:cNvSpPr>
            <a:spLocks noGrp="1" noChangeArrowheads="1"/>
          </p:cNvSpPr>
          <p:nvPr>
            <p:ph type="sldNum" sz="quarter" idx="10"/>
          </p:nvPr>
        </p:nvSpPr>
        <p:spPr/>
        <p:txBody>
          <a:bodyPr/>
          <a:lstStyle>
            <a:lvl1pPr>
              <a:defRPr/>
            </a:lvl1pPr>
          </a:lstStyle>
          <a:p>
            <a:pPr>
              <a:defRPr/>
            </a:pPr>
            <a:r>
              <a:rPr lang="de-DE" altLang="zh-CN"/>
              <a:t>Page </a:t>
            </a:r>
            <a:r>
              <a:rPr lang="de-DE" altLang="zh-CN">
                <a:sym typeface="MS UI Gothic" panose="020B0600070205080204" pitchFamily="34" charset="-128"/>
              </a:rPr>
              <a:t></a:t>
            </a:r>
            <a:r>
              <a:rPr lang="de-DE" altLang="zh-CN"/>
              <a:t> </a:t>
            </a:r>
            <a:fld id="{3A14CFCF-D29E-4EF7-BE8F-F195BB74B9B0}" type="slidenum">
              <a:rPr lang="zh-CN" altLang="en-US"/>
            </a:fld>
            <a:endParaRPr lang="en-US" altLang="zh-CN"/>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812A2441-49ED-4A52-B3CC-5A1149BC51AC}" type="datetime1">
              <a:rPr lang="zh-CN" altLang="en-US" smtClean="0"/>
            </a:fld>
            <a:endParaRPr lang="en-US" altLang="zh-CN"/>
          </a:p>
        </p:txBody>
      </p:sp>
      <p:sp>
        <p:nvSpPr>
          <p:cNvPr id="5" name="页脚占位符 4"/>
          <p:cNvSpPr>
            <a:spLocks noGrp="1"/>
          </p:cNvSpPr>
          <p:nvPr>
            <p:ph type="ftr" sz="quarter" idx="11"/>
          </p:nvPr>
        </p:nvSpPr>
        <p:spPr/>
        <p:txBody>
          <a:bodyPr/>
          <a:lstStyle>
            <a:lvl1pPr>
              <a:defRPr/>
            </a:lvl1pPr>
          </a:lstStyle>
          <a:p>
            <a:pPr>
              <a:defRPr/>
            </a:pPr>
            <a:endParaRPr lang="en-US" altLang="zh-CN"/>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F96F6130-A1B0-40F4-A496-F2F55E2F44B1}" type="datetime1">
              <a:rPr lang="zh-CN" altLang="en-US" smtClean="0"/>
            </a:fld>
            <a:endParaRPr lang="en-US" altLang="zh-CN"/>
          </a:p>
        </p:txBody>
      </p:sp>
      <p:sp>
        <p:nvSpPr>
          <p:cNvPr id="5" name="页脚占位符 4"/>
          <p:cNvSpPr>
            <a:spLocks noGrp="1"/>
          </p:cNvSpPr>
          <p:nvPr>
            <p:ph type="ftr" sz="quarter" idx="11"/>
          </p:nvPr>
        </p:nvSpPr>
        <p:spPr/>
        <p:txBody>
          <a:bodyPr/>
          <a:lstStyle>
            <a:lvl1pPr>
              <a:defRPr/>
            </a:lvl1pPr>
          </a:lstStyle>
          <a:p>
            <a:pPr>
              <a:defRPr/>
            </a:pPr>
            <a:endParaRPr lang="en-US" altLang="zh-CN"/>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0E12BED8-E368-4E8F-BE90-7083DDA10F91}" type="datetime1">
              <a:rPr lang="zh-CN" altLang="en-US" smtClean="0"/>
            </a:fld>
            <a:endParaRPr lang="en-US" altLang="zh-CN"/>
          </a:p>
        </p:txBody>
      </p:sp>
      <p:sp>
        <p:nvSpPr>
          <p:cNvPr id="4" name="页脚占位符 4"/>
          <p:cNvSpPr>
            <a:spLocks noGrp="1"/>
          </p:cNvSpPr>
          <p:nvPr>
            <p:ph type="ftr" sz="quarter" idx="11"/>
          </p:nvPr>
        </p:nvSpPr>
        <p:spPr/>
        <p:txBody>
          <a:bodyPr/>
          <a:lstStyle>
            <a:lvl1pPr>
              <a:defRPr/>
            </a:lvl1pPr>
          </a:lstStyle>
          <a:p>
            <a:pPr>
              <a:defRPr/>
            </a:pPr>
            <a:endParaRPr lang="en-US" altLang="zh-CN"/>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A3AD4AE9-050C-4B7F-B272-FA384BD23015}" type="datetime1">
              <a:rPr lang="zh-CN" altLang="en-US" smtClean="0"/>
            </a:fld>
            <a:endParaRPr lang="en-US" altLang="zh-CN"/>
          </a:p>
        </p:txBody>
      </p:sp>
      <p:sp>
        <p:nvSpPr>
          <p:cNvPr id="3" name="页脚占位符 4"/>
          <p:cNvSpPr>
            <a:spLocks noGrp="1"/>
          </p:cNvSpPr>
          <p:nvPr>
            <p:ph type="ftr" sz="quarter" idx="11"/>
          </p:nvPr>
        </p:nvSpPr>
        <p:spPr/>
        <p:txBody>
          <a:bodyPr/>
          <a:lstStyle>
            <a:lvl1pPr>
              <a:defRPr/>
            </a:lvl1pPr>
          </a:lstStyle>
          <a:p>
            <a:pPr>
              <a:defRPr/>
            </a:pPr>
            <a:endParaRPr lang="en-US" altLang="zh-CN"/>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3"/>
          <p:cNvSpPr>
            <a:spLocks noGrp="1"/>
          </p:cNvSpPr>
          <p:nvPr>
            <p:ph type="dt" sz="half" idx="10"/>
          </p:nvPr>
        </p:nvSpPr>
        <p:spPr/>
        <p:txBody>
          <a:bodyPr/>
          <a:lstStyle>
            <a:lvl1pPr>
              <a:defRPr/>
            </a:lvl1pPr>
          </a:lstStyle>
          <a:p>
            <a:pPr>
              <a:defRPr/>
            </a:pPr>
            <a:fld id="{97F81A83-785E-4D80-94E7-591D3C3AD6FF}" type="datetime1">
              <a:rPr lang="zh-CN" altLang="en-US" smtClean="0"/>
            </a:fld>
            <a:endParaRPr lang="en-US" altLang="zh-CN"/>
          </a:p>
        </p:txBody>
      </p:sp>
      <p:sp>
        <p:nvSpPr>
          <p:cNvPr id="6" name="页脚占位符 4"/>
          <p:cNvSpPr>
            <a:spLocks noGrp="1"/>
          </p:cNvSpPr>
          <p:nvPr>
            <p:ph type="ftr" sz="quarter" idx="11"/>
          </p:nvPr>
        </p:nvSpPr>
        <p:spPr/>
        <p:txBody>
          <a:bodyPr/>
          <a:lstStyle>
            <a:lvl1pPr>
              <a:defRPr/>
            </a:lvl1pPr>
          </a:lstStyle>
          <a:p>
            <a:pPr>
              <a:defRPr/>
            </a:pPr>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3"/>
          <p:cNvSpPr>
            <a:spLocks noGrp="1"/>
          </p:cNvSpPr>
          <p:nvPr>
            <p:ph type="dt" sz="half" idx="10"/>
          </p:nvPr>
        </p:nvSpPr>
        <p:spPr/>
        <p:txBody>
          <a:bodyPr/>
          <a:lstStyle>
            <a:lvl1pPr>
              <a:defRPr/>
            </a:lvl1pPr>
          </a:lstStyle>
          <a:p>
            <a:pPr>
              <a:defRPr/>
            </a:pPr>
            <a:fld id="{CD57959B-1BC1-4FDE-88B2-3CAC26DD58F7}" type="datetime1">
              <a:rPr lang="zh-CN" altLang="en-US" smtClean="0"/>
            </a:fld>
            <a:endParaRPr lang="en-US" altLang="zh-CN"/>
          </a:p>
        </p:txBody>
      </p:sp>
      <p:sp>
        <p:nvSpPr>
          <p:cNvPr id="6" name="页脚占位符 4"/>
          <p:cNvSpPr>
            <a:spLocks noGrp="1"/>
          </p:cNvSpPr>
          <p:nvPr>
            <p:ph type="ftr" sz="quarter" idx="11"/>
          </p:nvPr>
        </p:nvSpPr>
        <p:spPr/>
        <p:txBody>
          <a:bodyPr/>
          <a:lstStyle>
            <a:lvl1pPr>
              <a:defRPr/>
            </a:lvl1pPr>
          </a:lstStyle>
          <a:p>
            <a:pPr>
              <a:defRPr/>
            </a:pPr>
            <a:endParaRPr lang="en-US" altLang="zh-CN"/>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25B9BA08-BA34-4DD9-B7F1-D711E644256C}" type="datetime1">
              <a:rPr lang="zh-CN" altLang="en-US" smtClean="0"/>
            </a:fld>
            <a:endParaRPr lang="en-US" altLang="zh-CN"/>
          </a:p>
        </p:txBody>
      </p:sp>
      <p:sp>
        <p:nvSpPr>
          <p:cNvPr id="5" name="页脚占位符 4"/>
          <p:cNvSpPr>
            <a:spLocks noGrp="1"/>
          </p:cNvSpPr>
          <p:nvPr>
            <p:ph type="ftr" sz="quarter" idx="11"/>
          </p:nvPr>
        </p:nvSpPr>
        <p:spPr/>
        <p:txBody>
          <a:bodyPr/>
          <a:lstStyle>
            <a:lvl1pPr>
              <a:defRPr/>
            </a:lvl1pPr>
          </a:lstStyle>
          <a:p>
            <a:pPr>
              <a:defRPr/>
            </a:pPr>
            <a:endParaRPr lang="en-US" altLang="zh-CN"/>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14313"/>
            <a:ext cx="2743200" cy="5878512"/>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14313"/>
            <a:ext cx="8026400" cy="5878512"/>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5A3F9DB9-E29A-49BF-A83A-344AADB27BAD}" type="datetime1">
              <a:rPr lang="zh-CN" altLang="en-US" smtClean="0"/>
            </a:fld>
            <a:endParaRPr lang="en-US" altLang="zh-CN"/>
          </a:p>
        </p:txBody>
      </p:sp>
      <p:sp>
        <p:nvSpPr>
          <p:cNvPr id="5" name="页脚占位符 4"/>
          <p:cNvSpPr>
            <a:spLocks noGrp="1"/>
          </p:cNvSpPr>
          <p:nvPr>
            <p:ph type="ftr" sz="quarter" idx="11"/>
          </p:nvPr>
        </p:nvSpPr>
        <p:spPr/>
        <p:txBody>
          <a:bodyPr/>
          <a:lstStyle>
            <a:lvl1pPr>
              <a:defRPr/>
            </a:lvl1pPr>
          </a:lstStyle>
          <a:p>
            <a:pPr>
              <a:defRPr/>
            </a:pPr>
            <a:endParaRPr lang="en-US" altLang="zh-CN"/>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灯片编号占位符 3"/>
          <p:cNvSpPr>
            <a:spLocks noGrp="1"/>
          </p:cNvSpPr>
          <p:nvPr>
            <p:ph type="sldNum" sz="quarter" idx="4294967295"/>
          </p:nvPr>
        </p:nvSpPr>
        <p:spPr>
          <a:xfrm>
            <a:off x="10224459" y="6237312"/>
            <a:ext cx="1353344" cy="476250"/>
          </a:xfrm>
        </p:spPr>
        <p:txBody>
          <a:bodyPr/>
          <a:lstStyle/>
          <a:p>
            <a:pPr>
              <a:defRPr/>
            </a:pPr>
            <a:r>
              <a:rPr lang="en-US" altLang="zh-CN" sz="1400" dirty="0">
                <a:solidFill>
                  <a:srgbClr val="0D7157"/>
                </a:solidFill>
              </a:rPr>
              <a:t> -</a:t>
            </a:r>
            <a:fld id="{01D71506-0713-46DD-9483-17E15EDE737E}" type="slidenum">
              <a:rPr lang="en-US" altLang="zh-CN" sz="1400" smtClean="0">
                <a:solidFill>
                  <a:srgbClr val="0D7157"/>
                </a:solidFill>
              </a:rPr>
            </a:fld>
            <a:r>
              <a:rPr lang="en-US" altLang="zh-CN" sz="1400" dirty="0">
                <a:solidFill>
                  <a:srgbClr val="0D7157"/>
                </a:solidFill>
              </a:rPr>
              <a:t>- </a:t>
            </a:r>
            <a:endParaRPr lang="en-US" altLang="zh-CN" sz="1400" dirty="0">
              <a:solidFill>
                <a:srgbClr val="0D7157"/>
              </a:solidFil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endParaRPr lang="zh-CN" altLang="en-US" dirty="0"/>
          </a:p>
        </p:txBody>
      </p:sp>
      <p:sp>
        <p:nvSpPr>
          <p:cNvPr id="3" name="内容占位符 2"/>
          <p:cNvSpPr>
            <a:spLocks noGrp="1"/>
          </p:cNvSpPr>
          <p:nvPr>
            <p:ph idx="1"/>
          </p:nvPr>
        </p:nvSpPr>
        <p:spPr>
          <a:xfrm>
            <a:off x="527381" y="980728"/>
            <a:ext cx="10957984" cy="5040312"/>
          </a:xfrm>
        </p:spPr>
        <p:txBody>
          <a:bodyPr/>
          <a:lstStyle>
            <a:lvl1pPr marL="342900" indent="-342900" algn="just">
              <a:lnSpc>
                <a:spcPct val="120000"/>
              </a:lnSpc>
              <a:buClr>
                <a:srgbClr val="FFC000"/>
              </a:buClr>
              <a:buFont typeface="Wingdings" panose="05000000000000000000" pitchFamily="2" charset="2"/>
              <a:buChar char="n"/>
              <a:defRPr sz="2400">
                <a:latin typeface="+mn-ea"/>
                <a:ea typeface="+mn-ea"/>
              </a:defRPr>
            </a:lvl1pPr>
            <a:lvl2pPr marL="812800" indent="-355600" algn="just">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gn="just">
              <a:lnSpc>
                <a:spcPct val="120000"/>
              </a:lnSpc>
              <a:buClr>
                <a:srgbClr val="FFC000"/>
              </a:buClr>
              <a:buFont typeface="Wingdings" panose="05000000000000000000" pitchFamily="2" charset="2"/>
              <a:buChar char="u"/>
              <a:defRPr sz="2000">
                <a:latin typeface="+mn-ea"/>
                <a:ea typeface="+mn-ea"/>
              </a:defRPr>
            </a:lvl3pPr>
            <a:lvl4pPr algn="just">
              <a:lnSpc>
                <a:spcPct val="120000"/>
              </a:lnSpc>
              <a:defRPr sz="1600">
                <a:latin typeface="+mn-ea"/>
                <a:ea typeface="+mn-ea"/>
              </a:defRPr>
            </a:lvl4pPr>
            <a:lvl5pPr algn="just">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灯片编号占位符 3"/>
          <p:cNvSpPr>
            <a:spLocks noGrp="1"/>
          </p:cNvSpPr>
          <p:nvPr>
            <p:ph type="sldNum" sz="quarter" idx="4294967295"/>
          </p:nvPr>
        </p:nvSpPr>
        <p:spPr>
          <a:xfrm>
            <a:off x="10224459" y="6237312"/>
            <a:ext cx="1353344" cy="476250"/>
          </a:xfrm>
        </p:spPr>
        <p:txBody>
          <a:bodyPr/>
          <a:lstStyle/>
          <a:p>
            <a:pPr>
              <a:defRPr/>
            </a:pPr>
            <a:r>
              <a:rPr lang="en-US" altLang="zh-CN" sz="1400" dirty="0">
                <a:solidFill>
                  <a:srgbClr val="0D7157"/>
                </a:solidFill>
              </a:rPr>
              <a:t> -</a:t>
            </a:r>
            <a:fld id="{01D71506-0713-46DD-9483-17E15EDE737E}" type="slidenum">
              <a:rPr lang="en-US" altLang="zh-CN" sz="1400" smtClean="0">
                <a:solidFill>
                  <a:srgbClr val="0D7157"/>
                </a:solidFill>
              </a:rPr>
            </a:fld>
            <a:r>
              <a:rPr lang="en-US" altLang="zh-CN" sz="1400" dirty="0">
                <a:solidFill>
                  <a:srgbClr val="0D7157"/>
                </a:solidFill>
              </a:rPr>
              <a:t>- </a:t>
            </a:r>
            <a:endParaRPr lang="en-US" altLang="zh-CN" sz="1400" dirty="0">
              <a:solidFill>
                <a:srgbClr val="0D715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ppt_x"/>
                          </p:val>
                        </p:tav>
                        <p:tav tm="100000">
                          <p:val>
                            <p:strVal val="#ppt_x"/>
                          </p:val>
                        </p:tav>
                      </p:tavLst>
                    </p:anim>
                    <p:anim calcmode="lin" valueType="num">
                      <p:cBhvr additive="base">
                        <p:cTn dur="500" fill="hold"/>
                        <p:tgtEl>
                          <p:spTgt spid="3"/>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a:t>
            </a:r>
            <a:r>
              <a:rPr lang="zh-CN" altLang="en-US" dirty="0"/>
              <a:t>此处编辑母版标题样式</a:t>
            </a:r>
            <a:endParaRPr lang="zh-CN" altLang="en-US" dirty="0"/>
          </a:p>
        </p:txBody>
      </p:sp>
      <p:sp>
        <p:nvSpPr>
          <p:cNvPr id="7" name="内容占位符 2"/>
          <p:cNvSpPr>
            <a:spLocks noGrp="1"/>
          </p:cNvSpPr>
          <p:nvPr>
            <p:ph idx="1"/>
          </p:nvPr>
        </p:nvSpPr>
        <p:spPr>
          <a:xfrm>
            <a:off x="52738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8" name="内容占位符 2"/>
          <p:cNvSpPr>
            <a:spLocks noGrp="1"/>
          </p:cNvSpPr>
          <p:nvPr>
            <p:ph idx="11"/>
          </p:nvPr>
        </p:nvSpPr>
        <p:spPr>
          <a:xfrm>
            <a:off x="6288021" y="1052984"/>
            <a:ext cx="5472608" cy="5040312"/>
          </a:xfrm>
        </p:spPr>
        <p:txBody>
          <a:bodyPr/>
          <a:lstStyle>
            <a:lvl1pPr marL="342900" indent="-342900">
              <a:lnSpc>
                <a:spcPct val="120000"/>
              </a:lnSpc>
              <a:buClr>
                <a:srgbClr val="FFC000"/>
              </a:buClr>
              <a:buFont typeface="Wingdings" panose="05000000000000000000" pitchFamily="2" charset="2"/>
              <a:buChar char="n"/>
              <a:defRPr sz="2400">
                <a:latin typeface="+mn-ea"/>
                <a:ea typeface="+mn-ea"/>
              </a:defRPr>
            </a:lvl1pPr>
            <a:lvl2pPr marL="812800" indent="-355600">
              <a:lnSpc>
                <a:spcPct val="120000"/>
              </a:lnSpc>
              <a:buClr>
                <a:srgbClr val="FFC000"/>
              </a:buClr>
              <a:buFont typeface="Wingdings" panose="05000000000000000000" pitchFamily="2" charset="2"/>
              <a:buChar char="p"/>
              <a:defRPr sz="2000">
                <a:solidFill>
                  <a:srgbClr val="C00000"/>
                </a:solidFill>
                <a:latin typeface="+mn-ea"/>
                <a:ea typeface="+mn-ea"/>
              </a:defRPr>
            </a:lvl2pPr>
            <a:lvl3pPr marL="1143000" indent="-228600">
              <a:lnSpc>
                <a:spcPct val="120000"/>
              </a:lnSpc>
              <a:buClr>
                <a:srgbClr val="FFC000"/>
              </a:buClr>
              <a:buFont typeface="Wingdings" panose="05000000000000000000" pitchFamily="2" charset="2"/>
              <a:buChar char="u"/>
              <a:defRPr sz="2000">
                <a:latin typeface="+mn-ea"/>
                <a:ea typeface="+mn-ea"/>
              </a:defRPr>
            </a:lvl3pPr>
            <a:lvl4pPr>
              <a:lnSpc>
                <a:spcPct val="120000"/>
              </a:lnSpc>
              <a:defRPr sz="1600">
                <a:latin typeface="+mn-ea"/>
                <a:ea typeface="+mn-ea"/>
              </a:defRPr>
            </a:lvl4pPr>
            <a:lvl5pPr>
              <a:lnSpc>
                <a:spcPct val="120000"/>
              </a:lnSpc>
              <a:defRPr sz="1600">
                <a:latin typeface="+mn-ea"/>
                <a:ea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灯片编号占位符 3"/>
          <p:cNvSpPr>
            <a:spLocks noGrp="1"/>
          </p:cNvSpPr>
          <p:nvPr>
            <p:ph type="sldNum" sz="quarter" idx="4294967295"/>
          </p:nvPr>
        </p:nvSpPr>
        <p:spPr>
          <a:xfrm>
            <a:off x="10224459" y="6237312"/>
            <a:ext cx="1353344" cy="476250"/>
          </a:xfrm>
        </p:spPr>
        <p:txBody>
          <a:bodyPr/>
          <a:lstStyle/>
          <a:p>
            <a:pPr>
              <a:defRPr/>
            </a:pPr>
            <a:r>
              <a:rPr lang="en-US" altLang="zh-CN" sz="1400" dirty="0">
                <a:solidFill>
                  <a:srgbClr val="0D7157"/>
                </a:solidFill>
              </a:rPr>
              <a:t> -</a:t>
            </a:r>
            <a:fld id="{01D71506-0713-46DD-9483-17E15EDE737E}" type="slidenum">
              <a:rPr lang="en-US" altLang="zh-CN" sz="1400" smtClean="0">
                <a:solidFill>
                  <a:srgbClr val="0D7157"/>
                </a:solidFill>
              </a:rPr>
            </a:fld>
            <a:r>
              <a:rPr lang="en-US" altLang="zh-CN" sz="1400" dirty="0">
                <a:solidFill>
                  <a:srgbClr val="0D7157"/>
                </a:solidFill>
              </a:rPr>
              <a:t>- </a:t>
            </a:r>
            <a:endParaRPr lang="en-US" altLang="zh-CN" sz="1400" dirty="0">
              <a:solidFill>
                <a:srgbClr val="0D715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xEl>
                                              <p:pRg st="0" end="0"/>
                                            </p:txEl>
                                          </p:spTgt>
                                        </p:tgtEl>
                                        <p:attrNameLst>
                                          <p:attrName>style.visibility</p:attrName>
                                        </p:attrNameLst>
                                      </p:cBhvr>
                                      <p:to>
                                        <p:strVal val="visible"/>
                                      </p:to>
                                    </p:set>
                                    <p:anim calcmode="lin" valueType="num">
                                      <p:cBhvr additive="base">
                                        <p:cTn id="3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
                                            <p:txEl>
                                              <p:pRg st="1" end="1"/>
                                            </p:txEl>
                                          </p:spTgt>
                                        </p:tgtEl>
                                        <p:attrNameLst>
                                          <p:attrName>style.visibility</p:attrName>
                                        </p:attrNameLst>
                                      </p:cBhvr>
                                      <p:to>
                                        <p:strVal val="visible"/>
                                      </p:to>
                                    </p:set>
                                    <p:anim calcmode="lin" valueType="num">
                                      <p:cBhvr additive="base">
                                        <p:cTn id="4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8">
                                            <p:txEl>
                                              <p:pRg st="2" end="2"/>
                                            </p:txEl>
                                          </p:spTgt>
                                        </p:tgtEl>
                                        <p:attrNameLst>
                                          <p:attrName>style.visibility</p:attrName>
                                        </p:attrNameLst>
                                      </p:cBhvr>
                                      <p:to>
                                        <p:strVal val="visible"/>
                                      </p:to>
                                    </p:set>
                                    <p:anim calcmode="lin" valueType="num">
                                      <p:cBhvr additive="base">
                                        <p:cTn id="4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8">
                                            <p:txEl>
                                              <p:pRg st="3" end="3"/>
                                            </p:txEl>
                                          </p:spTgt>
                                        </p:tgtEl>
                                        <p:attrNameLst>
                                          <p:attrName>style.visibility</p:attrName>
                                        </p:attrNameLst>
                                      </p:cBhvr>
                                      <p:to>
                                        <p:strVal val="visible"/>
                                      </p:to>
                                    </p:set>
                                    <p:anim calcmode="lin" valueType="num">
                                      <p:cBhvr additive="base">
                                        <p:cTn id="55"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8">
                                            <p:txEl>
                                              <p:pRg st="4" end="4"/>
                                            </p:txEl>
                                          </p:spTgt>
                                        </p:tgtEl>
                                        <p:attrNameLst>
                                          <p:attrName>style.visibility</p:attrName>
                                        </p:attrNameLst>
                                      </p:cBhvr>
                                      <p:to>
                                        <p:strVal val="visible"/>
                                      </p:to>
                                    </p:set>
                                    <p:anim calcmode="lin" valueType="num">
                                      <p:cBhvr additive="base">
                                        <p:cTn id="61" dur="500" fill="hold"/>
                                        <p:tgtEl>
                                          <p:spTgt spid="8">
                                            <p:txEl>
                                              <p:pRg st="4" end="4"/>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8">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tmplLst>
          <p:tmpl lvl="1">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ppt_x"/>
                          </p:val>
                        </p:tav>
                        <p:tav tm="100000">
                          <p:val>
                            <p:strVal val="#ppt_x"/>
                          </p:val>
                        </p:tav>
                      </p:tavLst>
                    </p:anim>
                    <p:anim calcmode="lin" valueType="num">
                      <p:cBhvr additive="base">
                        <p:cTn dur="500" fill="hold"/>
                        <p:tgtEl>
                          <p:spTgt spid="7"/>
                        </p:tgtEl>
                        <p:attrNameLst>
                          <p:attrName>ppt_y</p:attrName>
                        </p:attrNameLst>
                      </p:cBhvr>
                      <p:tavLst>
                        <p:tav tm="0">
                          <p:val>
                            <p:strVal val="1+#ppt_h/2"/>
                          </p:val>
                        </p:tav>
                        <p:tav tm="100000">
                          <p:val>
                            <p:strVal val="#ppt_y"/>
                          </p:val>
                        </p:tav>
                      </p:tavLst>
                    </p:anim>
                  </p:childTnLst>
                </p:cTn>
              </p:par>
            </p:tnLst>
          </p:tmpl>
        </p:tmplLst>
      </p:bldP>
      <p:bldP spid="8" grpId="0" build="p">
        <p:tmplLst>
          <p:tmpl lvl="1">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ppt_x"/>
                          </p:val>
                        </p:tav>
                        <p:tav tm="100000">
                          <p:val>
                            <p:strVal val="#ppt_x"/>
                          </p:val>
                        </p:tav>
                      </p:tavLst>
                    </p:anim>
                    <p:anim calcmode="lin" valueType="num">
                      <p:cBhvr additive="base">
                        <p:cTn dur="500" fill="hold"/>
                        <p:tgtEl>
                          <p:spTgt spid="8"/>
                        </p:tgtEl>
                        <p:attrNameLst>
                          <p:attrName>ppt_y</p:attrName>
                        </p:attrNameLst>
                      </p:cBhvr>
                      <p:tavLst>
                        <p:tav tm="0">
                          <p:val>
                            <p:strVal val="1+#ppt_h/2"/>
                          </p:val>
                        </p:tav>
                        <p:tav tm="100000">
                          <p:val>
                            <p:strVal val="#ppt_y"/>
                          </p:val>
                        </p:tav>
                      </p:tavLst>
                    </p:anim>
                  </p:childTnLst>
                </p:cTn>
              </p:par>
            </p:tnLst>
          </p:tmpl>
        </p:tmplLst>
      </p:bldP>
    </p:bld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chart">
  <p:cSld name="标题和图表">
    <p:spTree>
      <p:nvGrpSpPr>
        <p:cNvPr id="1" name=""/>
        <p:cNvGrpSpPr/>
        <p:nvPr/>
      </p:nvGrpSpPr>
      <p:grpSpPr>
        <a:xfrm>
          <a:off x="0" y="0"/>
          <a:ext cx="0" cy="0"/>
          <a:chOff x="0" y="0"/>
          <a:chExt cx="0" cy="0"/>
        </a:xfrm>
      </p:grpSpPr>
      <p:sp>
        <p:nvSpPr>
          <p:cNvPr id="2" name="标题 1"/>
          <p:cNvSpPr>
            <a:spLocks noGrp="1"/>
          </p:cNvSpPr>
          <p:nvPr>
            <p:ph type="title"/>
          </p:nvPr>
        </p:nvSpPr>
        <p:spPr>
          <a:xfrm>
            <a:off x="766233" y="-99392"/>
            <a:ext cx="10668000" cy="1216025"/>
          </a:xfrm>
        </p:spPr>
        <p:txBody>
          <a:bodyPr/>
          <a:lstStyle/>
          <a:p>
            <a:r>
              <a:rPr lang="zh-CN" altLang="en-US" dirty="0"/>
              <a:t>单击此处编辑母版标题样式</a:t>
            </a:r>
            <a:endParaRPr lang="zh-CN" altLang="en-US" dirty="0"/>
          </a:p>
        </p:txBody>
      </p:sp>
      <p:sp>
        <p:nvSpPr>
          <p:cNvPr id="3" name="图表占位符 2"/>
          <p:cNvSpPr>
            <a:spLocks noGrp="1"/>
          </p:cNvSpPr>
          <p:nvPr>
            <p:ph type="chart" idx="1"/>
          </p:nvPr>
        </p:nvSpPr>
        <p:spPr>
          <a:xfrm>
            <a:off x="719403" y="980728"/>
            <a:ext cx="10668000" cy="4267200"/>
          </a:xfrm>
        </p:spPr>
        <p:txBody>
          <a:bodyPr/>
          <a:lstStyle/>
          <a:p>
            <a:pPr lvl="0"/>
            <a:endParaRPr lang="zh-CN" altLang="en-U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fourObj">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766233" y="-91281"/>
            <a:ext cx="10668000" cy="1216025"/>
          </a:xfrm>
        </p:spPr>
        <p:txBody>
          <a:bodyPr/>
          <a:lstStyle/>
          <a:p>
            <a:r>
              <a:rPr lang="zh-CN" altLang="en-US" dirty="0"/>
              <a:t>单击此处编辑母版标题样式</a:t>
            </a:r>
            <a:endParaRPr lang="zh-CN" altLang="en-US" dirty="0"/>
          </a:p>
        </p:txBody>
      </p:sp>
      <p:sp>
        <p:nvSpPr>
          <p:cNvPr id="3" name="内容占位符 2"/>
          <p:cNvSpPr>
            <a:spLocks noGrp="1"/>
          </p:cNvSpPr>
          <p:nvPr>
            <p:ph sz="quarter" idx="1"/>
          </p:nvPr>
        </p:nvSpPr>
        <p:spPr>
          <a:xfrm>
            <a:off x="755651" y="1752600"/>
            <a:ext cx="5232400" cy="20574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quarter" idx="2"/>
          </p:nvPr>
        </p:nvSpPr>
        <p:spPr>
          <a:xfrm>
            <a:off x="6191251" y="1752600"/>
            <a:ext cx="5232400" cy="20574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内容占位符 4"/>
          <p:cNvSpPr>
            <a:spLocks noGrp="1"/>
          </p:cNvSpPr>
          <p:nvPr>
            <p:ph sz="quarter" idx="3"/>
          </p:nvPr>
        </p:nvSpPr>
        <p:spPr>
          <a:xfrm>
            <a:off x="755651" y="3962400"/>
            <a:ext cx="5232400" cy="20574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内容占位符 5"/>
          <p:cNvSpPr>
            <a:spLocks noGrp="1"/>
          </p:cNvSpPr>
          <p:nvPr>
            <p:ph sz="quarter" idx="4"/>
          </p:nvPr>
        </p:nvSpPr>
        <p:spPr>
          <a:xfrm>
            <a:off x="6191251" y="3962400"/>
            <a:ext cx="5232400" cy="205740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Rectangle 6"/>
          <p:cNvSpPr>
            <a:spLocks noGrp="1" noChangeArrowheads="1"/>
          </p:cNvSpPr>
          <p:nvPr>
            <p:ph type="dt" sz="half" idx="10"/>
          </p:nvPr>
        </p:nvSpPr>
        <p:spPr>
          <a:xfrm>
            <a:off x="4572000" y="6248400"/>
            <a:ext cx="2641600" cy="476250"/>
          </a:xfrm>
          <a:prstGeom prst="rect">
            <a:avLst/>
          </a:prstGeom>
        </p:spPr>
        <p:txBody>
          <a:bodyPr/>
          <a:lstStyle>
            <a:lvl1pPr>
              <a:defRPr/>
            </a:lvl1pPr>
          </a:lstStyle>
          <a:p>
            <a:pPr>
              <a:defRPr/>
            </a:pPr>
            <a:endParaRPr lang="en-US" altLang="zh-CN"/>
          </a:p>
        </p:txBody>
      </p:sp>
      <p:sp>
        <p:nvSpPr>
          <p:cNvPr id="8" name="Rectangle 7"/>
          <p:cNvSpPr>
            <a:spLocks noGrp="1" noChangeArrowheads="1"/>
          </p:cNvSpPr>
          <p:nvPr>
            <p:ph type="sldNum" sz="quarter" idx="11"/>
          </p:nvPr>
        </p:nvSpPr>
        <p:spPr/>
        <p:txBody>
          <a:bodyPr/>
          <a:lstStyle>
            <a:lvl1pPr>
              <a:defRPr/>
            </a:lvl1pPr>
          </a:lstStyle>
          <a:p>
            <a:pPr>
              <a:defRPr/>
            </a:pPr>
            <a:fld id="{C3136285-3C6A-4A93-8657-E500CB968B1B}" type="slidenum">
              <a:rPr lang="en-US" altLang="zh-CN"/>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2B2F23B-AF66-41A9-897D-44609AD9DFB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F030DD-4EA3-4D16-8C1C-D1952208EE9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3" Type="http://schemas.openxmlformats.org/officeDocument/2006/relationships/theme" Target="../theme/theme2.xml"/><Relationship Id="rId12" Type="http://schemas.openxmlformats.org/officeDocument/2006/relationships/image" Target="../media/image4.png"/><Relationship Id="rId11" Type="http://schemas.openxmlformats.org/officeDocument/2006/relationships/image" Target="../media/image3.png"/><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7" Type="http://schemas.openxmlformats.org/officeDocument/2006/relationships/theme" Target="../theme/theme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slideLayout" Target="../slideLayouts/slideLayout27.xml"/><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38.xml"/><Relationship Id="rId8" Type="http://schemas.openxmlformats.org/officeDocument/2006/relationships/slideLayout" Target="../slideLayouts/slideLayout37.xml"/><Relationship Id="rId7" Type="http://schemas.openxmlformats.org/officeDocument/2006/relationships/slideLayout" Target="../slideLayouts/slideLayout36.xml"/><Relationship Id="rId6" Type="http://schemas.openxmlformats.org/officeDocument/2006/relationships/slideLayout" Target="../slideLayouts/slideLayout35.xml"/><Relationship Id="rId5" Type="http://schemas.openxmlformats.org/officeDocument/2006/relationships/slideLayout" Target="../slideLayouts/slideLayout34.xml"/><Relationship Id="rId4" Type="http://schemas.openxmlformats.org/officeDocument/2006/relationships/slideLayout" Target="../slideLayouts/slideLayout33.xml"/><Relationship Id="rId3" Type="http://schemas.openxmlformats.org/officeDocument/2006/relationships/slideLayout" Target="../slideLayouts/slideLayout32.xml"/><Relationship Id="rId2" Type="http://schemas.openxmlformats.org/officeDocument/2006/relationships/slideLayout" Target="../slideLayouts/slideLayout31.xml"/><Relationship Id="rId17" Type="http://schemas.openxmlformats.org/officeDocument/2006/relationships/theme" Target="../theme/theme5.xml"/><Relationship Id="rId16" Type="http://schemas.openxmlformats.org/officeDocument/2006/relationships/tags" Target="../tags/tag3.xml"/><Relationship Id="rId15" Type="http://schemas.openxmlformats.org/officeDocument/2006/relationships/tags" Target="../tags/tag2.xml"/><Relationship Id="rId14" Type="http://schemas.openxmlformats.org/officeDocument/2006/relationships/tags" Target="../tags/tag1.xml"/><Relationship Id="rId13" Type="http://schemas.openxmlformats.org/officeDocument/2006/relationships/slideLayout" Target="../slideLayouts/slideLayout42.xml"/><Relationship Id="rId12" Type="http://schemas.openxmlformats.org/officeDocument/2006/relationships/slideLayout" Target="../slideLayouts/slideLayout41.xml"/><Relationship Id="rId11" Type="http://schemas.openxmlformats.org/officeDocument/2006/relationships/slideLayout" Target="../slideLayouts/slideLayout40.xml"/><Relationship Id="rId10" Type="http://schemas.openxmlformats.org/officeDocument/2006/relationships/slideLayout" Target="../slideLayouts/slideLayout39.xml"/><Relationship Id="rId1" Type="http://schemas.openxmlformats.org/officeDocument/2006/relationships/slideLayout" Target="../slideLayouts/slideLayout30.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51.xml"/><Relationship Id="rId8" Type="http://schemas.openxmlformats.org/officeDocument/2006/relationships/slideLayout" Target="../slideLayouts/slideLayout50.xml"/><Relationship Id="rId7" Type="http://schemas.openxmlformats.org/officeDocument/2006/relationships/slideLayout" Target="../slideLayouts/slideLayout49.xml"/><Relationship Id="rId6" Type="http://schemas.openxmlformats.org/officeDocument/2006/relationships/slideLayout" Target="../slideLayouts/slideLayout48.xml"/><Relationship Id="rId5" Type="http://schemas.openxmlformats.org/officeDocument/2006/relationships/slideLayout" Target="../slideLayouts/slideLayout47.xml"/><Relationship Id="rId4" Type="http://schemas.openxmlformats.org/officeDocument/2006/relationships/slideLayout" Target="../slideLayouts/slideLayout46.xml"/><Relationship Id="rId3" Type="http://schemas.openxmlformats.org/officeDocument/2006/relationships/slideLayout" Target="../slideLayouts/slideLayout45.xml"/><Relationship Id="rId2" Type="http://schemas.openxmlformats.org/officeDocument/2006/relationships/slideLayout" Target="../slideLayouts/slideLayout44.xml"/><Relationship Id="rId14" Type="http://schemas.openxmlformats.org/officeDocument/2006/relationships/theme" Target="../theme/theme6.xml"/><Relationship Id="rId13" Type="http://schemas.openxmlformats.org/officeDocument/2006/relationships/image" Target="../media/image3.png"/><Relationship Id="rId12" Type="http://schemas.openxmlformats.org/officeDocument/2006/relationships/slideLayout" Target="../slideLayouts/slideLayout54.xml"/><Relationship Id="rId11" Type="http://schemas.openxmlformats.org/officeDocument/2006/relationships/slideLayout" Target="../slideLayouts/slideLayout53.xml"/><Relationship Id="rId10" Type="http://schemas.openxmlformats.org/officeDocument/2006/relationships/slideLayout" Target="../slideLayouts/slideLayout52.xml"/><Relationship Id="rId1" Type="http://schemas.openxmlformats.org/officeDocument/2006/relationships/slideLayout" Target="../slideLayouts/slideLayout43.xml"/></Relationships>
</file>

<file path=ppt/slideMasters/_rels/slideMaster7.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slideLayout" Target="../slideLayouts/slideLayout62.xml"/><Relationship Id="rId7" Type="http://schemas.openxmlformats.org/officeDocument/2006/relationships/slideLayout" Target="../slideLayouts/slideLayout61.xml"/><Relationship Id="rId6" Type="http://schemas.openxmlformats.org/officeDocument/2006/relationships/slideLayout" Target="../slideLayouts/slideLayout60.xml"/><Relationship Id="rId5" Type="http://schemas.openxmlformats.org/officeDocument/2006/relationships/slideLayout" Target="../slideLayouts/slideLayout59.xml"/><Relationship Id="rId4" Type="http://schemas.openxmlformats.org/officeDocument/2006/relationships/slideLayout" Target="../slideLayouts/slideLayout58.xml"/><Relationship Id="rId3" Type="http://schemas.openxmlformats.org/officeDocument/2006/relationships/slideLayout" Target="../slideLayouts/slideLayout57.xml"/><Relationship Id="rId2" Type="http://schemas.openxmlformats.org/officeDocument/2006/relationships/slideLayout" Target="../slideLayouts/slideLayout56.xml"/><Relationship Id="rId10" Type="http://schemas.openxmlformats.org/officeDocument/2006/relationships/theme" Target="../theme/theme7.xml"/><Relationship Id="rId1" Type="http://schemas.openxmlformats.org/officeDocument/2006/relationships/slideLayout" Target="../slideLayouts/slideLayout55.xml"/></Relationships>
</file>

<file path=ppt/slideMasters/_rels/slideMaster8.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slideLayout" Target="../slideLayouts/slideLayout70.xml"/><Relationship Id="rId7" Type="http://schemas.openxmlformats.org/officeDocument/2006/relationships/slideLayout" Target="../slideLayouts/slideLayout69.xml"/><Relationship Id="rId6" Type="http://schemas.openxmlformats.org/officeDocument/2006/relationships/slideLayout" Target="../slideLayouts/slideLayout68.xml"/><Relationship Id="rId5" Type="http://schemas.openxmlformats.org/officeDocument/2006/relationships/slideLayout" Target="../slideLayouts/slideLayout67.xml"/><Relationship Id="rId4" Type="http://schemas.openxmlformats.org/officeDocument/2006/relationships/slideLayout" Target="../slideLayouts/slideLayout66.xml"/><Relationship Id="rId3" Type="http://schemas.openxmlformats.org/officeDocument/2006/relationships/slideLayout" Target="../slideLayouts/slideLayout65.xml"/><Relationship Id="rId2" Type="http://schemas.openxmlformats.org/officeDocument/2006/relationships/slideLayout" Target="../slideLayouts/slideLayout64.xml"/><Relationship Id="rId11" Type="http://schemas.openxmlformats.org/officeDocument/2006/relationships/theme" Target="../theme/theme8.xml"/><Relationship Id="rId10" Type="http://schemas.openxmlformats.org/officeDocument/2006/relationships/image" Target="../media/image4.png"/><Relationship Id="rId1"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panose="020B0503020204020204" pitchFamily="34" charset="-122"/>
                <a:ea typeface="微软雅黑" panose="020B0503020204020204" pitchFamily="34" charset="-122"/>
              </a:defRPr>
            </a:lvl1pPr>
          </a:lstStyle>
          <a:p>
            <a:fld id="{32B2F23B-AF66-41A9-897D-44609AD9DFB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panose="020B0503020204020204" pitchFamily="34" charset="-122"/>
                <a:ea typeface="微软雅黑" panose="020B0503020204020204" pitchFamily="34"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panose="020B0503020204020204" pitchFamily="34" charset="-122"/>
                <a:ea typeface="微软雅黑" panose="020B0503020204020204" pitchFamily="34" charset="-122"/>
              </a:defRPr>
            </a:lvl1pPr>
          </a:lstStyle>
          <a:p>
            <a:fld id="{A2F030DD-4EA3-4D16-8C1C-D1952208EE9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3314" name="组合 1"/>
          <p:cNvGrpSpPr/>
          <p:nvPr userDrawn="1"/>
        </p:nvGrpSpPr>
        <p:grpSpPr bwMode="auto">
          <a:xfrm>
            <a:off x="0" y="1"/>
            <a:ext cx="12192000" cy="836613"/>
            <a:chOff x="0" y="0"/>
            <a:chExt cx="9144000" cy="836613"/>
          </a:xfrm>
        </p:grpSpPr>
        <p:pic>
          <p:nvPicPr>
            <p:cNvPr id="2050" name="Picture 2"/>
            <p:cNvPicPr>
              <a:picLocks noChangeAspect="1" noChangeArrowheads="1"/>
            </p:cNvPicPr>
            <p:nvPr userDrawn="1"/>
          </p:nvPicPr>
          <p:blipFill>
            <a:blip r:embed="rId11"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13320" name="Picture 8"/>
            <p:cNvPicPr>
              <a:picLocks noChangeAspect="1" noChangeArrowheads="1"/>
            </p:cNvPicPr>
            <p:nvPr userDrawn="1"/>
          </p:nvPicPr>
          <p:blipFill>
            <a:blip r:embed="rId12"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w="9525">
              <a:noFill/>
              <a:miter lim="800000"/>
              <a:headEnd/>
              <a:tailEnd/>
            </a:ln>
          </p:spPr>
        </p:pic>
      </p:grpSp>
      <p:sp>
        <p:nvSpPr>
          <p:cNvPr id="13315" name="标题占位符 1"/>
          <p:cNvSpPr>
            <a:spLocks noGrp="1"/>
          </p:cNvSpPr>
          <p:nvPr>
            <p:ph type="title"/>
          </p:nvPr>
        </p:nvSpPr>
        <p:spPr bwMode="auto">
          <a:xfrm>
            <a:off x="609600" y="214313"/>
            <a:ext cx="10972800" cy="582612"/>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3316" name="文本占位符 2"/>
          <p:cNvSpPr>
            <a:spLocks noGrp="1"/>
          </p:cNvSpPr>
          <p:nvPr>
            <p:ph type="body" idx="1"/>
          </p:nvPr>
        </p:nvSpPr>
        <p:spPr bwMode="auto">
          <a:xfrm>
            <a:off x="609600" y="1052513"/>
            <a:ext cx="10957984" cy="50403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2053"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defRPr/>
            </a:pPr>
            <a:endParaRPr lang="zh-CN" altLang="en-US" sz="1800" i="0">
              <a:latin typeface="微软雅黑" panose="020B0503020204020204" pitchFamily="34" charset="-122"/>
              <a:ea typeface="微软雅黑" panose="020B0503020204020204" pitchFamily="34" charset="-122"/>
            </a:endParaRPr>
          </a:p>
        </p:txBody>
      </p:sp>
      <p:sp>
        <p:nvSpPr>
          <p:cNvPr id="8" name="灯片编号占位符 3"/>
          <p:cNvSpPr>
            <a:spLocks noGrp="1"/>
          </p:cNvSpPr>
          <p:nvPr>
            <p:ph type="sldNum" sz="quarter" idx="4"/>
          </p:nvPr>
        </p:nvSpPr>
        <p:spPr>
          <a:xfrm>
            <a:off x="10223500" y="6237288"/>
            <a:ext cx="1354667" cy="476250"/>
          </a:xfrm>
          <a:prstGeom prst="rect">
            <a:avLst/>
          </a:prstGeom>
        </p:spPr>
        <p:txBody>
          <a:bodyPr/>
          <a:lstStyle>
            <a:lvl1pPr algn="r">
              <a:defRPr sz="1400" dirty="0">
                <a:solidFill>
                  <a:srgbClr val="0D7157"/>
                </a:solidFill>
                <a:latin typeface="Arial" panose="020B0604020202020204" pitchFamily="34" charset="0"/>
              </a:defRPr>
            </a:lvl1pPr>
          </a:lstStyle>
          <a:p>
            <a:pPr>
              <a:defRPr/>
            </a:pPr>
            <a:r>
              <a:rPr lang="en-US" altLang="zh-CN"/>
              <a:t> -</a:t>
            </a:r>
            <a:fld id="{CAE7922D-FD5F-4BE1-993F-FD194E04727B}" type="slidenum">
              <a:rPr lang="en-US" altLang="zh-CN"/>
            </a:fld>
            <a:r>
              <a:rPr lang="en-US" altLang="zh-CN"/>
              <a:t>- </a:t>
            </a:r>
            <a:endParaRPr lang="en-US" altLang="zh-CN"/>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316">
                                            <p:txEl>
                                              <p:pRg st="0" end="0"/>
                                            </p:txEl>
                                          </p:spTgt>
                                        </p:tgtEl>
                                        <p:attrNameLst>
                                          <p:attrName>style.visibility</p:attrName>
                                        </p:attrNameLst>
                                      </p:cBhvr>
                                      <p:to>
                                        <p:strVal val="visible"/>
                                      </p:to>
                                    </p:set>
                                    <p:anim calcmode="lin" valueType="num">
                                      <p:cBhvr additive="base">
                                        <p:cTn id="7" dur="500" fill="hold"/>
                                        <p:tgtEl>
                                          <p:spTgt spid="1331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31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316">
                                            <p:txEl>
                                              <p:pRg st="1" end="1"/>
                                            </p:txEl>
                                          </p:spTgt>
                                        </p:tgtEl>
                                        <p:attrNameLst>
                                          <p:attrName>style.visibility</p:attrName>
                                        </p:attrNameLst>
                                      </p:cBhvr>
                                      <p:to>
                                        <p:strVal val="visible"/>
                                      </p:to>
                                    </p:set>
                                    <p:anim calcmode="lin" valueType="num">
                                      <p:cBhvr additive="base">
                                        <p:cTn id="13" dur="500" fill="hold"/>
                                        <p:tgtEl>
                                          <p:spTgt spid="1331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31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316">
                                            <p:txEl>
                                              <p:pRg st="2" end="2"/>
                                            </p:txEl>
                                          </p:spTgt>
                                        </p:tgtEl>
                                        <p:attrNameLst>
                                          <p:attrName>style.visibility</p:attrName>
                                        </p:attrNameLst>
                                      </p:cBhvr>
                                      <p:to>
                                        <p:strVal val="visible"/>
                                      </p:to>
                                    </p:set>
                                    <p:anim calcmode="lin" valueType="num">
                                      <p:cBhvr additive="base">
                                        <p:cTn id="19" dur="500" fill="hold"/>
                                        <p:tgtEl>
                                          <p:spTgt spid="1331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331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316">
                                            <p:txEl>
                                              <p:pRg st="3" end="3"/>
                                            </p:txEl>
                                          </p:spTgt>
                                        </p:tgtEl>
                                        <p:attrNameLst>
                                          <p:attrName>style.visibility</p:attrName>
                                        </p:attrNameLst>
                                      </p:cBhvr>
                                      <p:to>
                                        <p:strVal val="visible"/>
                                      </p:to>
                                    </p:set>
                                    <p:anim calcmode="lin" valueType="num">
                                      <p:cBhvr additive="base">
                                        <p:cTn id="25" dur="500" fill="hold"/>
                                        <p:tgtEl>
                                          <p:spTgt spid="1331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331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3316">
                                            <p:txEl>
                                              <p:pRg st="4" end="4"/>
                                            </p:txEl>
                                          </p:spTgt>
                                        </p:tgtEl>
                                        <p:attrNameLst>
                                          <p:attrName>style.visibility</p:attrName>
                                        </p:attrNameLst>
                                      </p:cBhvr>
                                      <p:to>
                                        <p:strVal val="visible"/>
                                      </p:to>
                                    </p:set>
                                    <p:anim calcmode="lin" valueType="num">
                                      <p:cBhvr additive="base">
                                        <p:cTn id="31" dur="500" fill="hold"/>
                                        <p:tgtEl>
                                          <p:spTgt spid="13316">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3316">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6" grpId="0" build="p">
        <p:tmplLst>
          <p:tmpl lvl="1">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2">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fill="hold" nodeType="clickEffect">
                  <p:stCondLst>
                    <p:cond delay="0"/>
                  </p:stCondLst>
                  <p:childTnLst>
                    <p:set>
                      <p:cBhvr>
                        <p:cTn dur="1" fill="hold">
                          <p:stCondLst>
                            <p:cond delay="0"/>
                          </p:stCondLst>
                        </p:cTn>
                        <p:tgtEl>
                          <p:spTgt spid="13316"/>
                        </p:tgtEl>
                        <p:attrNameLst>
                          <p:attrName>style.visibility</p:attrName>
                        </p:attrNameLst>
                      </p:cBhvr>
                      <p:to>
                        <p:strVal val="visible"/>
                      </p:to>
                    </p:set>
                    <p:anim calcmode="lin" valueType="num">
                      <p:cBhvr additive="base">
                        <p:cTn dur="500" fill="hold"/>
                        <p:tgtEl>
                          <p:spTgt spid="13316"/>
                        </p:tgtEl>
                        <p:attrNameLst>
                          <p:attrName>ppt_x</p:attrName>
                        </p:attrNameLst>
                      </p:cBhvr>
                      <p:tavLst>
                        <p:tav tm="0">
                          <p:val>
                            <p:strVal val="#ppt_x"/>
                          </p:val>
                        </p:tav>
                        <p:tav tm="100000">
                          <p:val>
                            <p:strVal val="#ppt_x"/>
                          </p:val>
                        </p:tav>
                      </p:tavLst>
                    </p:anim>
                    <p:anim calcmode="lin" valueType="num">
                      <p:cBhvr additive="base">
                        <p:cTn dur="500" fill="hold"/>
                        <p:tgtEl>
                          <p:spTgt spid="13316"/>
                        </p:tgtEl>
                        <p:attrNameLst>
                          <p:attrName>ppt_y</p:attrName>
                        </p:attrNameLst>
                      </p:cBhvr>
                      <p:tavLst>
                        <p:tav tm="0">
                          <p:val>
                            <p:strVal val="1+#ppt_h/2"/>
                          </p:val>
                        </p:tav>
                        <p:tav tm="100000">
                          <p:val>
                            <p:strVal val="#ppt_y"/>
                          </p:val>
                        </p:tav>
                      </p:tavLst>
                    </p:anim>
                  </p:childTnLst>
                </p:cTn>
              </p:par>
            </p:tnLst>
          </p:tmpl>
        </p:tmplLst>
      </p:bldP>
    </p:bldLst>
  </p:timing>
  <p:hf hdr="0" ftr="0" dt="0"/>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2pPr>
      <a:lvl3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3pPr>
      <a:lvl4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4pPr>
      <a:lvl5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5pPr>
      <a:lvl6pPr marL="4572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6pPr>
      <a:lvl7pPr marL="9144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7pPr>
      <a:lvl8pPr marL="13716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8pPr>
      <a:lvl9pPr marL="18288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lang="zh-CN" altLang="en-US" sz="2400" dirty="0">
          <a:solidFill>
            <a:schemeClr val="tx1"/>
          </a:solidFill>
          <a:latin typeface="+mn-ea"/>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lang="zh-CN" altLang="en-US" sz="2000" dirty="0">
          <a:solidFill>
            <a:srgbClr val="C00000"/>
          </a:solidFill>
          <a:latin typeface="+mn-ea"/>
          <a:ea typeface="+mn-ea"/>
        </a:defRPr>
      </a:lvl2pPr>
      <a:lvl3pPr marL="1143000" indent="-228600" algn="l" rtl="0" eaLnBrk="0" fontAlgn="base" hangingPunct="0">
        <a:spcBef>
          <a:spcPct val="20000"/>
        </a:spcBef>
        <a:spcAft>
          <a:spcPct val="0"/>
        </a:spcAft>
        <a:buFont typeface="Arial" panose="020B0604020202020204" pitchFamily="34" charset="0"/>
        <a:buChar char="•"/>
        <a:defRPr lang="zh-CN" altLang="en-US" sz="2000" dirty="0">
          <a:solidFill>
            <a:schemeClr val="tx1"/>
          </a:solidFill>
          <a:latin typeface="+mn-ea"/>
          <a:ea typeface="+mn-ea"/>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5pPr>
      <a:lvl6pPr marL="25146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6pPr>
      <a:lvl7pPr marL="29718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7pPr>
      <a:lvl8pPr marL="34290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8pPr>
      <a:lvl9pPr marL="38862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userDrawn="1"/>
        </p:nvGrpSpPr>
        <p:grpSpPr>
          <a:xfrm>
            <a:off x="0" y="1"/>
            <a:ext cx="12192000" cy="836613"/>
            <a:chOff x="0" y="0"/>
            <a:chExt cx="9144000" cy="836613"/>
          </a:xfrm>
        </p:grpSpPr>
        <p:pic>
          <p:nvPicPr>
            <p:cNvPr id="2050" name="Picture 2"/>
            <p:cNvPicPr>
              <a:picLocks noChangeAspect="1" noChangeArrowheads="1"/>
            </p:cNvPicPr>
            <p:nvPr userDrawn="1"/>
          </p:nvPicPr>
          <p:blipFill>
            <a:blip r:embed="rId5"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6" cstate="print">
              <a:clrChange>
                <a:clrFrom>
                  <a:srgbClr val="FFFFFF"/>
                </a:clrFrom>
                <a:clrTo>
                  <a:srgbClr val="FFFFFF">
                    <a:alpha val="0"/>
                  </a:srgbClr>
                </a:clrTo>
              </a:clrChange>
            </a:blip>
            <a:srcRect/>
            <a:stretch>
              <a:fillRect/>
            </a:stretch>
          </p:blipFill>
          <p:spPr bwMode="auto">
            <a:xfrm>
              <a:off x="7869584" y="504510"/>
              <a:ext cx="1144067" cy="243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051" name="标题占位符 1"/>
          <p:cNvSpPr>
            <a:spLocks noGrp="1"/>
          </p:cNvSpPr>
          <p:nvPr>
            <p:ph type="title"/>
          </p:nvPr>
        </p:nvSpPr>
        <p:spPr bwMode="auto">
          <a:xfrm>
            <a:off x="609600" y="214313"/>
            <a:ext cx="10972800" cy="582612"/>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endParaRPr lang="zh-CN" altLang="en-US" dirty="0"/>
          </a:p>
        </p:txBody>
      </p:sp>
      <p:sp>
        <p:nvSpPr>
          <p:cNvPr id="2052" name="文本占位符 2"/>
          <p:cNvSpPr>
            <a:spLocks noGrp="1"/>
          </p:cNvSpPr>
          <p:nvPr>
            <p:ph type="body" idx="1"/>
          </p:nvPr>
        </p:nvSpPr>
        <p:spPr bwMode="auto">
          <a:xfrm>
            <a:off x="609600" y="1052513"/>
            <a:ext cx="10957984" cy="5040312"/>
          </a:xfrm>
          <a:prstGeom prst="rect">
            <a:avLst/>
          </a:prstGeom>
          <a:noFill/>
          <a:ln w="9525">
            <a:noFill/>
            <a:miter lim="800000"/>
          </a:ln>
        </p:spPr>
        <p:txBody>
          <a:bodyPr vert="horz" wrap="square" lIns="91440" tIns="45720" rIns="91440" bIns="45720" numCol="1" anchor="t" anchorCtr="0" compatLnSpc="1"/>
          <a:lstStyle/>
          <a:p>
            <a:pPr marL="342900" lvl="0" indent="-342900" algn="l" rtl="0" eaLnBrk="0" fontAlgn="base" hangingPunct="0">
              <a:lnSpc>
                <a:spcPct val="120000"/>
              </a:lnSpc>
              <a:spcBef>
                <a:spcPct val="20000"/>
              </a:spcBef>
              <a:spcAft>
                <a:spcPct val="0"/>
              </a:spcAft>
              <a:buClr>
                <a:srgbClr val="FFC000"/>
              </a:buClr>
              <a:buFont typeface="Wingdings" panose="05000000000000000000" pitchFamily="2" charset="2"/>
              <a:buChar char="n"/>
            </a:pPr>
            <a:r>
              <a:rPr lang="zh-CN" altLang="en-US" dirty="0"/>
              <a:t>单击此处编辑母版文本样式</a:t>
            </a:r>
            <a:endParaRPr lang="zh-CN" altLang="en-US" dirty="0"/>
          </a:p>
          <a:p>
            <a:pPr marL="812800" lvl="1" indent="-355600" algn="l" rtl="0" eaLnBrk="0" fontAlgn="base" hangingPunct="0">
              <a:lnSpc>
                <a:spcPct val="120000"/>
              </a:lnSpc>
              <a:spcBef>
                <a:spcPct val="20000"/>
              </a:spcBef>
              <a:spcAft>
                <a:spcPct val="0"/>
              </a:spcAft>
              <a:buClr>
                <a:srgbClr val="FFC000"/>
              </a:buClr>
              <a:buFont typeface="Wingdings" panose="05000000000000000000" pitchFamily="2" charset="2"/>
              <a:buChar char="p"/>
            </a:pPr>
            <a:r>
              <a:rPr lang="zh-CN" altLang="en-US" dirty="0"/>
              <a:t>第二级</a:t>
            </a:r>
            <a:endParaRPr lang="zh-CN" altLang="en-US" dirty="0"/>
          </a:p>
          <a:p>
            <a:pPr marL="1143000" lvl="2" indent="-228600" algn="l" rtl="0" eaLnBrk="0" fontAlgn="base" hangingPunct="0">
              <a:lnSpc>
                <a:spcPct val="120000"/>
              </a:lnSpc>
              <a:spcBef>
                <a:spcPct val="20000"/>
              </a:spcBef>
              <a:spcAft>
                <a:spcPct val="0"/>
              </a:spcAft>
              <a:buClr>
                <a:srgbClr val="FFC000"/>
              </a:buClr>
              <a:buFont typeface="Wingdings" panose="05000000000000000000" pitchFamily="2" charset="2"/>
              <a:buChar char="u"/>
            </a:pPr>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053"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lgn="l"/>
            <a:endParaRPr lang="zh-CN" altLang="en-US" sz="1800" i="0">
              <a:latin typeface="微软雅黑" panose="020B0503020204020204" pitchFamily="34" charset="-122"/>
              <a:ea typeface="微软雅黑" panose="020B0503020204020204" pitchFamily="34" charset="-122"/>
            </a:endParaRPr>
          </a:p>
        </p:txBody>
      </p:sp>
      <p:sp>
        <p:nvSpPr>
          <p:cNvPr id="9" name="灯片编号占位符 3"/>
          <p:cNvSpPr>
            <a:spLocks noGrp="1"/>
          </p:cNvSpPr>
          <p:nvPr>
            <p:ph type="sldNum" sz="quarter" idx="4"/>
          </p:nvPr>
        </p:nvSpPr>
        <p:spPr>
          <a:xfrm>
            <a:off x="10416480" y="6337126"/>
            <a:ext cx="1353344" cy="476250"/>
          </a:xfrm>
          <a:prstGeom prst="rect">
            <a:avLst/>
          </a:prstGeom>
        </p:spPr>
        <p:txBody>
          <a:bodyPr/>
          <a:lstStyle/>
          <a:p>
            <a:pPr>
              <a:defRPr/>
            </a:pPr>
            <a:r>
              <a:rPr lang="en-US" altLang="zh-CN" sz="1400">
                <a:solidFill>
                  <a:srgbClr val="0D7157"/>
                </a:solidFill>
              </a:rPr>
              <a:t> -</a:t>
            </a:r>
            <a:fld id="{01D71506-0713-46DD-9483-17E15EDE737E}" type="slidenum">
              <a:rPr lang="en-US" altLang="zh-CN" sz="1400" smtClean="0">
                <a:solidFill>
                  <a:srgbClr val="0D7157"/>
                </a:solidFill>
              </a:rPr>
            </a:fld>
            <a:r>
              <a:rPr lang="en-US" altLang="zh-CN" sz="1400">
                <a:solidFill>
                  <a:srgbClr val="0D7157"/>
                </a:solidFill>
              </a:rPr>
              <a:t>- </a:t>
            </a:r>
            <a:endParaRPr lang="en-US" altLang="zh-CN" sz="1400" dirty="0">
              <a:solidFill>
                <a:srgbClr val="0D7157"/>
              </a:solidFill>
            </a:endParaRPr>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Lst>
  <p:hf hdr="0" ftr="0" dt="0"/>
  <p:txStyles>
    <p:titleStyle>
      <a:lvl1pPr algn="l" rtl="0" eaLnBrk="0" fontAlgn="base" hangingPunct="0">
        <a:spcBef>
          <a:spcPct val="0"/>
        </a:spcBef>
        <a:spcAft>
          <a:spcPct val="0"/>
        </a:spcAft>
        <a:defRPr sz="2800" b="1" baseline="0">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2pPr>
      <a:lvl3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3pPr>
      <a:lvl4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4pPr>
      <a:lvl5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5pPr>
      <a:lvl6pPr marL="4572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6pPr>
      <a:lvl7pPr marL="9144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7pPr>
      <a:lvl8pPr marL="13716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8pPr>
      <a:lvl9pPr marL="18288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lang="zh-CN" altLang="en-US" sz="2400" dirty="0" smtClean="0">
          <a:solidFill>
            <a:schemeClr val="tx1"/>
          </a:solidFill>
          <a:latin typeface="+mn-ea"/>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lang="zh-CN" altLang="en-US" sz="2000" dirty="0" smtClean="0">
          <a:solidFill>
            <a:srgbClr val="C00000"/>
          </a:solidFill>
          <a:latin typeface="+mn-ea"/>
          <a:ea typeface="+mn-ea"/>
        </a:defRPr>
      </a:lvl2pPr>
      <a:lvl3pPr marL="1143000" indent="-228600" algn="l" rtl="0" eaLnBrk="0" fontAlgn="base" hangingPunct="0">
        <a:spcBef>
          <a:spcPct val="20000"/>
        </a:spcBef>
        <a:spcAft>
          <a:spcPct val="0"/>
        </a:spcAft>
        <a:buFont typeface="Arial" panose="020B0604020202020204" pitchFamily="34" charset="0"/>
        <a:buChar char="•"/>
        <a:defRPr lang="zh-CN" altLang="en-US" sz="2000" dirty="0" smtClean="0">
          <a:solidFill>
            <a:schemeClr val="tx1"/>
          </a:solidFill>
          <a:latin typeface="+mn-ea"/>
          <a:ea typeface="+mn-ea"/>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5pPr>
      <a:lvl6pPr marL="25146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6pPr>
      <a:lvl7pPr marL="29718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7pPr>
      <a:lvl8pPr marL="34290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8pPr>
      <a:lvl9pPr marL="38862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9" r:id="rId1"/>
    <p:sldLayoutId id="2147483680" r:id="rId2"/>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ts val="95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ts val="475"/>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ts val="475"/>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5pPr>
      <a:lvl6pPr marL="238379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6pPr>
      <a:lvl7pPr marL="281749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8pPr>
      <a:lvl9pPr marL="368427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030" algn="l" defTabSz="866775" rtl="0" eaLnBrk="1" latinLnBrk="0" hangingPunct="1">
        <a:defRPr sz="1705" kern="1200">
          <a:solidFill>
            <a:schemeClr val="tx1"/>
          </a:solidFill>
          <a:latin typeface="+mn-lt"/>
          <a:ea typeface="+mn-ea"/>
          <a:cs typeface="+mn-cs"/>
        </a:defRPr>
      </a:lvl8pPr>
      <a:lvl9pPr marL="3467735" algn="l" defTabSz="866775" rtl="0" eaLnBrk="1" latinLnBrk="0" hangingPunct="1">
        <a:defRPr sz="1705"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7" name="标题占位符 1"/>
          <p:cNvSpPr>
            <a:spLocks noGrp="1"/>
          </p:cNvSpPr>
          <p:nvPr>
            <p:ph type="title"/>
            <p:custDataLst>
              <p:tags r:id="rId14"/>
            </p:custDataLst>
          </p:nvPr>
        </p:nvSpPr>
        <p:spPr>
          <a:xfrm>
            <a:off x="838200" y="365189"/>
            <a:ext cx="10515600" cy="1325795"/>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8" name="文本占位符 2"/>
          <p:cNvSpPr>
            <a:spLocks noGrp="1"/>
          </p:cNvSpPr>
          <p:nvPr>
            <p:ph type="body" idx="1"/>
            <p:custDataLst>
              <p:tags r:id="rId15"/>
            </p:custDataLst>
          </p:nvPr>
        </p:nvSpPr>
        <p:spPr>
          <a:xfrm>
            <a:off x="838200" y="1825944"/>
            <a:ext cx="10515600" cy="4352099"/>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日期占位符 3"/>
          <p:cNvSpPr>
            <a:spLocks noGrp="1"/>
          </p:cNvSpPr>
          <p:nvPr>
            <p:ph type="dt" sz="half" idx="2"/>
          </p:nvPr>
        </p:nvSpPr>
        <p:spPr>
          <a:xfrm>
            <a:off x="838200" y="6357462"/>
            <a:ext cx="2743200" cy="365189"/>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fld id="{D997B5FA-0921-464F-AAE1-844C04324D75}" type="datetimeFigureOut">
              <a:rPr lang="zh-CN" altLang="en-US" smtClean="0"/>
            </a:fld>
            <a:endParaRPr lang="zh-CN" altLang="en-US" dirty="0"/>
          </a:p>
        </p:txBody>
      </p:sp>
      <p:sp>
        <p:nvSpPr>
          <p:cNvPr id="10" name="页脚占位符 4"/>
          <p:cNvSpPr>
            <a:spLocks noGrp="1"/>
          </p:cNvSpPr>
          <p:nvPr>
            <p:ph type="ftr" sz="quarter" idx="3"/>
          </p:nvPr>
        </p:nvSpPr>
        <p:spPr>
          <a:xfrm>
            <a:off x="4038600" y="6357462"/>
            <a:ext cx="4114800" cy="365189"/>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endParaRPr lang="zh-CN" altLang="en-US"/>
          </a:p>
        </p:txBody>
      </p:sp>
      <p:sp>
        <p:nvSpPr>
          <p:cNvPr id="11" name="灯片编号占位符 5"/>
          <p:cNvSpPr>
            <a:spLocks noGrp="1"/>
          </p:cNvSpPr>
          <p:nvPr>
            <p:ph type="sldNum" sz="quarter" idx="4"/>
          </p:nvPr>
        </p:nvSpPr>
        <p:spPr>
          <a:xfrm>
            <a:off x="8610600" y="6357462"/>
            <a:ext cx="2743200" cy="365189"/>
          </a:xfrm>
          <a:prstGeom prst="rect">
            <a:avLst/>
          </a:prstGeom>
        </p:spPr>
        <p:txBody>
          <a:bodyPr vert="horz" lIns="91440" tIns="45720" rIns="91440" bIns="45720" rtlCol="0" anchor="ctr">
            <a:normAutofit/>
          </a:bodyPr>
          <a:lstStyle>
            <a:lvl1pPr algn="ctr">
              <a:defRPr sz="1200">
                <a:solidFill>
                  <a:schemeClr val="bg1">
                    <a:lumMod val="50000"/>
                  </a:schemeClr>
                </a:solidFill>
                <a:latin typeface="黑体" panose="02010609060101010101" pitchFamily="49" charset="-122"/>
                <a:ea typeface="黑体" panose="02010609060101010101" pitchFamily="49" charset="-122"/>
              </a:defRPr>
            </a:lvl1pPr>
          </a:lstStyle>
          <a:p>
            <a:fld id="{565CE74E-AB26-4998-AD42-012C4C1AD076}" type="slidenum">
              <a:rPr lang="zh-CN" altLang="en-US" smtClean="0"/>
            </a:fld>
            <a:endParaRPr lang="zh-CN" altLang="en-US"/>
          </a:p>
        </p:txBody>
      </p:sp>
      <p:sp>
        <p:nvSpPr>
          <p:cNvPr id="2" name="KSO_TEMPLATE" hidden="1"/>
          <p:cNvSpPr/>
          <p:nvPr userDrawn="1">
            <p:custDataLst>
              <p:tags r:id="rId1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Lst>
  <p:txStyles>
    <p:titleStyle>
      <a:lvl1pPr algn="l" defTabSz="91376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523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43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63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835" algn="l" defTabSz="913765" rtl="0" eaLnBrk="1" latinLnBrk="0" hangingPunct="1">
        <a:defRPr sz="1800" kern="1200">
          <a:solidFill>
            <a:schemeClr val="tx1"/>
          </a:solidFill>
          <a:latin typeface="+mn-lt"/>
          <a:ea typeface="+mn-ea"/>
          <a:cs typeface="+mn-cs"/>
        </a:defRPr>
      </a:lvl7pPr>
      <a:lvl8pPr marL="3201035" algn="l" defTabSz="913765" rtl="0" eaLnBrk="1" latinLnBrk="0" hangingPunct="1">
        <a:defRPr sz="1800" kern="1200">
          <a:solidFill>
            <a:schemeClr val="tx1"/>
          </a:solidFill>
          <a:latin typeface="+mn-lt"/>
          <a:ea typeface="+mn-ea"/>
          <a:cs typeface="+mn-cs"/>
        </a:defRPr>
      </a:lvl8pPr>
      <a:lvl9pPr marL="3658235" algn="l" defTabSz="913765"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1"/>
            <a:ext cx="12192000" cy="83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1" name="标题占位符 1"/>
          <p:cNvSpPr>
            <a:spLocks noGrp="1"/>
          </p:cNvSpPr>
          <p:nvPr>
            <p:ph type="title"/>
          </p:nvPr>
        </p:nvSpPr>
        <p:spPr bwMode="auto">
          <a:xfrm>
            <a:off x="609600" y="214313"/>
            <a:ext cx="10972800" cy="58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2052" name="文本占位符 2"/>
          <p:cNvSpPr>
            <a:spLocks noGrp="1"/>
          </p:cNvSpPr>
          <p:nvPr>
            <p:ph type="body" idx="1"/>
          </p:nvPr>
        </p:nvSpPr>
        <p:spPr bwMode="auto">
          <a:xfrm>
            <a:off x="609600" y="1052513"/>
            <a:ext cx="10957984"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2053"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r">
              <a:defRPr i="1">
                <a:solidFill>
                  <a:schemeClr val="tx1"/>
                </a:solidFill>
                <a:latin typeface="Arial" panose="020B0604020202020204" pitchFamily="34" charset="0"/>
                <a:ea typeface="华文细黑" panose="02010600040101010101" pitchFamily="2" charset="-122"/>
              </a:defRPr>
            </a:lvl1pPr>
            <a:lvl2pPr marL="742950" indent="-285750" algn="r">
              <a:defRPr i="1">
                <a:solidFill>
                  <a:schemeClr val="tx1"/>
                </a:solidFill>
                <a:latin typeface="Arial" panose="020B0604020202020204" pitchFamily="34" charset="0"/>
                <a:ea typeface="华文细黑" panose="02010600040101010101" pitchFamily="2" charset="-122"/>
              </a:defRPr>
            </a:lvl2pPr>
            <a:lvl3pPr marL="1143000" indent="-228600" algn="r">
              <a:defRPr i="1">
                <a:solidFill>
                  <a:schemeClr val="tx1"/>
                </a:solidFill>
                <a:latin typeface="Arial" panose="020B0604020202020204" pitchFamily="34" charset="0"/>
                <a:ea typeface="华文细黑" panose="02010600040101010101" pitchFamily="2" charset="-122"/>
              </a:defRPr>
            </a:lvl3pPr>
            <a:lvl4pPr marL="1600200" indent="-228600" algn="r">
              <a:defRPr i="1">
                <a:solidFill>
                  <a:schemeClr val="tx1"/>
                </a:solidFill>
                <a:latin typeface="Arial" panose="020B0604020202020204" pitchFamily="34" charset="0"/>
                <a:ea typeface="华文细黑" panose="02010600040101010101" pitchFamily="2" charset="-122"/>
              </a:defRPr>
            </a:lvl4pPr>
            <a:lvl5pPr marL="2057400" indent="-228600" algn="r">
              <a:defRPr i="1">
                <a:solidFill>
                  <a:schemeClr val="tx1"/>
                </a:solidFill>
                <a:latin typeface="Arial" panose="020B0604020202020204" pitchFamily="34" charset="0"/>
                <a:ea typeface="华文细黑" panose="02010600040101010101" pitchFamily="2" charset="-122"/>
              </a:defRPr>
            </a:lvl5pPr>
            <a:lvl6pPr marL="2514600" indent="-228600" algn="r" eaLnBrk="0" fontAlgn="base" hangingPunct="0">
              <a:spcBef>
                <a:spcPct val="0"/>
              </a:spcBef>
              <a:spcAft>
                <a:spcPct val="0"/>
              </a:spcAft>
              <a:defRPr i="1">
                <a:solidFill>
                  <a:schemeClr val="tx1"/>
                </a:solidFill>
                <a:latin typeface="Arial" panose="020B0604020202020204" pitchFamily="34" charset="0"/>
                <a:ea typeface="华文细黑" panose="02010600040101010101" pitchFamily="2" charset="-122"/>
              </a:defRPr>
            </a:lvl6pPr>
            <a:lvl7pPr marL="2971800" indent="-228600" algn="r" eaLnBrk="0" fontAlgn="base" hangingPunct="0">
              <a:spcBef>
                <a:spcPct val="0"/>
              </a:spcBef>
              <a:spcAft>
                <a:spcPct val="0"/>
              </a:spcAft>
              <a:defRPr i="1">
                <a:solidFill>
                  <a:schemeClr val="tx1"/>
                </a:solidFill>
                <a:latin typeface="Arial" panose="020B0604020202020204" pitchFamily="34" charset="0"/>
                <a:ea typeface="华文细黑" panose="02010600040101010101" pitchFamily="2" charset="-122"/>
              </a:defRPr>
            </a:lvl7pPr>
            <a:lvl8pPr marL="3429000" indent="-228600" algn="r" eaLnBrk="0" fontAlgn="base" hangingPunct="0">
              <a:spcBef>
                <a:spcPct val="0"/>
              </a:spcBef>
              <a:spcAft>
                <a:spcPct val="0"/>
              </a:spcAft>
              <a:defRPr i="1">
                <a:solidFill>
                  <a:schemeClr val="tx1"/>
                </a:solidFill>
                <a:latin typeface="Arial" panose="020B0604020202020204" pitchFamily="34" charset="0"/>
                <a:ea typeface="华文细黑" panose="02010600040101010101" pitchFamily="2" charset="-122"/>
              </a:defRPr>
            </a:lvl8pPr>
            <a:lvl9pPr marL="3886200" indent="-228600" algn="r" eaLnBrk="0" fontAlgn="base" hangingPunct="0">
              <a:spcBef>
                <a:spcPct val="0"/>
              </a:spcBef>
              <a:spcAft>
                <a:spcPct val="0"/>
              </a:spcAft>
              <a:defRPr i="1">
                <a:solidFill>
                  <a:schemeClr val="tx1"/>
                </a:solidFill>
                <a:latin typeface="Arial" panose="020B0604020202020204" pitchFamily="34" charset="0"/>
                <a:ea typeface="华文细黑" panose="02010600040101010101" pitchFamily="2" charset="-122"/>
              </a:defRPr>
            </a:lvl9pPr>
          </a:lstStyle>
          <a:p>
            <a:pPr algn="l" eaLnBrk="1" hangingPunct="1">
              <a:defRPr/>
            </a:pPr>
            <a:endParaRPr lang="zh-CN" altLang="en-US" sz="1800" i="0">
              <a:latin typeface="微软雅黑" panose="020B0503020204020204" pitchFamily="34" charset="-122"/>
              <a:ea typeface="微软雅黑" panose="020B0503020204020204" pitchFamily="34" charset="-122"/>
            </a:endParaRPr>
          </a:p>
        </p:txBody>
      </p:sp>
      <p:sp>
        <p:nvSpPr>
          <p:cNvPr id="881679" name="矩形 15"/>
          <p:cNvSpPr>
            <a:spLocks noGrp="1" noChangeArrowheads="1"/>
          </p:cNvSpPr>
          <p:nvPr>
            <p:ph type="sldNum" sz="quarter" idx="4"/>
          </p:nvPr>
        </p:nvSpPr>
        <p:spPr bwMode="auto">
          <a:xfrm>
            <a:off x="624417" y="6524625"/>
            <a:ext cx="1919816" cy="196850"/>
          </a:xfrm>
          <a:prstGeom prst="rect">
            <a:avLst/>
          </a:prstGeom>
          <a:noFill/>
          <a:ln>
            <a:noFill/>
          </a:ln>
          <a:effectLst/>
        </p:spPr>
        <p:txBody>
          <a:bodyPr vert="horz" wrap="square" lIns="91440" tIns="45720" rIns="91440" bIns="45720" numCol="1" anchor="t" anchorCtr="0" compatLnSpc="1"/>
          <a:lstStyle>
            <a:lvl1pPr algn="l" eaLnBrk="0" hangingPunct="0">
              <a:defRPr sz="1000" b="1"/>
            </a:lvl1pPr>
          </a:lstStyle>
          <a:p>
            <a:pPr>
              <a:defRPr/>
            </a:pPr>
            <a:r>
              <a:rPr lang="de-DE" altLang="zh-CN"/>
              <a:t>Page </a:t>
            </a:r>
            <a:r>
              <a:rPr lang="de-DE" altLang="zh-CN">
                <a:sym typeface="MS UI Gothic" panose="020B0600070205080204" pitchFamily="34" charset="-128"/>
              </a:rPr>
              <a:t></a:t>
            </a:r>
            <a:r>
              <a:rPr lang="de-DE" altLang="zh-CN"/>
              <a:t> </a:t>
            </a:r>
            <a:fld id="{7E5DDCFB-3ACE-4311-B546-53507CE1A8DE}" type="slidenum">
              <a:rPr lang="zh-CN" altLang="en-US"/>
            </a:fld>
            <a:endParaRPr lang="en-US" altLang="zh-CN"/>
          </a:p>
        </p:txBody>
      </p:sp>
    </p:spTree>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Lst>
  <p:hf hdr="0" ftr="0" dt="0"/>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2pPr>
      <a:lvl3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3pPr>
      <a:lvl4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4pPr>
      <a:lvl5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5pPr>
      <a:lvl6pPr marL="4572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6pPr>
      <a:lvl7pPr marL="9144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7pPr>
      <a:lvl8pPr marL="13716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8pPr>
      <a:lvl9pPr marL="18288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5pPr>
      <a:lvl6pPr marL="25146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6pPr>
      <a:lvl7pPr marL="29718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7pPr>
      <a:lvl8pPr marL="34290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8pPr>
      <a:lvl9pPr marL="38862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9" cstate="print"/>
          <a:srcRect t="23912" b="39018"/>
          <a:stretch>
            <a:fillRect/>
          </a:stretch>
        </p:blipFill>
        <p:spPr bwMode="auto">
          <a:xfrm>
            <a:off x="0" y="2060576"/>
            <a:ext cx="12192000" cy="2232025"/>
          </a:xfrm>
          <a:prstGeom prst="rect">
            <a:avLst/>
          </a:prstGeom>
          <a:noFill/>
          <a:ln w="9525">
            <a:noFill/>
            <a:miter lim="800000"/>
            <a:headEnd/>
            <a:tailEnd/>
          </a:ln>
        </p:spPr>
      </p:pic>
      <p:sp>
        <p:nvSpPr>
          <p:cNvPr id="1027" name="Rectangle 10"/>
          <p:cNvSpPr>
            <a:spLocks noChangeArrowheads="1"/>
          </p:cNvSpPr>
          <p:nvPr/>
        </p:nvSpPr>
        <p:spPr bwMode="auto">
          <a:xfrm>
            <a:off x="0" y="1989138"/>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lgn="l"/>
            <a:endParaRPr lang="zh-CN" altLang="en-US" sz="1800" i="0">
              <a:ea typeface="宋体" panose="02010600030101010101" pitchFamily="2" charset="-122"/>
            </a:endParaRPr>
          </a:p>
        </p:txBody>
      </p:sp>
      <p:sp>
        <p:nvSpPr>
          <p:cNvPr id="1028" name="Rectangle 11"/>
          <p:cNvSpPr>
            <a:spLocks noChangeArrowheads="1"/>
          </p:cNvSpPr>
          <p:nvPr/>
        </p:nvSpPr>
        <p:spPr bwMode="auto">
          <a:xfrm rot="10800000">
            <a:off x="0" y="42926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lgn="l"/>
            <a:endParaRPr lang="zh-CN" altLang="en-US" sz="1800" i="0">
              <a:ea typeface="宋体" panose="02010600030101010101" pitchFamily="2" charset="-122"/>
            </a:endParaRPr>
          </a:p>
        </p:txBody>
      </p:sp>
      <p:sp>
        <p:nvSpPr>
          <p:cNvPr id="1029" name="标题占位符 1"/>
          <p:cNvSpPr>
            <a:spLocks noGrp="1"/>
          </p:cNvSpPr>
          <p:nvPr>
            <p:ph type="title"/>
          </p:nvPr>
        </p:nvSpPr>
        <p:spPr bwMode="auto">
          <a:xfrm>
            <a:off x="609600" y="214313"/>
            <a:ext cx="10972800" cy="582612"/>
          </a:xfrm>
          <a:prstGeom prst="rect">
            <a:avLst/>
          </a:prstGeom>
          <a:noFill/>
          <a:ln w="9525">
            <a:noFill/>
            <a:miter lim="800000"/>
          </a:ln>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30" name="文本占位符 2"/>
          <p:cNvSpPr>
            <a:spLocks noGrp="1"/>
          </p:cNvSpPr>
          <p:nvPr>
            <p:ph type="body" idx="1"/>
          </p:nvPr>
        </p:nvSpPr>
        <p:spPr bwMode="auto">
          <a:xfrm>
            <a:off x="609600" y="1052513"/>
            <a:ext cx="10957984" cy="5040312"/>
          </a:xfrm>
          <a:prstGeom prst="rect">
            <a:avLst/>
          </a:prstGeom>
          <a:noFill/>
          <a:ln w="9525">
            <a:noFill/>
            <a:miter lim="800000"/>
          </a:ln>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9" name="日期占位符 3"/>
          <p:cNvSpPr>
            <a:spLocks noGrp="1"/>
          </p:cNvSpPr>
          <p:nvPr>
            <p:ph type="dt" sz="half" idx="2"/>
          </p:nvPr>
        </p:nvSpPr>
        <p:spPr>
          <a:xfrm>
            <a:off x="609600" y="6245225"/>
            <a:ext cx="2844800" cy="476250"/>
          </a:xfrm>
          <a:prstGeom prst="rect">
            <a:avLst/>
          </a:prstGeom>
        </p:spPr>
        <p:txBody>
          <a:bodyPr vert="horz" wrap="square" lIns="91440" tIns="45720" rIns="91440" bIns="45720" numCol="1" anchor="ctr" anchorCtr="0" compatLnSpc="1"/>
          <a:lstStyle>
            <a:lvl1pPr algn="l">
              <a:defRPr sz="1200" i="0">
                <a:solidFill>
                  <a:srgbClr val="898989"/>
                </a:solidFill>
                <a:latin typeface="微软雅黑" panose="020B0503020204020204" pitchFamily="34" charset="-122"/>
                <a:ea typeface="微软雅黑" panose="020B0503020204020204" pitchFamily="34" charset="-122"/>
              </a:defRPr>
            </a:lvl1pPr>
          </a:lstStyle>
          <a:p>
            <a:pPr>
              <a:defRPr/>
            </a:pPr>
            <a:fld id="{B1F97EB9-7652-462B-90E9-768B5D23F71B}" type="datetime1">
              <a:rPr lang="zh-CN" altLang="en-US" smtClean="0"/>
            </a:fld>
            <a:endParaRPr lang="en-US" altLang="zh-CN"/>
          </a:p>
        </p:txBody>
      </p:sp>
      <p:sp>
        <p:nvSpPr>
          <p:cNvPr id="20" name="页脚占位符 4"/>
          <p:cNvSpPr>
            <a:spLocks noGrp="1"/>
          </p:cNvSpPr>
          <p:nvPr>
            <p:ph type="ftr" sz="quarter" idx="3"/>
          </p:nvPr>
        </p:nvSpPr>
        <p:spPr>
          <a:xfrm>
            <a:off x="4165600" y="6245225"/>
            <a:ext cx="3860800" cy="476250"/>
          </a:xfrm>
          <a:prstGeom prst="rect">
            <a:avLst/>
          </a:prstGeom>
        </p:spPr>
        <p:txBody>
          <a:bodyPr vert="horz" wrap="square" lIns="91440" tIns="45720" rIns="91440" bIns="45720" numCol="1" anchor="ctr" anchorCtr="0" compatLnSpc="1"/>
          <a:lstStyle>
            <a:lvl1pPr algn="ctr">
              <a:defRPr sz="1200" i="0">
                <a:solidFill>
                  <a:srgbClr val="898989"/>
                </a:solidFill>
                <a:latin typeface="微软雅黑" panose="020B0503020204020204" pitchFamily="34" charset="-122"/>
                <a:ea typeface="微软雅黑" panose="020B0503020204020204" pitchFamily="34" charset="-122"/>
              </a:defRPr>
            </a:lvl1pPr>
          </a:lstStyle>
          <a:p>
            <a:pPr>
              <a:defRPr/>
            </a:pPr>
            <a:endParaRPr lang="en-US" altLang="zh-CN"/>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Lst>
  <p:txStyles>
    <p:titleStyle>
      <a:lvl1pPr algn="l" rtl="0" eaLnBrk="0" fontAlgn="base" hangingPunct="0">
        <a:spcBef>
          <a:spcPct val="0"/>
        </a:spcBef>
        <a:spcAft>
          <a:spcPct val="0"/>
        </a:spcAft>
        <a:defRPr sz="2800" b="1">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黑体" panose="02010609060101010101" pitchFamily="49" charset="-122"/>
          <a:ea typeface="宋体" panose="02010600030101010101" pitchFamily="2" charset="-122"/>
        </a:defRPr>
      </a:lvl2pPr>
      <a:lvl3pPr algn="l" rtl="0" eaLnBrk="0" fontAlgn="base" hangingPunct="0">
        <a:spcBef>
          <a:spcPct val="0"/>
        </a:spcBef>
        <a:spcAft>
          <a:spcPct val="0"/>
        </a:spcAft>
        <a:defRPr sz="2800" b="1">
          <a:solidFill>
            <a:schemeClr val="bg1"/>
          </a:solidFill>
          <a:latin typeface="黑体" panose="02010609060101010101" pitchFamily="49" charset="-122"/>
          <a:ea typeface="宋体" panose="02010600030101010101" pitchFamily="2" charset="-122"/>
        </a:defRPr>
      </a:lvl3pPr>
      <a:lvl4pPr algn="l" rtl="0" eaLnBrk="0" fontAlgn="base" hangingPunct="0">
        <a:spcBef>
          <a:spcPct val="0"/>
        </a:spcBef>
        <a:spcAft>
          <a:spcPct val="0"/>
        </a:spcAft>
        <a:defRPr sz="2800" b="1">
          <a:solidFill>
            <a:schemeClr val="bg1"/>
          </a:solidFill>
          <a:latin typeface="黑体" panose="02010609060101010101" pitchFamily="49" charset="-122"/>
          <a:ea typeface="宋体" panose="02010600030101010101" pitchFamily="2" charset="-122"/>
        </a:defRPr>
      </a:lvl4pPr>
      <a:lvl5pPr algn="l" rtl="0" eaLnBrk="0" fontAlgn="base" hangingPunct="0">
        <a:spcBef>
          <a:spcPct val="0"/>
        </a:spcBef>
        <a:spcAft>
          <a:spcPct val="0"/>
        </a:spcAft>
        <a:defRPr sz="2800" b="1">
          <a:solidFill>
            <a:schemeClr val="bg1"/>
          </a:solidFill>
          <a:latin typeface="黑体" panose="02010609060101010101" pitchFamily="49" charset="-122"/>
          <a:ea typeface="宋体" panose="02010600030101010101" pitchFamily="2" charset="-122"/>
        </a:defRPr>
      </a:lvl5pPr>
      <a:lvl6pPr marL="457200" algn="l" rtl="0" fontAlgn="base">
        <a:spcBef>
          <a:spcPct val="0"/>
        </a:spcBef>
        <a:spcAft>
          <a:spcPct val="0"/>
        </a:spcAft>
        <a:defRPr sz="2800" b="1">
          <a:solidFill>
            <a:schemeClr val="bg1"/>
          </a:solidFill>
          <a:latin typeface="黑体" panose="02010609060101010101" pitchFamily="49" charset="-122"/>
          <a:ea typeface="宋体" panose="02010600030101010101" pitchFamily="2" charset="-122"/>
        </a:defRPr>
      </a:lvl6pPr>
      <a:lvl7pPr marL="914400" algn="l" rtl="0" fontAlgn="base">
        <a:spcBef>
          <a:spcPct val="0"/>
        </a:spcBef>
        <a:spcAft>
          <a:spcPct val="0"/>
        </a:spcAft>
        <a:defRPr sz="2800" b="1">
          <a:solidFill>
            <a:schemeClr val="bg1"/>
          </a:solidFill>
          <a:latin typeface="黑体" panose="02010609060101010101" pitchFamily="49" charset="-122"/>
          <a:ea typeface="宋体" panose="02010600030101010101" pitchFamily="2" charset="-122"/>
        </a:defRPr>
      </a:lvl7pPr>
      <a:lvl8pPr marL="1371600" algn="l" rtl="0" fontAlgn="base">
        <a:spcBef>
          <a:spcPct val="0"/>
        </a:spcBef>
        <a:spcAft>
          <a:spcPct val="0"/>
        </a:spcAft>
        <a:defRPr sz="2800" b="1">
          <a:solidFill>
            <a:schemeClr val="bg1"/>
          </a:solidFill>
          <a:latin typeface="黑体" panose="02010609060101010101" pitchFamily="49" charset="-122"/>
          <a:ea typeface="宋体" panose="02010600030101010101" pitchFamily="2" charset="-122"/>
        </a:defRPr>
      </a:lvl8pPr>
      <a:lvl9pPr marL="1828800" algn="l" rtl="0" fontAlgn="base">
        <a:spcBef>
          <a:spcPct val="0"/>
        </a:spcBef>
        <a:spcAft>
          <a:spcPct val="0"/>
        </a:spcAft>
        <a:defRPr sz="2800" b="1">
          <a:solidFill>
            <a:schemeClr val="bg1"/>
          </a:solidFill>
          <a:latin typeface="黑体" panose="02010609060101010101" pitchFamily="49" charset="-122"/>
          <a:ea typeface="宋体" panose="02010600030101010101"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5pPr>
      <a:lvl6pPr marL="25146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6pPr>
      <a:lvl7pPr marL="29718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7pPr>
      <a:lvl8pPr marL="34290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8pPr>
      <a:lvl9pPr marL="38862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userDrawn="1"/>
        </p:nvGrpSpPr>
        <p:grpSpPr>
          <a:xfrm>
            <a:off x="0" y="1"/>
            <a:ext cx="12192000" cy="836613"/>
            <a:chOff x="0" y="0"/>
            <a:chExt cx="9144000" cy="836613"/>
          </a:xfrm>
        </p:grpSpPr>
        <p:pic>
          <p:nvPicPr>
            <p:cNvPr id="2050" name="Picture 2"/>
            <p:cNvPicPr>
              <a:picLocks noChangeAspect="1" noChangeArrowheads="1"/>
            </p:cNvPicPr>
            <p:nvPr userDrawn="1"/>
          </p:nvPicPr>
          <p:blipFill>
            <a:blip r:embed="rId9" cstate="print"/>
            <a:srcRect/>
            <a:stretch>
              <a:fillRect/>
            </a:stretch>
          </p:blipFill>
          <p:spPr bwMode="auto">
            <a:xfrm>
              <a:off x="0" y="0"/>
              <a:ext cx="9144000" cy="836613"/>
            </a:xfrm>
            <a:prstGeom prst="rect">
              <a:avLst/>
            </a:prstGeom>
            <a:noFill/>
            <a:ln w="9525">
              <a:noFill/>
              <a:miter lim="800000"/>
              <a:headEnd/>
              <a:tailEnd/>
            </a:ln>
            <a:effectLst>
              <a:glow rad="127000">
                <a:schemeClr val="bg1">
                  <a:alpha val="38000"/>
                </a:schemeClr>
              </a:glow>
            </a:effectLst>
          </p:spPr>
        </p:pic>
        <p:pic>
          <p:nvPicPr>
            <p:cNvPr id="7" name="Picture 8"/>
            <p:cNvPicPr>
              <a:picLocks noChangeAspect="1" noChangeArrowheads="1"/>
            </p:cNvPicPr>
            <p:nvPr userDrawn="1"/>
          </p:nvPicPr>
          <p:blipFill>
            <a:blip r:embed="rId10"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869584" y="504510"/>
              <a:ext cx="1144067" cy="243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051" name="标题占位符 1"/>
          <p:cNvSpPr>
            <a:spLocks noGrp="1"/>
          </p:cNvSpPr>
          <p:nvPr>
            <p:ph type="title"/>
          </p:nvPr>
        </p:nvSpPr>
        <p:spPr bwMode="auto">
          <a:xfrm>
            <a:off x="609600" y="214313"/>
            <a:ext cx="10972800" cy="582612"/>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endParaRPr lang="zh-CN" altLang="en-US" dirty="0"/>
          </a:p>
        </p:txBody>
      </p:sp>
      <p:sp>
        <p:nvSpPr>
          <p:cNvPr id="2052" name="文本占位符 2"/>
          <p:cNvSpPr>
            <a:spLocks noGrp="1"/>
          </p:cNvSpPr>
          <p:nvPr>
            <p:ph type="body" idx="1"/>
          </p:nvPr>
        </p:nvSpPr>
        <p:spPr bwMode="auto">
          <a:xfrm>
            <a:off x="609600" y="1052513"/>
            <a:ext cx="10957984" cy="5040312"/>
          </a:xfrm>
          <a:prstGeom prst="rect">
            <a:avLst/>
          </a:prstGeom>
          <a:noFill/>
          <a:ln w="9525">
            <a:noFill/>
            <a:miter lim="800000"/>
          </a:ln>
        </p:spPr>
        <p:txBody>
          <a:bodyPr vert="horz" wrap="square" lIns="91440" tIns="45720" rIns="91440" bIns="45720" numCol="1" anchor="t" anchorCtr="0" compatLnSpc="1"/>
          <a:lstStyle/>
          <a:p>
            <a:pPr marL="342900" lvl="0" indent="-342900" algn="l" rtl="0" eaLnBrk="0" fontAlgn="base" hangingPunct="0">
              <a:lnSpc>
                <a:spcPct val="120000"/>
              </a:lnSpc>
              <a:spcBef>
                <a:spcPct val="20000"/>
              </a:spcBef>
              <a:spcAft>
                <a:spcPct val="0"/>
              </a:spcAft>
              <a:buClr>
                <a:srgbClr val="FFC000"/>
              </a:buClr>
              <a:buFont typeface="Wingdings" panose="05000000000000000000" pitchFamily="2" charset="2"/>
              <a:buChar char="n"/>
            </a:pPr>
            <a:r>
              <a:rPr lang="zh-CN" altLang="en-US" dirty="0"/>
              <a:t>单击此处编辑母版文本样式</a:t>
            </a:r>
            <a:endParaRPr lang="zh-CN" altLang="en-US" dirty="0"/>
          </a:p>
          <a:p>
            <a:pPr marL="812800" lvl="1" indent="-355600" algn="l" rtl="0" eaLnBrk="0" fontAlgn="base" hangingPunct="0">
              <a:lnSpc>
                <a:spcPct val="120000"/>
              </a:lnSpc>
              <a:spcBef>
                <a:spcPct val="20000"/>
              </a:spcBef>
              <a:spcAft>
                <a:spcPct val="0"/>
              </a:spcAft>
              <a:buClr>
                <a:srgbClr val="FFC000"/>
              </a:buClr>
              <a:buFont typeface="Wingdings" panose="05000000000000000000" pitchFamily="2" charset="2"/>
              <a:buChar char="p"/>
            </a:pPr>
            <a:r>
              <a:rPr lang="zh-CN" altLang="en-US" dirty="0"/>
              <a:t>第二级</a:t>
            </a:r>
            <a:endParaRPr lang="zh-CN" altLang="en-US" dirty="0"/>
          </a:p>
          <a:p>
            <a:pPr marL="1143000" lvl="2" indent="-228600" algn="l" rtl="0" eaLnBrk="0" fontAlgn="base" hangingPunct="0">
              <a:lnSpc>
                <a:spcPct val="120000"/>
              </a:lnSpc>
              <a:spcBef>
                <a:spcPct val="20000"/>
              </a:spcBef>
              <a:spcAft>
                <a:spcPct val="0"/>
              </a:spcAft>
              <a:buClr>
                <a:srgbClr val="FFC000"/>
              </a:buClr>
              <a:buFont typeface="Wingdings" panose="05000000000000000000" pitchFamily="2" charset="2"/>
              <a:buChar char="u"/>
            </a:pPr>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053" name="Rectangle 14"/>
          <p:cNvSpPr>
            <a:spLocks noChangeArrowheads="1"/>
          </p:cNvSpPr>
          <p:nvPr/>
        </p:nvSpPr>
        <p:spPr bwMode="auto">
          <a:xfrm>
            <a:off x="0" y="800100"/>
            <a:ext cx="12192000" cy="69850"/>
          </a:xfrm>
          <a:prstGeom prst="rect">
            <a:avLst/>
          </a:prstGeom>
          <a:gradFill rotWithShape="1">
            <a:gsLst>
              <a:gs pos="0">
                <a:srgbClr val="FFCC00"/>
              </a:gs>
              <a:gs pos="100000">
                <a:schemeClr val="bg1"/>
              </a:gs>
            </a:gsLst>
            <a:lin ang="0" scaled="1"/>
          </a:gradFill>
          <a:ln w="9525">
            <a:noFill/>
            <a:miter lim="800000"/>
          </a:ln>
        </p:spPr>
        <p:txBody>
          <a:bodyPr wrap="none" anchor="ctr"/>
          <a:lstStyle/>
          <a:p>
            <a:pPr algn="l"/>
            <a:endParaRPr lang="zh-CN" altLang="en-US" sz="1800" i="0">
              <a:latin typeface="微软雅黑" panose="020B0503020204020204" pitchFamily="34" charset="-122"/>
              <a:ea typeface="微软雅黑" panose="020B0503020204020204" pitchFamily="34" charset="-122"/>
            </a:endParaRPr>
          </a:p>
        </p:txBody>
      </p:sp>
      <p:sp>
        <p:nvSpPr>
          <p:cNvPr id="8" name="灯片编号占位符 3"/>
          <p:cNvSpPr>
            <a:spLocks noGrp="1"/>
          </p:cNvSpPr>
          <p:nvPr>
            <p:ph type="sldNum" sz="quarter" idx="4"/>
          </p:nvPr>
        </p:nvSpPr>
        <p:spPr>
          <a:xfrm>
            <a:off x="10224459" y="6237312"/>
            <a:ext cx="1353344" cy="476250"/>
          </a:xfrm>
          <a:prstGeom prst="rect">
            <a:avLst/>
          </a:prstGeom>
        </p:spPr>
        <p:txBody>
          <a:bodyPr/>
          <a:lstStyle/>
          <a:p>
            <a:pPr>
              <a:defRPr/>
            </a:pPr>
            <a:r>
              <a:rPr lang="en-US" altLang="zh-CN" sz="1400" dirty="0">
                <a:solidFill>
                  <a:srgbClr val="0D7157"/>
                </a:solidFill>
              </a:rPr>
              <a:t> -</a:t>
            </a:r>
            <a:fld id="{01D71506-0713-46DD-9483-17E15EDE737E}" type="slidenum">
              <a:rPr lang="en-US" altLang="zh-CN" sz="1400" smtClean="0">
                <a:solidFill>
                  <a:srgbClr val="0D7157"/>
                </a:solidFill>
              </a:rPr>
            </a:fld>
            <a:r>
              <a:rPr lang="en-US" altLang="zh-CN" sz="1400" dirty="0">
                <a:solidFill>
                  <a:srgbClr val="0D7157"/>
                </a:solidFill>
              </a:rPr>
              <a:t>- </a:t>
            </a:r>
            <a:endParaRPr lang="en-US" altLang="zh-CN" sz="1400" dirty="0">
              <a:solidFill>
                <a:srgbClr val="0D7157"/>
              </a:solidFill>
            </a:endParaRPr>
          </a:p>
        </p:txBody>
      </p:sp>
    </p:spTree>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Lst>
  <p:hf hdr="0" ftr="0" dt="0"/>
  <p:txStyles>
    <p:titleStyle>
      <a:lvl1pPr algn="l" rtl="0" eaLnBrk="0" fontAlgn="base" hangingPunct="0">
        <a:spcBef>
          <a:spcPct val="0"/>
        </a:spcBef>
        <a:spcAft>
          <a:spcPct val="0"/>
        </a:spcAft>
        <a:defRPr sz="2800" b="1" baseline="0">
          <a:solidFill>
            <a:schemeClr val="bg1"/>
          </a:solidFill>
          <a:latin typeface="+mj-lt"/>
          <a:ea typeface="+mj-ea"/>
          <a:cs typeface="+mj-cs"/>
        </a:defRPr>
      </a:lvl1pPr>
      <a:lvl2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2pPr>
      <a:lvl3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3pPr>
      <a:lvl4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4pPr>
      <a:lvl5pPr algn="l" rtl="0" eaLnBrk="0" fontAlgn="base" hangingPunct="0">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5pPr>
      <a:lvl6pPr marL="4572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6pPr>
      <a:lvl7pPr marL="9144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7pPr>
      <a:lvl8pPr marL="13716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8pPr>
      <a:lvl9pPr marL="1828800" algn="l" rtl="0" fontAlgn="base">
        <a:spcBef>
          <a:spcPct val="0"/>
        </a:spcBef>
        <a:spcAft>
          <a:spcPct val="0"/>
        </a:spcAft>
        <a:defRPr sz="2800" b="1">
          <a:solidFill>
            <a:schemeClr val="bg1"/>
          </a:solidFill>
          <a:latin typeface="微软雅黑" panose="020B0503020204020204" pitchFamily="34" charset="-122"/>
          <a:ea typeface="微软雅黑" panose="020B0503020204020204" pitchFamily="34"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lang="zh-CN" altLang="en-US" sz="2400" dirty="0" smtClean="0">
          <a:solidFill>
            <a:schemeClr val="tx1"/>
          </a:solidFill>
          <a:latin typeface="+mn-ea"/>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lang="zh-CN" altLang="en-US" sz="2000" dirty="0" smtClean="0">
          <a:solidFill>
            <a:srgbClr val="C00000"/>
          </a:solidFill>
          <a:latin typeface="+mn-ea"/>
          <a:ea typeface="+mn-ea"/>
        </a:defRPr>
      </a:lvl2pPr>
      <a:lvl3pPr marL="1143000" indent="-228600" algn="l" rtl="0" eaLnBrk="0" fontAlgn="base" hangingPunct="0">
        <a:spcBef>
          <a:spcPct val="20000"/>
        </a:spcBef>
        <a:spcAft>
          <a:spcPct val="0"/>
        </a:spcAft>
        <a:buFont typeface="Arial" panose="020B0604020202020204" pitchFamily="34" charset="0"/>
        <a:buChar char="•"/>
        <a:defRPr lang="zh-CN" altLang="en-US" sz="2000" dirty="0" smtClean="0">
          <a:solidFill>
            <a:schemeClr val="tx1"/>
          </a:solidFill>
          <a:latin typeface="+mn-ea"/>
          <a:ea typeface="+mn-ea"/>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4pPr>
      <a:lvl5pPr marL="20574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ea typeface="+mn-ea"/>
        </a:defRPr>
      </a:lvl5pPr>
      <a:lvl6pPr marL="25146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6pPr>
      <a:lvl7pPr marL="29718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7pPr>
      <a:lvl8pPr marL="34290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8pPr>
      <a:lvl9pPr marL="3886200" indent="-228600" algn="l" rtl="0" fontAlgn="base">
        <a:spcBef>
          <a:spcPct val="20000"/>
        </a:spcBef>
        <a:spcAft>
          <a:spcPct val="0"/>
        </a:spcAft>
        <a:buFont typeface="Arial" panose="020B0604020202020204" pitchFamily="34" charset="0"/>
        <a:buChar char="»"/>
        <a:defRPr sz="1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2.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2.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2.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Freeform 5"/>
          <p:cNvSpPr>
            <a:spLocks noEditPoints="1"/>
          </p:cNvSpPr>
          <p:nvPr/>
        </p:nvSpPr>
        <p:spPr bwMode="auto">
          <a:xfrm>
            <a:off x="0" y="263187"/>
            <a:ext cx="12192000" cy="2353917"/>
          </a:xfrm>
          <a:custGeom>
            <a:avLst/>
            <a:gdLst>
              <a:gd name="T0" fmla="*/ 7933 w 8000"/>
              <a:gd name="T1" fmla="*/ 1418 h 1542"/>
              <a:gd name="T2" fmla="*/ 7832 w 8000"/>
              <a:gd name="T3" fmla="*/ 1315 h 1542"/>
              <a:gd name="T4" fmla="*/ 7738 w 8000"/>
              <a:gd name="T5" fmla="*/ 1352 h 1542"/>
              <a:gd name="T6" fmla="*/ 7673 w 8000"/>
              <a:gd name="T7" fmla="*/ 1336 h 1542"/>
              <a:gd name="T8" fmla="*/ 7538 w 8000"/>
              <a:gd name="T9" fmla="*/ 1313 h 1542"/>
              <a:gd name="T10" fmla="*/ 7430 w 8000"/>
              <a:gd name="T11" fmla="*/ 1287 h 1542"/>
              <a:gd name="T12" fmla="*/ 7292 w 8000"/>
              <a:gd name="T13" fmla="*/ 1358 h 1542"/>
              <a:gd name="T14" fmla="*/ 7170 w 8000"/>
              <a:gd name="T15" fmla="*/ 1352 h 1542"/>
              <a:gd name="T16" fmla="*/ 6993 w 8000"/>
              <a:gd name="T17" fmla="*/ 1400 h 1542"/>
              <a:gd name="T18" fmla="*/ 6886 w 8000"/>
              <a:gd name="T19" fmla="*/ 1357 h 1542"/>
              <a:gd name="T20" fmla="*/ 6766 w 8000"/>
              <a:gd name="T21" fmla="*/ 1380 h 1542"/>
              <a:gd name="T22" fmla="*/ 6640 w 8000"/>
              <a:gd name="T23" fmla="*/ 1194 h 1542"/>
              <a:gd name="T24" fmla="*/ 6505 w 8000"/>
              <a:gd name="T25" fmla="*/ 1157 h 1542"/>
              <a:gd name="T26" fmla="*/ 6381 w 8000"/>
              <a:gd name="T27" fmla="*/ 1311 h 1542"/>
              <a:gd name="T28" fmla="*/ 6242 w 8000"/>
              <a:gd name="T29" fmla="*/ 1181 h 1542"/>
              <a:gd name="T30" fmla="*/ 5688 w 8000"/>
              <a:gd name="T31" fmla="*/ 818 h 1542"/>
              <a:gd name="T32" fmla="*/ 5396 w 8000"/>
              <a:gd name="T33" fmla="*/ 674 h 1542"/>
              <a:gd name="T34" fmla="*/ 5346 w 8000"/>
              <a:gd name="T35" fmla="*/ 615 h 1542"/>
              <a:gd name="T36" fmla="*/ 5292 w 8000"/>
              <a:gd name="T37" fmla="*/ 1274 h 1542"/>
              <a:gd name="T38" fmla="*/ 5007 w 8000"/>
              <a:gd name="T39" fmla="*/ 1089 h 1542"/>
              <a:gd name="T40" fmla="*/ 4819 w 8000"/>
              <a:gd name="T41" fmla="*/ 685 h 1542"/>
              <a:gd name="T42" fmla="*/ 4540 w 8000"/>
              <a:gd name="T43" fmla="*/ 1250 h 1542"/>
              <a:gd name="T44" fmla="*/ 4474 w 8000"/>
              <a:gd name="T45" fmla="*/ 1255 h 1542"/>
              <a:gd name="T46" fmla="*/ 4398 w 8000"/>
              <a:gd name="T47" fmla="*/ 1265 h 1542"/>
              <a:gd name="T48" fmla="*/ 4286 w 8000"/>
              <a:gd name="T49" fmla="*/ 1131 h 1542"/>
              <a:gd name="T50" fmla="*/ 4046 w 8000"/>
              <a:gd name="T51" fmla="*/ 1117 h 1542"/>
              <a:gd name="T52" fmla="*/ 3923 w 8000"/>
              <a:gd name="T53" fmla="*/ 975 h 1542"/>
              <a:gd name="T54" fmla="*/ 3742 w 8000"/>
              <a:gd name="T55" fmla="*/ 1095 h 1542"/>
              <a:gd name="T56" fmla="*/ 3585 w 8000"/>
              <a:gd name="T57" fmla="*/ 1415 h 1542"/>
              <a:gd name="T58" fmla="*/ 3463 w 8000"/>
              <a:gd name="T59" fmla="*/ 1255 h 1542"/>
              <a:gd name="T60" fmla="*/ 3390 w 8000"/>
              <a:gd name="T61" fmla="*/ 372 h 1542"/>
              <a:gd name="T62" fmla="*/ 3367 w 8000"/>
              <a:gd name="T63" fmla="*/ 187 h 1542"/>
              <a:gd name="T64" fmla="*/ 3329 w 8000"/>
              <a:gd name="T65" fmla="*/ 695 h 1542"/>
              <a:gd name="T66" fmla="*/ 2997 w 8000"/>
              <a:gd name="T67" fmla="*/ 1479 h 1542"/>
              <a:gd name="T68" fmla="*/ 2797 w 8000"/>
              <a:gd name="T69" fmla="*/ 1119 h 1542"/>
              <a:gd name="T70" fmla="*/ 2628 w 8000"/>
              <a:gd name="T71" fmla="*/ 1372 h 1542"/>
              <a:gd name="T72" fmla="*/ 2470 w 8000"/>
              <a:gd name="T73" fmla="*/ 1378 h 1542"/>
              <a:gd name="T74" fmla="*/ 2310 w 8000"/>
              <a:gd name="T75" fmla="*/ 1440 h 1542"/>
              <a:gd name="T76" fmla="*/ 2152 w 8000"/>
              <a:gd name="T77" fmla="*/ 1391 h 1542"/>
              <a:gd name="T78" fmla="*/ 2055 w 8000"/>
              <a:gd name="T79" fmla="*/ 1463 h 1542"/>
              <a:gd name="T80" fmla="*/ 1975 w 8000"/>
              <a:gd name="T81" fmla="*/ 1479 h 1542"/>
              <a:gd name="T82" fmla="*/ 1805 w 8000"/>
              <a:gd name="T83" fmla="*/ 1456 h 1542"/>
              <a:gd name="T84" fmla="*/ 1673 w 8000"/>
              <a:gd name="T85" fmla="*/ 1469 h 1542"/>
              <a:gd name="T86" fmla="*/ 1531 w 8000"/>
              <a:gd name="T87" fmla="*/ 1408 h 1542"/>
              <a:gd name="T88" fmla="*/ 1443 w 8000"/>
              <a:gd name="T89" fmla="*/ 1265 h 1542"/>
              <a:gd name="T90" fmla="*/ 1253 w 8000"/>
              <a:gd name="T91" fmla="*/ 1421 h 1542"/>
              <a:gd name="T92" fmla="*/ 1155 w 8000"/>
              <a:gd name="T93" fmla="*/ 1401 h 1542"/>
              <a:gd name="T94" fmla="*/ 1051 w 8000"/>
              <a:gd name="T95" fmla="*/ 1389 h 1542"/>
              <a:gd name="T96" fmla="*/ 969 w 8000"/>
              <a:gd name="T97" fmla="*/ 1224 h 1542"/>
              <a:gd name="T98" fmla="*/ 843 w 8000"/>
              <a:gd name="T99" fmla="*/ 1375 h 1542"/>
              <a:gd name="T100" fmla="*/ 664 w 8000"/>
              <a:gd name="T101" fmla="*/ 1427 h 1542"/>
              <a:gd name="T102" fmla="*/ 515 w 8000"/>
              <a:gd name="T103" fmla="*/ 1241 h 1542"/>
              <a:gd name="T104" fmla="*/ 320 w 8000"/>
              <a:gd name="T105" fmla="*/ 1245 h 1542"/>
              <a:gd name="T106" fmla="*/ 218 w 8000"/>
              <a:gd name="T107" fmla="*/ 1342 h 1542"/>
              <a:gd name="T108" fmla="*/ 56 w 8000"/>
              <a:gd name="T109" fmla="*/ 1357 h 1542"/>
              <a:gd name="T110" fmla="*/ 3369 w 8000"/>
              <a:gd name="T111" fmla="*/ 1408 h 1542"/>
              <a:gd name="T112" fmla="*/ 3356 w 8000"/>
              <a:gd name="T113" fmla="*/ 1141 h 1542"/>
              <a:gd name="T114" fmla="*/ 3356 w 8000"/>
              <a:gd name="T115" fmla="*/ 872 h 1542"/>
              <a:gd name="T116" fmla="*/ 3356 w 8000"/>
              <a:gd name="T117" fmla="*/ 756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0" h="1542">
                <a:moveTo>
                  <a:pt x="7978" y="1472"/>
                </a:moveTo>
                <a:cubicBezTo>
                  <a:pt x="7978" y="1462"/>
                  <a:pt x="7978" y="1462"/>
                  <a:pt x="7978" y="1462"/>
                </a:cubicBezTo>
                <a:cubicBezTo>
                  <a:pt x="7966" y="1462"/>
                  <a:pt x="7966" y="1462"/>
                  <a:pt x="7966" y="1462"/>
                </a:cubicBezTo>
                <a:cubicBezTo>
                  <a:pt x="7966" y="1436"/>
                  <a:pt x="7966" y="1436"/>
                  <a:pt x="7966" y="1436"/>
                </a:cubicBezTo>
                <a:cubicBezTo>
                  <a:pt x="7955" y="1436"/>
                  <a:pt x="7955" y="1436"/>
                  <a:pt x="7955" y="1436"/>
                </a:cubicBezTo>
                <a:cubicBezTo>
                  <a:pt x="7955" y="1420"/>
                  <a:pt x="7955" y="1420"/>
                  <a:pt x="7955" y="1420"/>
                </a:cubicBezTo>
                <a:cubicBezTo>
                  <a:pt x="7941" y="1420"/>
                  <a:pt x="7941" y="1420"/>
                  <a:pt x="7941" y="1420"/>
                </a:cubicBezTo>
                <a:cubicBezTo>
                  <a:pt x="7941" y="1428"/>
                  <a:pt x="7941" y="1428"/>
                  <a:pt x="7941" y="1428"/>
                </a:cubicBezTo>
                <a:cubicBezTo>
                  <a:pt x="7933" y="1428"/>
                  <a:pt x="7933" y="1428"/>
                  <a:pt x="7933" y="1428"/>
                </a:cubicBezTo>
                <a:cubicBezTo>
                  <a:pt x="7933" y="1418"/>
                  <a:pt x="7933" y="1418"/>
                  <a:pt x="7933" y="1418"/>
                </a:cubicBezTo>
                <a:cubicBezTo>
                  <a:pt x="7916" y="1418"/>
                  <a:pt x="7916" y="1418"/>
                  <a:pt x="7916" y="1418"/>
                </a:cubicBezTo>
                <a:cubicBezTo>
                  <a:pt x="7916" y="1433"/>
                  <a:pt x="7916" y="1433"/>
                  <a:pt x="7916" y="1433"/>
                </a:cubicBezTo>
                <a:cubicBezTo>
                  <a:pt x="7895" y="1433"/>
                  <a:pt x="7895" y="1433"/>
                  <a:pt x="7895" y="1433"/>
                </a:cubicBezTo>
                <a:cubicBezTo>
                  <a:pt x="7895" y="1335"/>
                  <a:pt x="7895" y="1335"/>
                  <a:pt x="7895" y="1335"/>
                </a:cubicBezTo>
                <a:cubicBezTo>
                  <a:pt x="7879" y="1335"/>
                  <a:pt x="7879" y="1335"/>
                  <a:pt x="7879" y="1335"/>
                </a:cubicBezTo>
                <a:cubicBezTo>
                  <a:pt x="7855" y="1316"/>
                  <a:pt x="7855" y="1316"/>
                  <a:pt x="7855" y="1316"/>
                </a:cubicBezTo>
                <a:cubicBezTo>
                  <a:pt x="7855" y="1300"/>
                  <a:pt x="7855" y="1300"/>
                  <a:pt x="7855" y="1300"/>
                </a:cubicBezTo>
                <a:cubicBezTo>
                  <a:pt x="7843" y="1300"/>
                  <a:pt x="7843" y="1300"/>
                  <a:pt x="7843" y="1300"/>
                </a:cubicBezTo>
                <a:cubicBezTo>
                  <a:pt x="7843" y="1315"/>
                  <a:pt x="7843" y="1315"/>
                  <a:pt x="7843" y="1315"/>
                </a:cubicBezTo>
                <a:cubicBezTo>
                  <a:pt x="7832" y="1315"/>
                  <a:pt x="7832" y="1315"/>
                  <a:pt x="7832" y="1315"/>
                </a:cubicBezTo>
                <a:cubicBezTo>
                  <a:pt x="7832" y="1300"/>
                  <a:pt x="7832" y="1300"/>
                  <a:pt x="7832" y="1300"/>
                </a:cubicBezTo>
                <a:cubicBezTo>
                  <a:pt x="7821" y="1300"/>
                  <a:pt x="7821" y="1300"/>
                  <a:pt x="7821" y="1300"/>
                </a:cubicBezTo>
                <a:cubicBezTo>
                  <a:pt x="7821" y="1315"/>
                  <a:pt x="7821" y="1315"/>
                  <a:pt x="7821" y="1315"/>
                </a:cubicBezTo>
                <a:cubicBezTo>
                  <a:pt x="7806" y="1335"/>
                  <a:pt x="7806" y="1335"/>
                  <a:pt x="7806" y="1335"/>
                </a:cubicBezTo>
                <a:cubicBezTo>
                  <a:pt x="7789" y="1335"/>
                  <a:pt x="7789" y="1335"/>
                  <a:pt x="7789" y="1335"/>
                </a:cubicBezTo>
                <a:cubicBezTo>
                  <a:pt x="7789" y="1436"/>
                  <a:pt x="7789" y="1436"/>
                  <a:pt x="7789" y="1436"/>
                </a:cubicBezTo>
                <a:cubicBezTo>
                  <a:pt x="7749" y="1436"/>
                  <a:pt x="7749" y="1436"/>
                  <a:pt x="7749" y="1436"/>
                </a:cubicBezTo>
                <a:cubicBezTo>
                  <a:pt x="7749" y="1345"/>
                  <a:pt x="7749" y="1345"/>
                  <a:pt x="7749" y="1345"/>
                </a:cubicBezTo>
                <a:cubicBezTo>
                  <a:pt x="7738" y="1345"/>
                  <a:pt x="7738" y="1345"/>
                  <a:pt x="7738" y="1345"/>
                </a:cubicBezTo>
                <a:cubicBezTo>
                  <a:pt x="7738" y="1352"/>
                  <a:pt x="7738" y="1352"/>
                  <a:pt x="7738" y="1352"/>
                </a:cubicBezTo>
                <a:cubicBezTo>
                  <a:pt x="7724" y="1352"/>
                  <a:pt x="7724" y="1352"/>
                  <a:pt x="7724" y="1352"/>
                </a:cubicBezTo>
                <a:cubicBezTo>
                  <a:pt x="7724" y="1337"/>
                  <a:pt x="7724" y="1337"/>
                  <a:pt x="7724" y="1337"/>
                </a:cubicBezTo>
                <a:cubicBezTo>
                  <a:pt x="7713" y="1337"/>
                  <a:pt x="7713" y="1337"/>
                  <a:pt x="7713" y="1337"/>
                </a:cubicBezTo>
                <a:cubicBezTo>
                  <a:pt x="7713" y="1321"/>
                  <a:pt x="7713" y="1321"/>
                  <a:pt x="7713" y="1321"/>
                </a:cubicBezTo>
                <a:cubicBezTo>
                  <a:pt x="7697" y="1321"/>
                  <a:pt x="7697" y="1321"/>
                  <a:pt x="7697" y="1321"/>
                </a:cubicBezTo>
                <a:cubicBezTo>
                  <a:pt x="7697" y="1336"/>
                  <a:pt x="7697" y="1336"/>
                  <a:pt x="7697" y="1336"/>
                </a:cubicBezTo>
                <a:cubicBezTo>
                  <a:pt x="7687" y="1336"/>
                  <a:pt x="7687" y="1336"/>
                  <a:pt x="7687" y="1336"/>
                </a:cubicBezTo>
                <a:cubicBezTo>
                  <a:pt x="7687" y="1324"/>
                  <a:pt x="7687" y="1324"/>
                  <a:pt x="7687" y="1324"/>
                </a:cubicBezTo>
                <a:cubicBezTo>
                  <a:pt x="7673" y="1324"/>
                  <a:pt x="7673" y="1324"/>
                  <a:pt x="7673" y="1324"/>
                </a:cubicBezTo>
                <a:cubicBezTo>
                  <a:pt x="7673" y="1336"/>
                  <a:pt x="7673" y="1336"/>
                  <a:pt x="7673" y="1336"/>
                </a:cubicBezTo>
                <a:cubicBezTo>
                  <a:pt x="7659" y="1336"/>
                  <a:pt x="7659" y="1336"/>
                  <a:pt x="7659" y="1336"/>
                </a:cubicBezTo>
                <a:cubicBezTo>
                  <a:pt x="7659" y="1326"/>
                  <a:pt x="7659" y="1326"/>
                  <a:pt x="7659" y="1326"/>
                </a:cubicBezTo>
                <a:cubicBezTo>
                  <a:pt x="7645" y="1326"/>
                  <a:pt x="7645" y="1326"/>
                  <a:pt x="7645" y="1326"/>
                </a:cubicBezTo>
                <a:cubicBezTo>
                  <a:pt x="7645" y="1356"/>
                  <a:pt x="7645" y="1356"/>
                  <a:pt x="7645" y="1356"/>
                </a:cubicBezTo>
                <a:cubicBezTo>
                  <a:pt x="7616" y="1356"/>
                  <a:pt x="7616" y="1356"/>
                  <a:pt x="7616" y="1356"/>
                </a:cubicBezTo>
                <a:cubicBezTo>
                  <a:pt x="7616" y="1439"/>
                  <a:pt x="7616" y="1439"/>
                  <a:pt x="7616" y="1439"/>
                </a:cubicBezTo>
                <a:cubicBezTo>
                  <a:pt x="7581" y="1439"/>
                  <a:pt x="7581" y="1439"/>
                  <a:pt x="7581" y="1439"/>
                </a:cubicBezTo>
                <a:cubicBezTo>
                  <a:pt x="7581" y="1337"/>
                  <a:pt x="7581" y="1337"/>
                  <a:pt x="7581" y="1337"/>
                </a:cubicBezTo>
                <a:cubicBezTo>
                  <a:pt x="7557" y="1337"/>
                  <a:pt x="7557" y="1337"/>
                  <a:pt x="7557" y="1337"/>
                </a:cubicBezTo>
                <a:cubicBezTo>
                  <a:pt x="7538" y="1313"/>
                  <a:pt x="7538" y="1313"/>
                  <a:pt x="7538" y="1313"/>
                </a:cubicBezTo>
                <a:cubicBezTo>
                  <a:pt x="7497" y="1313"/>
                  <a:pt x="7497" y="1313"/>
                  <a:pt x="7497" y="1313"/>
                </a:cubicBezTo>
                <a:cubicBezTo>
                  <a:pt x="7497" y="1416"/>
                  <a:pt x="7497" y="1416"/>
                  <a:pt x="7497" y="1416"/>
                </a:cubicBezTo>
                <a:cubicBezTo>
                  <a:pt x="7483" y="1416"/>
                  <a:pt x="7483" y="1416"/>
                  <a:pt x="7483" y="1416"/>
                </a:cubicBezTo>
                <a:cubicBezTo>
                  <a:pt x="7483" y="1314"/>
                  <a:pt x="7483" y="1314"/>
                  <a:pt x="7483" y="1314"/>
                </a:cubicBezTo>
                <a:cubicBezTo>
                  <a:pt x="7465" y="1285"/>
                  <a:pt x="7465" y="1285"/>
                  <a:pt x="7465" y="1285"/>
                </a:cubicBezTo>
                <a:cubicBezTo>
                  <a:pt x="7452" y="1285"/>
                  <a:pt x="7452" y="1285"/>
                  <a:pt x="7452" y="1285"/>
                </a:cubicBezTo>
                <a:cubicBezTo>
                  <a:pt x="7452" y="1291"/>
                  <a:pt x="7452" y="1291"/>
                  <a:pt x="7452" y="1291"/>
                </a:cubicBezTo>
                <a:cubicBezTo>
                  <a:pt x="7441" y="1291"/>
                  <a:pt x="7441" y="1291"/>
                  <a:pt x="7441" y="1291"/>
                </a:cubicBezTo>
                <a:cubicBezTo>
                  <a:pt x="7441" y="1287"/>
                  <a:pt x="7441" y="1287"/>
                  <a:pt x="7441" y="1287"/>
                </a:cubicBezTo>
                <a:cubicBezTo>
                  <a:pt x="7430" y="1287"/>
                  <a:pt x="7430" y="1287"/>
                  <a:pt x="7430" y="1287"/>
                </a:cubicBezTo>
                <a:cubicBezTo>
                  <a:pt x="7430" y="1301"/>
                  <a:pt x="7430" y="1301"/>
                  <a:pt x="7430" y="1301"/>
                </a:cubicBezTo>
                <a:cubicBezTo>
                  <a:pt x="7383" y="1301"/>
                  <a:pt x="7383" y="1301"/>
                  <a:pt x="7383" y="1301"/>
                </a:cubicBezTo>
                <a:cubicBezTo>
                  <a:pt x="7383" y="1286"/>
                  <a:pt x="7383" y="1286"/>
                  <a:pt x="7383" y="1286"/>
                </a:cubicBezTo>
                <a:cubicBezTo>
                  <a:pt x="7370" y="1261"/>
                  <a:pt x="7370" y="1261"/>
                  <a:pt x="7370" y="1261"/>
                </a:cubicBezTo>
                <a:cubicBezTo>
                  <a:pt x="7326" y="1261"/>
                  <a:pt x="7326" y="1261"/>
                  <a:pt x="7326" y="1261"/>
                </a:cubicBezTo>
                <a:cubicBezTo>
                  <a:pt x="7326" y="1286"/>
                  <a:pt x="7326" y="1286"/>
                  <a:pt x="7326" y="1286"/>
                </a:cubicBezTo>
                <a:cubicBezTo>
                  <a:pt x="7297" y="1286"/>
                  <a:pt x="7297" y="1286"/>
                  <a:pt x="7297" y="1286"/>
                </a:cubicBezTo>
                <a:cubicBezTo>
                  <a:pt x="7297" y="1303"/>
                  <a:pt x="7297" y="1303"/>
                  <a:pt x="7297" y="1303"/>
                </a:cubicBezTo>
                <a:cubicBezTo>
                  <a:pt x="7292" y="1303"/>
                  <a:pt x="7292" y="1303"/>
                  <a:pt x="7292" y="1303"/>
                </a:cubicBezTo>
                <a:cubicBezTo>
                  <a:pt x="7292" y="1358"/>
                  <a:pt x="7292" y="1358"/>
                  <a:pt x="7292" y="1358"/>
                </a:cubicBezTo>
                <a:cubicBezTo>
                  <a:pt x="7281" y="1358"/>
                  <a:pt x="7281" y="1358"/>
                  <a:pt x="7281" y="1358"/>
                </a:cubicBezTo>
                <a:cubicBezTo>
                  <a:pt x="7281" y="1302"/>
                  <a:pt x="7281" y="1302"/>
                  <a:pt x="7281" y="1302"/>
                </a:cubicBezTo>
                <a:cubicBezTo>
                  <a:pt x="7273" y="1302"/>
                  <a:pt x="7273" y="1302"/>
                  <a:pt x="7273" y="1302"/>
                </a:cubicBezTo>
                <a:cubicBezTo>
                  <a:pt x="7273" y="1279"/>
                  <a:pt x="7273" y="1279"/>
                  <a:pt x="7273" y="1279"/>
                </a:cubicBezTo>
                <a:cubicBezTo>
                  <a:pt x="7210" y="1279"/>
                  <a:pt x="7210" y="1279"/>
                  <a:pt x="7210" y="1279"/>
                </a:cubicBezTo>
                <a:cubicBezTo>
                  <a:pt x="7210" y="1303"/>
                  <a:pt x="7210" y="1303"/>
                  <a:pt x="7210" y="1303"/>
                </a:cubicBezTo>
                <a:cubicBezTo>
                  <a:pt x="7179" y="1303"/>
                  <a:pt x="7179" y="1303"/>
                  <a:pt x="7179" y="1303"/>
                </a:cubicBezTo>
                <a:cubicBezTo>
                  <a:pt x="7179" y="1323"/>
                  <a:pt x="7179" y="1323"/>
                  <a:pt x="7179" y="1323"/>
                </a:cubicBezTo>
                <a:cubicBezTo>
                  <a:pt x="7170" y="1323"/>
                  <a:pt x="7170" y="1323"/>
                  <a:pt x="7170" y="1323"/>
                </a:cubicBezTo>
                <a:cubicBezTo>
                  <a:pt x="7170" y="1352"/>
                  <a:pt x="7170" y="1352"/>
                  <a:pt x="7170" y="1352"/>
                </a:cubicBezTo>
                <a:cubicBezTo>
                  <a:pt x="7090" y="1352"/>
                  <a:pt x="7090" y="1352"/>
                  <a:pt x="7090" y="1352"/>
                </a:cubicBezTo>
                <a:cubicBezTo>
                  <a:pt x="7090" y="1362"/>
                  <a:pt x="7090" y="1362"/>
                  <a:pt x="7090" y="1362"/>
                </a:cubicBezTo>
                <a:cubicBezTo>
                  <a:pt x="7069" y="1362"/>
                  <a:pt x="7069" y="1362"/>
                  <a:pt x="7069" y="1362"/>
                </a:cubicBezTo>
                <a:cubicBezTo>
                  <a:pt x="7069" y="1308"/>
                  <a:pt x="7069" y="1308"/>
                  <a:pt x="7069" y="1308"/>
                </a:cubicBezTo>
                <a:cubicBezTo>
                  <a:pt x="7036" y="1308"/>
                  <a:pt x="7036" y="1308"/>
                  <a:pt x="7036" y="1308"/>
                </a:cubicBezTo>
                <a:cubicBezTo>
                  <a:pt x="7036" y="1291"/>
                  <a:pt x="7036" y="1291"/>
                  <a:pt x="7036" y="1291"/>
                </a:cubicBezTo>
                <a:cubicBezTo>
                  <a:pt x="7010" y="1291"/>
                  <a:pt x="7010" y="1291"/>
                  <a:pt x="7010" y="1291"/>
                </a:cubicBezTo>
                <a:cubicBezTo>
                  <a:pt x="7010" y="1305"/>
                  <a:pt x="7010" y="1305"/>
                  <a:pt x="7010" y="1305"/>
                </a:cubicBezTo>
                <a:cubicBezTo>
                  <a:pt x="6993" y="1305"/>
                  <a:pt x="6993" y="1305"/>
                  <a:pt x="6993" y="1305"/>
                </a:cubicBezTo>
                <a:cubicBezTo>
                  <a:pt x="6993" y="1400"/>
                  <a:pt x="6993" y="1400"/>
                  <a:pt x="6993" y="1400"/>
                </a:cubicBezTo>
                <a:cubicBezTo>
                  <a:pt x="6972" y="1400"/>
                  <a:pt x="6972" y="1400"/>
                  <a:pt x="6972" y="1400"/>
                </a:cubicBezTo>
                <a:cubicBezTo>
                  <a:pt x="6972" y="1391"/>
                  <a:pt x="6972" y="1391"/>
                  <a:pt x="6972" y="1391"/>
                </a:cubicBezTo>
                <a:cubicBezTo>
                  <a:pt x="6952" y="1391"/>
                  <a:pt x="6952" y="1391"/>
                  <a:pt x="6952" y="1391"/>
                </a:cubicBezTo>
                <a:cubicBezTo>
                  <a:pt x="6952" y="1405"/>
                  <a:pt x="6952" y="1405"/>
                  <a:pt x="6952" y="1405"/>
                </a:cubicBezTo>
                <a:cubicBezTo>
                  <a:pt x="6936" y="1405"/>
                  <a:pt x="6936" y="1405"/>
                  <a:pt x="6936" y="1405"/>
                </a:cubicBezTo>
                <a:cubicBezTo>
                  <a:pt x="6936" y="1375"/>
                  <a:pt x="6936" y="1375"/>
                  <a:pt x="6936" y="1375"/>
                </a:cubicBezTo>
                <a:cubicBezTo>
                  <a:pt x="6922" y="1375"/>
                  <a:pt x="6922" y="1375"/>
                  <a:pt x="6922" y="1375"/>
                </a:cubicBezTo>
                <a:cubicBezTo>
                  <a:pt x="6922" y="1357"/>
                  <a:pt x="6922" y="1357"/>
                  <a:pt x="6922" y="1357"/>
                </a:cubicBezTo>
                <a:cubicBezTo>
                  <a:pt x="6906" y="1357"/>
                  <a:pt x="6906" y="1357"/>
                  <a:pt x="6906" y="1357"/>
                </a:cubicBezTo>
                <a:cubicBezTo>
                  <a:pt x="6886" y="1357"/>
                  <a:pt x="6886" y="1357"/>
                  <a:pt x="6886" y="1357"/>
                </a:cubicBezTo>
                <a:cubicBezTo>
                  <a:pt x="6886" y="1348"/>
                  <a:pt x="6886" y="1348"/>
                  <a:pt x="6886" y="1348"/>
                </a:cubicBezTo>
                <a:cubicBezTo>
                  <a:pt x="6852" y="1348"/>
                  <a:pt x="6852" y="1348"/>
                  <a:pt x="6852" y="1348"/>
                </a:cubicBezTo>
                <a:cubicBezTo>
                  <a:pt x="6852" y="1334"/>
                  <a:pt x="6852" y="1334"/>
                  <a:pt x="6852" y="1334"/>
                </a:cubicBezTo>
                <a:cubicBezTo>
                  <a:pt x="6839" y="1334"/>
                  <a:pt x="6839" y="1334"/>
                  <a:pt x="6839" y="1334"/>
                </a:cubicBezTo>
                <a:cubicBezTo>
                  <a:pt x="6839" y="1344"/>
                  <a:pt x="6839" y="1344"/>
                  <a:pt x="6839" y="1344"/>
                </a:cubicBezTo>
                <a:cubicBezTo>
                  <a:pt x="6786" y="1344"/>
                  <a:pt x="6786" y="1344"/>
                  <a:pt x="6786" y="1344"/>
                </a:cubicBezTo>
                <a:cubicBezTo>
                  <a:pt x="6786" y="1355"/>
                  <a:pt x="6786" y="1355"/>
                  <a:pt x="6786" y="1355"/>
                </a:cubicBezTo>
                <a:cubicBezTo>
                  <a:pt x="6776" y="1355"/>
                  <a:pt x="6776" y="1355"/>
                  <a:pt x="6776" y="1355"/>
                </a:cubicBezTo>
                <a:cubicBezTo>
                  <a:pt x="6776" y="1370"/>
                  <a:pt x="6776" y="1370"/>
                  <a:pt x="6776" y="1370"/>
                </a:cubicBezTo>
                <a:cubicBezTo>
                  <a:pt x="6766" y="1380"/>
                  <a:pt x="6766" y="1380"/>
                  <a:pt x="6766" y="1380"/>
                </a:cubicBezTo>
                <a:cubicBezTo>
                  <a:pt x="6766" y="1411"/>
                  <a:pt x="6766" y="1411"/>
                  <a:pt x="6766" y="1411"/>
                </a:cubicBezTo>
                <a:cubicBezTo>
                  <a:pt x="6755" y="1411"/>
                  <a:pt x="6755" y="1411"/>
                  <a:pt x="6755" y="1411"/>
                </a:cubicBezTo>
                <a:cubicBezTo>
                  <a:pt x="6755" y="1381"/>
                  <a:pt x="6755" y="1381"/>
                  <a:pt x="6755" y="1381"/>
                </a:cubicBezTo>
                <a:cubicBezTo>
                  <a:pt x="6744" y="1367"/>
                  <a:pt x="6744" y="1367"/>
                  <a:pt x="6744" y="1367"/>
                </a:cubicBezTo>
                <a:cubicBezTo>
                  <a:pt x="6744" y="1291"/>
                  <a:pt x="6744" y="1291"/>
                  <a:pt x="6744" y="1291"/>
                </a:cubicBezTo>
                <a:cubicBezTo>
                  <a:pt x="6727" y="1291"/>
                  <a:pt x="6727" y="1291"/>
                  <a:pt x="6727" y="1291"/>
                </a:cubicBezTo>
                <a:cubicBezTo>
                  <a:pt x="6727" y="1217"/>
                  <a:pt x="6727" y="1217"/>
                  <a:pt x="6727" y="1217"/>
                </a:cubicBezTo>
                <a:cubicBezTo>
                  <a:pt x="6670" y="1217"/>
                  <a:pt x="6670" y="1217"/>
                  <a:pt x="6670" y="1217"/>
                </a:cubicBezTo>
                <a:cubicBezTo>
                  <a:pt x="6670" y="1194"/>
                  <a:pt x="6670" y="1194"/>
                  <a:pt x="6670" y="1194"/>
                </a:cubicBezTo>
                <a:cubicBezTo>
                  <a:pt x="6640" y="1194"/>
                  <a:pt x="6640" y="1194"/>
                  <a:pt x="6640" y="1194"/>
                </a:cubicBezTo>
                <a:cubicBezTo>
                  <a:pt x="6640" y="1246"/>
                  <a:pt x="6640" y="1246"/>
                  <a:pt x="6640" y="1246"/>
                </a:cubicBezTo>
                <a:cubicBezTo>
                  <a:pt x="6625" y="1246"/>
                  <a:pt x="6625" y="1246"/>
                  <a:pt x="6625" y="1246"/>
                </a:cubicBezTo>
                <a:cubicBezTo>
                  <a:pt x="6625" y="1229"/>
                  <a:pt x="6625" y="1229"/>
                  <a:pt x="6625" y="1229"/>
                </a:cubicBezTo>
                <a:cubicBezTo>
                  <a:pt x="6625" y="1229"/>
                  <a:pt x="6614" y="1229"/>
                  <a:pt x="6609" y="1229"/>
                </a:cubicBezTo>
                <a:cubicBezTo>
                  <a:pt x="6604" y="1229"/>
                  <a:pt x="6604" y="1246"/>
                  <a:pt x="6604" y="1246"/>
                </a:cubicBezTo>
                <a:cubicBezTo>
                  <a:pt x="6604" y="1293"/>
                  <a:pt x="6604" y="1293"/>
                  <a:pt x="6604" y="1293"/>
                </a:cubicBezTo>
                <a:cubicBezTo>
                  <a:pt x="6562" y="1293"/>
                  <a:pt x="6562" y="1293"/>
                  <a:pt x="6562" y="1293"/>
                </a:cubicBezTo>
                <a:cubicBezTo>
                  <a:pt x="6562" y="1130"/>
                  <a:pt x="6562" y="1130"/>
                  <a:pt x="6562" y="1130"/>
                </a:cubicBezTo>
                <a:cubicBezTo>
                  <a:pt x="6505" y="1130"/>
                  <a:pt x="6505" y="1130"/>
                  <a:pt x="6505" y="1130"/>
                </a:cubicBezTo>
                <a:cubicBezTo>
                  <a:pt x="6505" y="1157"/>
                  <a:pt x="6505" y="1157"/>
                  <a:pt x="6505" y="1157"/>
                </a:cubicBezTo>
                <a:cubicBezTo>
                  <a:pt x="6481" y="1157"/>
                  <a:pt x="6477" y="1169"/>
                  <a:pt x="6477" y="1169"/>
                </a:cubicBezTo>
                <a:cubicBezTo>
                  <a:pt x="6450" y="1169"/>
                  <a:pt x="6450" y="1169"/>
                  <a:pt x="6450" y="1169"/>
                </a:cubicBezTo>
                <a:cubicBezTo>
                  <a:pt x="6450" y="1202"/>
                  <a:pt x="6450" y="1202"/>
                  <a:pt x="6450" y="1202"/>
                </a:cubicBezTo>
                <a:cubicBezTo>
                  <a:pt x="6438" y="1202"/>
                  <a:pt x="6438" y="1202"/>
                  <a:pt x="6438" y="1202"/>
                </a:cubicBezTo>
                <a:cubicBezTo>
                  <a:pt x="6438" y="1333"/>
                  <a:pt x="6438" y="1333"/>
                  <a:pt x="6438" y="1333"/>
                </a:cubicBezTo>
                <a:cubicBezTo>
                  <a:pt x="6414" y="1333"/>
                  <a:pt x="6414" y="1333"/>
                  <a:pt x="6414" y="1333"/>
                </a:cubicBezTo>
                <a:cubicBezTo>
                  <a:pt x="6414" y="1314"/>
                  <a:pt x="6414" y="1314"/>
                  <a:pt x="6414" y="1314"/>
                </a:cubicBezTo>
                <a:cubicBezTo>
                  <a:pt x="6401" y="1301"/>
                  <a:pt x="6401" y="1301"/>
                  <a:pt x="6401" y="1301"/>
                </a:cubicBezTo>
                <a:cubicBezTo>
                  <a:pt x="6394" y="1301"/>
                  <a:pt x="6394" y="1301"/>
                  <a:pt x="6394" y="1301"/>
                </a:cubicBezTo>
                <a:cubicBezTo>
                  <a:pt x="6381" y="1311"/>
                  <a:pt x="6381" y="1311"/>
                  <a:pt x="6381" y="1311"/>
                </a:cubicBezTo>
                <a:cubicBezTo>
                  <a:pt x="6381" y="1078"/>
                  <a:pt x="6381" y="1078"/>
                  <a:pt x="6381" y="1078"/>
                </a:cubicBezTo>
                <a:cubicBezTo>
                  <a:pt x="6322" y="1065"/>
                  <a:pt x="6322" y="1065"/>
                  <a:pt x="6322" y="1065"/>
                </a:cubicBezTo>
                <a:cubicBezTo>
                  <a:pt x="6297" y="1065"/>
                  <a:pt x="6297" y="1065"/>
                  <a:pt x="6297" y="1065"/>
                </a:cubicBezTo>
                <a:cubicBezTo>
                  <a:pt x="6297" y="1080"/>
                  <a:pt x="6297" y="1080"/>
                  <a:pt x="6297" y="1080"/>
                </a:cubicBezTo>
                <a:cubicBezTo>
                  <a:pt x="6280" y="1080"/>
                  <a:pt x="6280" y="1080"/>
                  <a:pt x="6280" y="1080"/>
                </a:cubicBezTo>
                <a:cubicBezTo>
                  <a:pt x="6280" y="1135"/>
                  <a:pt x="6280" y="1135"/>
                  <a:pt x="6280" y="1135"/>
                </a:cubicBezTo>
                <a:cubicBezTo>
                  <a:pt x="6264" y="1135"/>
                  <a:pt x="6264" y="1135"/>
                  <a:pt x="6264" y="1135"/>
                </a:cubicBezTo>
                <a:cubicBezTo>
                  <a:pt x="6264" y="1207"/>
                  <a:pt x="6264" y="1207"/>
                  <a:pt x="6264" y="1207"/>
                </a:cubicBezTo>
                <a:cubicBezTo>
                  <a:pt x="6242" y="1207"/>
                  <a:pt x="6242" y="1207"/>
                  <a:pt x="6242" y="1207"/>
                </a:cubicBezTo>
                <a:cubicBezTo>
                  <a:pt x="6242" y="1181"/>
                  <a:pt x="6242" y="1181"/>
                  <a:pt x="6242" y="1181"/>
                </a:cubicBezTo>
                <a:cubicBezTo>
                  <a:pt x="6214" y="1181"/>
                  <a:pt x="6214" y="1181"/>
                  <a:pt x="6214" y="1181"/>
                </a:cubicBezTo>
                <a:cubicBezTo>
                  <a:pt x="6214" y="1098"/>
                  <a:pt x="6214" y="1098"/>
                  <a:pt x="6214" y="1098"/>
                </a:cubicBezTo>
                <a:cubicBezTo>
                  <a:pt x="6196" y="1098"/>
                  <a:pt x="6196" y="1098"/>
                  <a:pt x="6196" y="1098"/>
                </a:cubicBezTo>
                <a:cubicBezTo>
                  <a:pt x="6196" y="1048"/>
                  <a:pt x="6196" y="1048"/>
                  <a:pt x="6196" y="1048"/>
                </a:cubicBezTo>
                <a:cubicBezTo>
                  <a:pt x="6114" y="1039"/>
                  <a:pt x="6114" y="1039"/>
                  <a:pt x="6114" y="1039"/>
                </a:cubicBezTo>
                <a:cubicBezTo>
                  <a:pt x="6114" y="1024"/>
                  <a:pt x="6114" y="1024"/>
                  <a:pt x="6114" y="1024"/>
                </a:cubicBezTo>
                <a:cubicBezTo>
                  <a:pt x="5961" y="1014"/>
                  <a:pt x="5961" y="1014"/>
                  <a:pt x="5961" y="1014"/>
                </a:cubicBezTo>
                <a:cubicBezTo>
                  <a:pt x="5961" y="823"/>
                  <a:pt x="5961" y="823"/>
                  <a:pt x="5961" y="823"/>
                </a:cubicBezTo>
                <a:cubicBezTo>
                  <a:pt x="5826" y="790"/>
                  <a:pt x="5826" y="790"/>
                  <a:pt x="5826" y="790"/>
                </a:cubicBezTo>
                <a:cubicBezTo>
                  <a:pt x="5688" y="818"/>
                  <a:pt x="5688" y="818"/>
                  <a:pt x="5688" y="818"/>
                </a:cubicBezTo>
                <a:cubicBezTo>
                  <a:pt x="5688" y="1359"/>
                  <a:pt x="5688" y="1359"/>
                  <a:pt x="5688" y="1359"/>
                </a:cubicBezTo>
                <a:cubicBezTo>
                  <a:pt x="5605" y="1359"/>
                  <a:pt x="5605" y="1359"/>
                  <a:pt x="5605" y="1359"/>
                </a:cubicBezTo>
                <a:cubicBezTo>
                  <a:pt x="5605" y="451"/>
                  <a:pt x="5605" y="451"/>
                  <a:pt x="5605" y="451"/>
                </a:cubicBezTo>
                <a:cubicBezTo>
                  <a:pt x="5468" y="487"/>
                  <a:pt x="5468" y="487"/>
                  <a:pt x="5468" y="487"/>
                </a:cubicBezTo>
                <a:cubicBezTo>
                  <a:pt x="5468" y="1274"/>
                  <a:pt x="5468" y="1274"/>
                  <a:pt x="5468" y="1274"/>
                </a:cubicBezTo>
                <a:cubicBezTo>
                  <a:pt x="5414" y="1274"/>
                  <a:pt x="5414" y="1274"/>
                  <a:pt x="5414" y="1274"/>
                </a:cubicBezTo>
                <a:cubicBezTo>
                  <a:pt x="5414" y="683"/>
                  <a:pt x="5414" y="683"/>
                  <a:pt x="5414" y="683"/>
                </a:cubicBezTo>
                <a:cubicBezTo>
                  <a:pt x="5404" y="683"/>
                  <a:pt x="5404" y="683"/>
                  <a:pt x="5404" y="683"/>
                </a:cubicBezTo>
                <a:cubicBezTo>
                  <a:pt x="5404" y="674"/>
                  <a:pt x="5404" y="674"/>
                  <a:pt x="5404" y="674"/>
                </a:cubicBezTo>
                <a:cubicBezTo>
                  <a:pt x="5396" y="674"/>
                  <a:pt x="5396" y="674"/>
                  <a:pt x="5396" y="674"/>
                </a:cubicBezTo>
                <a:cubicBezTo>
                  <a:pt x="5396" y="655"/>
                  <a:pt x="5396" y="655"/>
                  <a:pt x="5396" y="655"/>
                </a:cubicBezTo>
                <a:cubicBezTo>
                  <a:pt x="5384" y="655"/>
                  <a:pt x="5384" y="655"/>
                  <a:pt x="5384" y="655"/>
                </a:cubicBezTo>
                <a:cubicBezTo>
                  <a:pt x="5384" y="634"/>
                  <a:pt x="5384" y="634"/>
                  <a:pt x="5384" y="634"/>
                </a:cubicBezTo>
                <a:cubicBezTo>
                  <a:pt x="5367" y="634"/>
                  <a:pt x="5367" y="634"/>
                  <a:pt x="5367" y="634"/>
                </a:cubicBezTo>
                <a:cubicBezTo>
                  <a:pt x="5367" y="615"/>
                  <a:pt x="5367" y="615"/>
                  <a:pt x="5367" y="615"/>
                </a:cubicBezTo>
                <a:cubicBezTo>
                  <a:pt x="5360" y="615"/>
                  <a:pt x="5360" y="615"/>
                  <a:pt x="5360" y="615"/>
                </a:cubicBezTo>
                <a:cubicBezTo>
                  <a:pt x="5360" y="593"/>
                  <a:pt x="5360" y="593"/>
                  <a:pt x="5360" y="593"/>
                </a:cubicBezTo>
                <a:cubicBezTo>
                  <a:pt x="5353" y="532"/>
                  <a:pt x="5353" y="532"/>
                  <a:pt x="5353" y="532"/>
                </a:cubicBezTo>
                <a:cubicBezTo>
                  <a:pt x="5346" y="593"/>
                  <a:pt x="5346" y="593"/>
                  <a:pt x="5346" y="593"/>
                </a:cubicBezTo>
                <a:cubicBezTo>
                  <a:pt x="5346" y="615"/>
                  <a:pt x="5346" y="615"/>
                  <a:pt x="5346" y="615"/>
                </a:cubicBezTo>
                <a:cubicBezTo>
                  <a:pt x="5339" y="615"/>
                  <a:pt x="5339" y="615"/>
                  <a:pt x="5339" y="615"/>
                </a:cubicBezTo>
                <a:cubicBezTo>
                  <a:pt x="5339" y="634"/>
                  <a:pt x="5339" y="634"/>
                  <a:pt x="5339" y="634"/>
                </a:cubicBezTo>
                <a:cubicBezTo>
                  <a:pt x="5322" y="634"/>
                  <a:pt x="5322" y="634"/>
                  <a:pt x="5322" y="634"/>
                </a:cubicBezTo>
                <a:cubicBezTo>
                  <a:pt x="5322" y="655"/>
                  <a:pt x="5322" y="655"/>
                  <a:pt x="5322" y="655"/>
                </a:cubicBezTo>
                <a:cubicBezTo>
                  <a:pt x="5310" y="655"/>
                  <a:pt x="5310" y="655"/>
                  <a:pt x="5310" y="655"/>
                </a:cubicBezTo>
                <a:cubicBezTo>
                  <a:pt x="5310" y="674"/>
                  <a:pt x="5310" y="674"/>
                  <a:pt x="5310" y="674"/>
                </a:cubicBezTo>
                <a:cubicBezTo>
                  <a:pt x="5302" y="674"/>
                  <a:pt x="5302" y="674"/>
                  <a:pt x="5302" y="674"/>
                </a:cubicBezTo>
                <a:cubicBezTo>
                  <a:pt x="5302" y="683"/>
                  <a:pt x="5302" y="683"/>
                  <a:pt x="5302" y="683"/>
                </a:cubicBezTo>
                <a:cubicBezTo>
                  <a:pt x="5292" y="683"/>
                  <a:pt x="5292" y="683"/>
                  <a:pt x="5292" y="683"/>
                </a:cubicBezTo>
                <a:cubicBezTo>
                  <a:pt x="5292" y="1274"/>
                  <a:pt x="5292" y="1274"/>
                  <a:pt x="5292" y="1274"/>
                </a:cubicBezTo>
                <a:cubicBezTo>
                  <a:pt x="5260" y="1274"/>
                  <a:pt x="5260" y="1274"/>
                  <a:pt x="5260" y="1274"/>
                </a:cubicBezTo>
                <a:cubicBezTo>
                  <a:pt x="5260" y="792"/>
                  <a:pt x="5260" y="792"/>
                  <a:pt x="5260" y="792"/>
                </a:cubicBezTo>
                <a:cubicBezTo>
                  <a:pt x="5098" y="792"/>
                  <a:pt x="5098" y="792"/>
                  <a:pt x="5098" y="792"/>
                </a:cubicBezTo>
                <a:cubicBezTo>
                  <a:pt x="5073" y="817"/>
                  <a:pt x="5073" y="817"/>
                  <a:pt x="5073" y="817"/>
                </a:cubicBezTo>
                <a:cubicBezTo>
                  <a:pt x="5073" y="1219"/>
                  <a:pt x="5073" y="1219"/>
                  <a:pt x="5073" y="1219"/>
                </a:cubicBezTo>
                <a:cubicBezTo>
                  <a:pt x="5044" y="1219"/>
                  <a:pt x="5044" y="1219"/>
                  <a:pt x="5044" y="1219"/>
                </a:cubicBezTo>
                <a:cubicBezTo>
                  <a:pt x="5031" y="1237"/>
                  <a:pt x="5031" y="1237"/>
                  <a:pt x="5031" y="1237"/>
                </a:cubicBezTo>
                <a:cubicBezTo>
                  <a:pt x="5031" y="1419"/>
                  <a:pt x="5031" y="1419"/>
                  <a:pt x="5031" y="1419"/>
                </a:cubicBezTo>
                <a:cubicBezTo>
                  <a:pt x="5007" y="1419"/>
                  <a:pt x="5007" y="1419"/>
                  <a:pt x="5007" y="1419"/>
                </a:cubicBezTo>
                <a:cubicBezTo>
                  <a:pt x="5007" y="1089"/>
                  <a:pt x="5007" y="1089"/>
                  <a:pt x="5007" y="1089"/>
                </a:cubicBezTo>
                <a:cubicBezTo>
                  <a:pt x="4993" y="1089"/>
                  <a:pt x="4993" y="1089"/>
                  <a:pt x="4993" y="1089"/>
                </a:cubicBezTo>
                <a:cubicBezTo>
                  <a:pt x="4993" y="1050"/>
                  <a:pt x="4993" y="1050"/>
                  <a:pt x="4993" y="1050"/>
                </a:cubicBezTo>
                <a:cubicBezTo>
                  <a:pt x="4981" y="1050"/>
                  <a:pt x="4981" y="1050"/>
                  <a:pt x="4981" y="1050"/>
                </a:cubicBezTo>
                <a:cubicBezTo>
                  <a:pt x="4981" y="1026"/>
                  <a:pt x="4981" y="1026"/>
                  <a:pt x="4981" y="1026"/>
                </a:cubicBezTo>
                <a:cubicBezTo>
                  <a:pt x="4959" y="1026"/>
                  <a:pt x="4959" y="1026"/>
                  <a:pt x="4959" y="1026"/>
                </a:cubicBezTo>
                <a:cubicBezTo>
                  <a:pt x="4945" y="1016"/>
                  <a:pt x="4945" y="1016"/>
                  <a:pt x="4945" y="1016"/>
                </a:cubicBezTo>
                <a:cubicBezTo>
                  <a:pt x="4945" y="887"/>
                  <a:pt x="4945" y="887"/>
                  <a:pt x="4945" y="887"/>
                </a:cubicBezTo>
                <a:cubicBezTo>
                  <a:pt x="4841" y="919"/>
                  <a:pt x="4841" y="919"/>
                  <a:pt x="4841" y="919"/>
                </a:cubicBezTo>
                <a:cubicBezTo>
                  <a:pt x="4819" y="902"/>
                  <a:pt x="4819" y="902"/>
                  <a:pt x="4819" y="902"/>
                </a:cubicBezTo>
                <a:cubicBezTo>
                  <a:pt x="4819" y="685"/>
                  <a:pt x="4819" y="685"/>
                  <a:pt x="4819" y="685"/>
                </a:cubicBezTo>
                <a:cubicBezTo>
                  <a:pt x="4750" y="668"/>
                  <a:pt x="4750" y="668"/>
                  <a:pt x="4750" y="668"/>
                </a:cubicBezTo>
                <a:cubicBezTo>
                  <a:pt x="4616" y="723"/>
                  <a:pt x="4616" y="723"/>
                  <a:pt x="4616" y="723"/>
                </a:cubicBezTo>
                <a:cubicBezTo>
                  <a:pt x="4616" y="734"/>
                  <a:pt x="4616" y="734"/>
                  <a:pt x="4616" y="734"/>
                </a:cubicBezTo>
                <a:cubicBezTo>
                  <a:pt x="4593" y="720"/>
                  <a:pt x="4593" y="720"/>
                  <a:pt x="4593" y="720"/>
                </a:cubicBezTo>
                <a:cubicBezTo>
                  <a:pt x="4574" y="720"/>
                  <a:pt x="4574" y="720"/>
                  <a:pt x="4574" y="720"/>
                </a:cubicBezTo>
                <a:cubicBezTo>
                  <a:pt x="4574" y="739"/>
                  <a:pt x="4574" y="739"/>
                  <a:pt x="4574" y="739"/>
                </a:cubicBezTo>
                <a:cubicBezTo>
                  <a:pt x="4551" y="739"/>
                  <a:pt x="4551" y="739"/>
                  <a:pt x="4551" y="739"/>
                </a:cubicBezTo>
                <a:cubicBezTo>
                  <a:pt x="4551" y="807"/>
                  <a:pt x="4551" y="807"/>
                  <a:pt x="4551" y="807"/>
                </a:cubicBezTo>
                <a:cubicBezTo>
                  <a:pt x="4540" y="807"/>
                  <a:pt x="4540" y="807"/>
                  <a:pt x="4540" y="807"/>
                </a:cubicBezTo>
                <a:cubicBezTo>
                  <a:pt x="4540" y="1250"/>
                  <a:pt x="4540" y="1250"/>
                  <a:pt x="4540" y="1250"/>
                </a:cubicBezTo>
                <a:cubicBezTo>
                  <a:pt x="4523" y="1250"/>
                  <a:pt x="4523" y="1250"/>
                  <a:pt x="4523" y="1250"/>
                </a:cubicBezTo>
                <a:cubicBezTo>
                  <a:pt x="4516" y="1237"/>
                  <a:pt x="4516" y="1237"/>
                  <a:pt x="4516" y="1237"/>
                </a:cubicBezTo>
                <a:cubicBezTo>
                  <a:pt x="4516" y="1205"/>
                  <a:pt x="4516" y="1205"/>
                  <a:pt x="4516" y="1205"/>
                </a:cubicBezTo>
                <a:cubicBezTo>
                  <a:pt x="4499" y="1205"/>
                  <a:pt x="4499" y="1205"/>
                  <a:pt x="4499" y="1205"/>
                </a:cubicBezTo>
                <a:cubicBezTo>
                  <a:pt x="4499" y="1238"/>
                  <a:pt x="4499" y="1238"/>
                  <a:pt x="4499" y="1238"/>
                </a:cubicBezTo>
                <a:cubicBezTo>
                  <a:pt x="4495" y="1234"/>
                  <a:pt x="4495" y="1234"/>
                  <a:pt x="4495" y="1234"/>
                </a:cubicBezTo>
                <a:cubicBezTo>
                  <a:pt x="4495" y="1245"/>
                  <a:pt x="4495" y="1245"/>
                  <a:pt x="4495" y="1245"/>
                </a:cubicBezTo>
                <a:cubicBezTo>
                  <a:pt x="4482" y="1245"/>
                  <a:pt x="4482" y="1245"/>
                  <a:pt x="4482" y="1245"/>
                </a:cubicBezTo>
                <a:cubicBezTo>
                  <a:pt x="4482" y="1255"/>
                  <a:pt x="4482" y="1255"/>
                  <a:pt x="4482" y="1255"/>
                </a:cubicBezTo>
                <a:cubicBezTo>
                  <a:pt x="4474" y="1255"/>
                  <a:pt x="4474" y="1255"/>
                  <a:pt x="4474" y="1255"/>
                </a:cubicBezTo>
                <a:cubicBezTo>
                  <a:pt x="4474" y="1263"/>
                  <a:pt x="4474" y="1263"/>
                  <a:pt x="4474" y="1263"/>
                </a:cubicBezTo>
                <a:cubicBezTo>
                  <a:pt x="4452" y="1263"/>
                  <a:pt x="4452" y="1263"/>
                  <a:pt x="4452" y="1263"/>
                </a:cubicBezTo>
                <a:cubicBezTo>
                  <a:pt x="4452" y="1251"/>
                  <a:pt x="4452" y="1251"/>
                  <a:pt x="4452" y="1251"/>
                </a:cubicBezTo>
                <a:cubicBezTo>
                  <a:pt x="4468" y="1248"/>
                  <a:pt x="4468" y="1248"/>
                  <a:pt x="4468" y="1248"/>
                </a:cubicBezTo>
                <a:cubicBezTo>
                  <a:pt x="4468" y="1242"/>
                  <a:pt x="4468" y="1242"/>
                  <a:pt x="4468" y="1242"/>
                </a:cubicBezTo>
                <a:cubicBezTo>
                  <a:pt x="4407" y="1242"/>
                  <a:pt x="4407" y="1242"/>
                  <a:pt x="4407" y="1242"/>
                </a:cubicBezTo>
                <a:cubicBezTo>
                  <a:pt x="4409" y="1247"/>
                  <a:pt x="4409" y="1247"/>
                  <a:pt x="4409" y="1247"/>
                </a:cubicBezTo>
                <a:cubicBezTo>
                  <a:pt x="4421" y="1249"/>
                  <a:pt x="4421" y="1249"/>
                  <a:pt x="4421" y="1249"/>
                </a:cubicBezTo>
                <a:cubicBezTo>
                  <a:pt x="4421" y="1260"/>
                  <a:pt x="4421" y="1260"/>
                  <a:pt x="4421" y="1260"/>
                </a:cubicBezTo>
                <a:cubicBezTo>
                  <a:pt x="4398" y="1265"/>
                  <a:pt x="4398" y="1265"/>
                  <a:pt x="4398" y="1265"/>
                </a:cubicBezTo>
                <a:cubicBezTo>
                  <a:pt x="4369" y="1201"/>
                  <a:pt x="4369" y="1201"/>
                  <a:pt x="4369" y="1201"/>
                </a:cubicBezTo>
                <a:cubicBezTo>
                  <a:pt x="4369" y="1161"/>
                  <a:pt x="4369" y="1161"/>
                  <a:pt x="4369" y="1161"/>
                </a:cubicBezTo>
                <a:cubicBezTo>
                  <a:pt x="4369" y="948"/>
                  <a:pt x="4369" y="948"/>
                  <a:pt x="4369" y="948"/>
                </a:cubicBezTo>
                <a:cubicBezTo>
                  <a:pt x="4369" y="948"/>
                  <a:pt x="4379" y="944"/>
                  <a:pt x="4379" y="932"/>
                </a:cubicBezTo>
                <a:cubicBezTo>
                  <a:pt x="4379" y="920"/>
                  <a:pt x="4346" y="917"/>
                  <a:pt x="4333" y="917"/>
                </a:cubicBezTo>
                <a:cubicBezTo>
                  <a:pt x="4320" y="917"/>
                  <a:pt x="4287" y="920"/>
                  <a:pt x="4287" y="932"/>
                </a:cubicBezTo>
                <a:cubicBezTo>
                  <a:pt x="4287" y="944"/>
                  <a:pt x="4297" y="948"/>
                  <a:pt x="4297" y="948"/>
                </a:cubicBezTo>
                <a:cubicBezTo>
                  <a:pt x="4297" y="1161"/>
                  <a:pt x="4297" y="1161"/>
                  <a:pt x="4297" y="1161"/>
                </a:cubicBezTo>
                <a:cubicBezTo>
                  <a:pt x="4286" y="1161"/>
                  <a:pt x="4286" y="1161"/>
                  <a:pt x="4286" y="1161"/>
                </a:cubicBezTo>
                <a:cubicBezTo>
                  <a:pt x="4286" y="1131"/>
                  <a:pt x="4286" y="1131"/>
                  <a:pt x="4286" y="1131"/>
                </a:cubicBezTo>
                <a:cubicBezTo>
                  <a:pt x="4238" y="1091"/>
                  <a:pt x="4238" y="1091"/>
                  <a:pt x="4238" y="1091"/>
                </a:cubicBezTo>
                <a:cubicBezTo>
                  <a:pt x="4238" y="974"/>
                  <a:pt x="4238" y="974"/>
                  <a:pt x="4238" y="974"/>
                </a:cubicBezTo>
                <a:cubicBezTo>
                  <a:pt x="4223" y="974"/>
                  <a:pt x="4223" y="974"/>
                  <a:pt x="4223" y="974"/>
                </a:cubicBezTo>
                <a:cubicBezTo>
                  <a:pt x="4166" y="1010"/>
                  <a:pt x="4166" y="1010"/>
                  <a:pt x="4166" y="1010"/>
                </a:cubicBezTo>
                <a:cubicBezTo>
                  <a:pt x="4166" y="995"/>
                  <a:pt x="4166" y="995"/>
                  <a:pt x="4166" y="995"/>
                </a:cubicBezTo>
                <a:cubicBezTo>
                  <a:pt x="4087" y="995"/>
                  <a:pt x="4087" y="995"/>
                  <a:pt x="4087" y="995"/>
                </a:cubicBezTo>
                <a:cubicBezTo>
                  <a:pt x="4087" y="1012"/>
                  <a:pt x="4087" y="1012"/>
                  <a:pt x="4087" y="1012"/>
                </a:cubicBezTo>
                <a:cubicBezTo>
                  <a:pt x="4069" y="1012"/>
                  <a:pt x="4069" y="1012"/>
                  <a:pt x="4069" y="1012"/>
                </a:cubicBezTo>
                <a:cubicBezTo>
                  <a:pt x="4069" y="1130"/>
                  <a:pt x="4069" y="1130"/>
                  <a:pt x="4069" y="1130"/>
                </a:cubicBezTo>
                <a:cubicBezTo>
                  <a:pt x="4046" y="1117"/>
                  <a:pt x="4046" y="1117"/>
                  <a:pt x="4046" y="1117"/>
                </a:cubicBezTo>
                <a:cubicBezTo>
                  <a:pt x="4046" y="1088"/>
                  <a:pt x="4046" y="1088"/>
                  <a:pt x="4046" y="1088"/>
                </a:cubicBezTo>
                <a:cubicBezTo>
                  <a:pt x="4039" y="1088"/>
                  <a:pt x="4039" y="1088"/>
                  <a:pt x="4039" y="1088"/>
                </a:cubicBezTo>
                <a:cubicBezTo>
                  <a:pt x="4039" y="1118"/>
                  <a:pt x="4039" y="1118"/>
                  <a:pt x="4039" y="1118"/>
                </a:cubicBezTo>
                <a:cubicBezTo>
                  <a:pt x="4032" y="1118"/>
                  <a:pt x="4032" y="1118"/>
                  <a:pt x="4032" y="1118"/>
                </a:cubicBezTo>
                <a:cubicBezTo>
                  <a:pt x="4032" y="1061"/>
                  <a:pt x="4032" y="1061"/>
                  <a:pt x="4032" y="1061"/>
                </a:cubicBezTo>
                <a:cubicBezTo>
                  <a:pt x="3989" y="1061"/>
                  <a:pt x="3989" y="1061"/>
                  <a:pt x="3989" y="1061"/>
                </a:cubicBezTo>
                <a:cubicBezTo>
                  <a:pt x="3989" y="1052"/>
                  <a:pt x="3984" y="1018"/>
                  <a:pt x="3943" y="995"/>
                </a:cubicBezTo>
                <a:cubicBezTo>
                  <a:pt x="3943" y="975"/>
                  <a:pt x="3943" y="975"/>
                  <a:pt x="3943" y="975"/>
                </a:cubicBezTo>
                <a:cubicBezTo>
                  <a:pt x="3933" y="975"/>
                  <a:pt x="3933" y="975"/>
                  <a:pt x="3933" y="975"/>
                </a:cubicBezTo>
                <a:cubicBezTo>
                  <a:pt x="3923" y="975"/>
                  <a:pt x="3923" y="975"/>
                  <a:pt x="3923" y="975"/>
                </a:cubicBezTo>
                <a:cubicBezTo>
                  <a:pt x="3923" y="995"/>
                  <a:pt x="3923" y="995"/>
                  <a:pt x="3923" y="995"/>
                </a:cubicBezTo>
                <a:cubicBezTo>
                  <a:pt x="3882" y="1018"/>
                  <a:pt x="3877" y="1052"/>
                  <a:pt x="3877" y="1061"/>
                </a:cubicBezTo>
                <a:cubicBezTo>
                  <a:pt x="3877" y="1070"/>
                  <a:pt x="3885" y="1078"/>
                  <a:pt x="3885" y="1078"/>
                </a:cubicBezTo>
                <a:cubicBezTo>
                  <a:pt x="3859" y="1078"/>
                  <a:pt x="3859" y="1078"/>
                  <a:pt x="3859" y="1078"/>
                </a:cubicBezTo>
                <a:cubicBezTo>
                  <a:pt x="3846" y="1078"/>
                  <a:pt x="3846" y="1078"/>
                  <a:pt x="3846" y="1078"/>
                </a:cubicBezTo>
                <a:cubicBezTo>
                  <a:pt x="3809" y="1051"/>
                  <a:pt x="3809" y="1051"/>
                  <a:pt x="3809" y="1051"/>
                </a:cubicBezTo>
                <a:cubicBezTo>
                  <a:pt x="3781" y="1070"/>
                  <a:pt x="3781" y="1070"/>
                  <a:pt x="3781" y="1070"/>
                </a:cubicBezTo>
                <a:cubicBezTo>
                  <a:pt x="3770" y="1080"/>
                  <a:pt x="3770" y="1080"/>
                  <a:pt x="3770" y="1080"/>
                </a:cubicBezTo>
                <a:cubicBezTo>
                  <a:pt x="3742" y="1080"/>
                  <a:pt x="3742" y="1080"/>
                  <a:pt x="3742" y="1080"/>
                </a:cubicBezTo>
                <a:cubicBezTo>
                  <a:pt x="3742" y="1095"/>
                  <a:pt x="3742" y="1095"/>
                  <a:pt x="3742" y="1095"/>
                </a:cubicBezTo>
                <a:cubicBezTo>
                  <a:pt x="3759" y="1095"/>
                  <a:pt x="3763" y="1109"/>
                  <a:pt x="3763" y="1109"/>
                </a:cubicBezTo>
                <a:cubicBezTo>
                  <a:pt x="3763" y="1133"/>
                  <a:pt x="3763" y="1133"/>
                  <a:pt x="3763" y="1133"/>
                </a:cubicBezTo>
                <a:cubicBezTo>
                  <a:pt x="3734" y="1133"/>
                  <a:pt x="3734" y="1133"/>
                  <a:pt x="3734" y="1133"/>
                </a:cubicBezTo>
                <a:cubicBezTo>
                  <a:pt x="3734" y="1123"/>
                  <a:pt x="3734" y="1123"/>
                  <a:pt x="3734" y="1123"/>
                </a:cubicBezTo>
                <a:cubicBezTo>
                  <a:pt x="3673" y="1123"/>
                  <a:pt x="3673" y="1123"/>
                  <a:pt x="3673" y="1123"/>
                </a:cubicBezTo>
                <a:cubicBezTo>
                  <a:pt x="3673" y="1147"/>
                  <a:pt x="3673" y="1147"/>
                  <a:pt x="3673" y="1147"/>
                </a:cubicBezTo>
                <a:cubicBezTo>
                  <a:pt x="3635" y="1147"/>
                  <a:pt x="3635" y="1147"/>
                  <a:pt x="3635" y="1147"/>
                </a:cubicBezTo>
                <a:cubicBezTo>
                  <a:pt x="3635" y="1405"/>
                  <a:pt x="3635" y="1405"/>
                  <a:pt x="3635" y="1405"/>
                </a:cubicBezTo>
                <a:cubicBezTo>
                  <a:pt x="3585" y="1405"/>
                  <a:pt x="3585" y="1405"/>
                  <a:pt x="3585" y="1405"/>
                </a:cubicBezTo>
                <a:cubicBezTo>
                  <a:pt x="3585" y="1415"/>
                  <a:pt x="3585" y="1415"/>
                  <a:pt x="3585" y="1415"/>
                </a:cubicBezTo>
                <a:cubicBezTo>
                  <a:pt x="3576" y="1415"/>
                  <a:pt x="3576" y="1415"/>
                  <a:pt x="3576" y="1415"/>
                </a:cubicBezTo>
                <a:cubicBezTo>
                  <a:pt x="3576" y="1437"/>
                  <a:pt x="3576" y="1437"/>
                  <a:pt x="3576" y="1437"/>
                </a:cubicBezTo>
                <a:cubicBezTo>
                  <a:pt x="3565" y="1437"/>
                  <a:pt x="3565" y="1437"/>
                  <a:pt x="3565" y="1437"/>
                </a:cubicBezTo>
                <a:cubicBezTo>
                  <a:pt x="3565" y="1403"/>
                  <a:pt x="3565" y="1403"/>
                  <a:pt x="3565" y="1403"/>
                </a:cubicBezTo>
                <a:cubicBezTo>
                  <a:pt x="3528" y="1403"/>
                  <a:pt x="3528" y="1403"/>
                  <a:pt x="3528" y="1403"/>
                </a:cubicBezTo>
                <a:cubicBezTo>
                  <a:pt x="3528" y="1259"/>
                  <a:pt x="3528" y="1259"/>
                  <a:pt x="3528" y="1259"/>
                </a:cubicBezTo>
                <a:cubicBezTo>
                  <a:pt x="3478" y="1259"/>
                  <a:pt x="3478" y="1259"/>
                  <a:pt x="3478" y="1259"/>
                </a:cubicBezTo>
                <a:cubicBezTo>
                  <a:pt x="3478" y="1245"/>
                  <a:pt x="3478" y="1245"/>
                  <a:pt x="3478" y="1245"/>
                </a:cubicBezTo>
                <a:cubicBezTo>
                  <a:pt x="3463" y="1245"/>
                  <a:pt x="3463" y="1245"/>
                  <a:pt x="3463" y="1245"/>
                </a:cubicBezTo>
                <a:cubicBezTo>
                  <a:pt x="3463" y="1255"/>
                  <a:pt x="3463" y="1255"/>
                  <a:pt x="3463" y="1255"/>
                </a:cubicBezTo>
                <a:cubicBezTo>
                  <a:pt x="3455" y="1255"/>
                  <a:pt x="3455" y="1255"/>
                  <a:pt x="3455" y="1255"/>
                </a:cubicBezTo>
                <a:cubicBezTo>
                  <a:pt x="3456" y="1251"/>
                  <a:pt x="3456" y="1248"/>
                  <a:pt x="3456" y="1245"/>
                </a:cubicBezTo>
                <a:cubicBezTo>
                  <a:pt x="3456" y="1211"/>
                  <a:pt x="3436" y="1182"/>
                  <a:pt x="3407" y="1168"/>
                </a:cubicBezTo>
                <a:cubicBezTo>
                  <a:pt x="3407" y="700"/>
                  <a:pt x="3407" y="700"/>
                  <a:pt x="3407" y="700"/>
                </a:cubicBezTo>
                <a:cubicBezTo>
                  <a:pt x="3431" y="687"/>
                  <a:pt x="3447" y="662"/>
                  <a:pt x="3447" y="634"/>
                </a:cubicBezTo>
                <a:cubicBezTo>
                  <a:pt x="3447" y="597"/>
                  <a:pt x="3421" y="567"/>
                  <a:pt x="3387" y="560"/>
                </a:cubicBezTo>
                <a:cubicBezTo>
                  <a:pt x="3383" y="429"/>
                  <a:pt x="3383" y="429"/>
                  <a:pt x="3383" y="429"/>
                </a:cubicBezTo>
                <a:cubicBezTo>
                  <a:pt x="3391" y="425"/>
                  <a:pt x="3397" y="417"/>
                  <a:pt x="3397" y="407"/>
                </a:cubicBezTo>
                <a:cubicBezTo>
                  <a:pt x="3397" y="400"/>
                  <a:pt x="3394" y="393"/>
                  <a:pt x="3390" y="389"/>
                </a:cubicBezTo>
                <a:cubicBezTo>
                  <a:pt x="3390" y="372"/>
                  <a:pt x="3390" y="372"/>
                  <a:pt x="3390" y="372"/>
                </a:cubicBezTo>
                <a:cubicBezTo>
                  <a:pt x="3382" y="372"/>
                  <a:pt x="3382" y="372"/>
                  <a:pt x="3382" y="372"/>
                </a:cubicBezTo>
                <a:cubicBezTo>
                  <a:pt x="3382" y="269"/>
                  <a:pt x="3382" y="269"/>
                  <a:pt x="3382" y="269"/>
                </a:cubicBezTo>
                <a:cubicBezTo>
                  <a:pt x="3377" y="269"/>
                  <a:pt x="3377" y="269"/>
                  <a:pt x="3377" y="269"/>
                </a:cubicBezTo>
                <a:cubicBezTo>
                  <a:pt x="3377" y="187"/>
                  <a:pt x="3377" y="187"/>
                  <a:pt x="3377" y="187"/>
                </a:cubicBezTo>
                <a:cubicBezTo>
                  <a:pt x="3377" y="187"/>
                  <a:pt x="3385" y="187"/>
                  <a:pt x="3385" y="177"/>
                </a:cubicBezTo>
                <a:cubicBezTo>
                  <a:pt x="3385" y="167"/>
                  <a:pt x="3377" y="170"/>
                  <a:pt x="3377" y="170"/>
                </a:cubicBezTo>
                <a:cubicBezTo>
                  <a:pt x="3372" y="0"/>
                  <a:pt x="3372" y="0"/>
                  <a:pt x="3372" y="0"/>
                </a:cubicBezTo>
                <a:cubicBezTo>
                  <a:pt x="3367" y="170"/>
                  <a:pt x="3367" y="170"/>
                  <a:pt x="3367" y="170"/>
                </a:cubicBezTo>
                <a:cubicBezTo>
                  <a:pt x="3367" y="170"/>
                  <a:pt x="3359" y="167"/>
                  <a:pt x="3359" y="177"/>
                </a:cubicBezTo>
                <a:cubicBezTo>
                  <a:pt x="3359" y="187"/>
                  <a:pt x="3367" y="187"/>
                  <a:pt x="3367" y="187"/>
                </a:cubicBezTo>
                <a:cubicBezTo>
                  <a:pt x="3367" y="269"/>
                  <a:pt x="3367" y="269"/>
                  <a:pt x="3367" y="269"/>
                </a:cubicBezTo>
                <a:cubicBezTo>
                  <a:pt x="3362" y="269"/>
                  <a:pt x="3362" y="269"/>
                  <a:pt x="3362" y="269"/>
                </a:cubicBezTo>
                <a:cubicBezTo>
                  <a:pt x="3362" y="372"/>
                  <a:pt x="3362" y="372"/>
                  <a:pt x="3362" y="372"/>
                </a:cubicBezTo>
                <a:cubicBezTo>
                  <a:pt x="3354" y="372"/>
                  <a:pt x="3354" y="372"/>
                  <a:pt x="3354" y="372"/>
                </a:cubicBezTo>
                <a:cubicBezTo>
                  <a:pt x="3354" y="389"/>
                  <a:pt x="3354" y="389"/>
                  <a:pt x="3354" y="389"/>
                </a:cubicBezTo>
                <a:cubicBezTo>
                  <a:pt x="3350" y="393"/>
                  <a:pt x="3347" y="400"/>
                  <a:pt x="3347" y="407"/>
                </a:cubicBezTo>
                <a:cubicBezTo>
                  <a:pt x="3347" y="417"/>
                  <a:pt x="3353" y="425"/>
                  <a:pt x="3361" y="429"/>
                </a:cubicBezTo>
                <a:cubicBezTo>
                  <a:pt x="3357" y="560"/>
                  <a:pt x="3357" y="560"/>
                  <a:pt x="3357" y="560"/>
                </a:cubicBezTo>
                <a:cubicBezTo>
                  <a:pt x="3323" y="567"/>
                  <a:pt x="3297" y="597"/>
                  <a:pt x="3297" y="634"/>
                </a:cubicBezTo>
                <a:cubicBezTo>
                  <a:pt x="3297" y="659"/>
                  <a:pt x="3310" y="681"/>
                  <a:pt x="3329" y="695"/>
                </a:cubicBezTo>
                <a:cubicBezTo>
                  <a:pt x="3329" y="1173"/>
                  <a:pt x="3329" y="1173"/>
                  <a:pt x="3329" y="1173"/>
                </a:cubicBezTo>
                <a:cubicBezTo>
                  <a:pt x="3304" y="1187"/>
                  <a:pt x="3288" y="1214"/>
                  <a:pt x="3288" y="1245"/>
                </a:cubicBezTo>
                <a:cubicBezTo>
                  <a:pt x="3288" y="1275"/>
                  <a:pt x="3304" y="1302"/>
                  <a:pt x="3329" y="1317"/>
                </a:cubicBezTo>
                <a:cubicBezTo>
                  <a:pt x="3329" y="1343"/>
                  <a:pt x="3329" y="1343"/>
                  <a:pt x="3329" y="1343"/>
                </a:cubicBezTo>
                <a:cubicBezTo>
                  <a:pt x="3287" y="1479"/>
                  <a:pt x="3287" y="1479"/>
                  <a:pt x="3287" y="1479"/>
                </a:cubicBezTo>
                <a:cubicBezTo>
                  <a:pt x="3180" y="1479"/>
                  <a:pt x="3180" y="1479"/>
                  <a:pt x="3180" y="1479"/>
                </a:cubicBezTo>
                <a:cubicBezTo>
                  <a:pt x="3180" y="1420"/>
                  <a:pt x="3180" y="1420"/>
                  <a:pt x="3180" y="1420"/>
                </a:cubicBezTo>
                <a:cubicBezTo>
                  <a:pt x="3132" y="1420"/>
                  <a:pt x="3132" y="1420"/>
                  <a:pt x="3132" y="1420"/>
                </a:cubicBezTo>
                <a:cubicBezTo>
                  <a:pt x="3132" y="1479"/>
                  <a:pt x="3132" y="1479"/>
                  <a:pt x="3132" y="1479"/>
                </a:cubicBezTo>
                <a:cubicBezTo>
                  <a:pt x="2997" y="1479"/>
                  <a:pt x="2997" y="1479"/>
                  <a:pt x="2997" y="1479"/>
                </a:cubicBezTo>
                <a:cubicBezTo>
                  <a:pt x="2997" y="1395"/>
                  <a:pt x="2997" y="1395"/>
                  <a:pt x="2997" y="1395"/>
                </a:cubicBezTo>
                <a:cubicBezTo>
                  <a:pt x="2850" y="1372"/>
                  <a:pt x="2850" y="1372"/>
                  <a:pt x="2850" y="1372"/>
                </a:cubicBezTo>
                <a:cubicBezTo>
                  <a:pt x="2850" y="1279"/>
                  <a:pt x="2850" y="1279"/>
                  <a:pt x="2850" y="1279"/>
                </a:cubicBezTo>
                <a:cubicBezTo>
                  <a:pt x="2844" y="1271"/>
                  <a:pt x="2844" y="1271"/>
                  <a:pt x="2844" y="1271"/>
                </a:cubicBezTo>
                <a:cubicBezTo>
                  <a:pt x="2844" y="1227"/>
                  <a:pt x="2844" y="1227"/>
                  <a:pt x="2844" y="1227"/>
                </a:cubicBezTo>
                <a:cubicBezTo>
                  <a:pt x="2838" y="1223"/>
                  <a:pt x="2838" y="1223"/>
                  <a:pt x="2838" y="1223"/>
                </a:cubicBezTo>
                <a:cubicBezTo>
                  <a:pt x="2838" y="1194"/>
                  <a:pt x="2838" y="1194"/>
                  <a:pt x="2838" y="1194"/>
                </a:cubicBezTo>
                <a:cubicBezTo>
                  <a:pt x="2818" y="1177"/>
                  <a:pt x="2818" y="1177"/>
                  <a:pt x="2818" y="1177"/>
                </a:cubicBezTo>
                <a:cubicBezTo>
                  <a:pt x="2803" y="1177"/>
                  <a:pt x="2803" y="1177"/>
                  <a:pt x="2803" y="1177"/>
                </a:cubicBezTo>
                <a:cubicBezTo>
                  <a:pt x="2797" y="1119"/>
                  <a:pt x="2797" y="1119"/>
                  <a:pt x="2797" y="1119"/>
                </a:cubicBezTo>
                <a:cubicBezTo>
                  <a:pt x="2791" y="1177"/>
                  <a:pt x="2791" y="1177"/>
                  <a:pt x="2791" y="1177"/>
                </a:cubicBezTo>
                <a:cubicBezTo>
                  <a:pt x="2776" y="1177"/>
                  <a:pt x="2776" y="1177"/>
                  <a:pt x="2776" y="1177"/>
                </a:cubicBezTo>
                <a:cubicBezTo>
                  <a:pt x="2756" y="1194"/>
                  <a:pt x="2756" y="1194"/>
                  <a:pt x="2756" y="1194"/>
                </a:cubicBezTo>
                <a:cubicBezTo>
                  <a:pt x="2756" y="1223"/>
                  <a:pt x="2756" y="1223"/>
                  <a:pt x="2756" y="1223"/>
                </a:cubicBezTo>
                <a:cubicBezTo>
                  <a:pt x="2750" y="1227"/>
                  <a:pt x="2750" y="1227"/>
                  <a:pt x="2750" y="1227"/>
                </a:cubicBezTo>
                <a:cubicBezTo>
                  <a:pt x="2750" y="1271"/>
                  <a:pt x="2750" y="1271"/>
                  <a:pt x="2750" y="1271"/>
                </a:cubicBezTo>
                <a:cubicBezTo>
                  <a:pt x="2744" y="1279"/>
                  <a:pt x="2744" y="1279"/>
                  <a:pt x="2744" y="1279"/>
                </a:cubicBezTo>
                <a:cubicBezTo>
                  <a:pt x="2744" y="1341"/>
                  <a:pt x="2744" y="1341"/>
                  <a:pt x="2744" y="1341"/>
                </a:cubicBezTo>
                <a:cubicBezTo>
                  <a:pt x="2744" y="1341"/>
                  <a:pt x="2733" y="1330"/>
                  <a:pt x="2701" y="1330"/>
                </a:cubicBezTo>
                <a:cubicBezTo>
                  <a:pt x="2658" y="1330"/>
                  <a:pt x="2628" y="1372"/>
                  <a:pt x="2628" y="1372"/>
                </a:cubicBezTo>
                <a:cubicBezTo>
                  <a:pt x="2572" y="1372"/>
                  <a:pt x="2572" y="1372"/>
                  <a:pt x="2572" y="1372"/>
                </a:cubicBezTo>
                <a:cubicBezTo>
                  <a:pt x="2572" y="1389"/>
                  <a:pt x="2572" y="1389"/>
                  <a:pt x="2572" y="1389"/>
                </a:cubicBezTo>
                <a:cubicBezTo>
                  <a:pt x="2553" y="1389"/>
                  <a:pt x="2553" y="1389"/>
                  <a:pt x="2553" y="1389"/>
                </a:cubicBezTo>
                <a:cubicBezTo>
                  <a:pt x="2553" y="1382"/>
                  <a:pt x="2553" y="1382"/>
                  <a:pt x="2553" y="1382"/>
                </a:cubicBezTo>
                <a:cubicBezTo>
                  <a:pt x="2510" y="1382"/>
                  <a:pt x="2510" y="1382"/>
                  <a:pt x="2510" y="1382"/>
                </a:cubicBezTo>
                <a:cubicBezTo>
                  <a:pt x="2502" y="1393"/>
                  <a:pt x="2502" y="1393"/>
                  <a:pt x="2502" y="1393"/>
                </a:cubicBezTo>
                <a:cubicBezTo>
                  <a:pt x="2478" y="1393"/>
                  <a:pt x="2478" y="1393"/>
                  <a:pt x="2478" y="1393"/>
                </a:cubicBezTo>
                <a:cubicBezTo>
                  <a:pt x="2478" y="1402"/>
                  <a:pt x="2478" y="1402"/>
                  <a:pt x="2478" y="1402"/>
                </a:cubicBezTo>
                <a:cubicBezTo>
                  <a:pt x="2470" y="1402"/>
                  <a:pt x="2470" y="1402"/>
                  <a:pt x="2470" y="1402"/>
                </a:cubicBezTo>
                <a:cubicBezTo>
                  <a:pt x="2470" y="1378"/>
                  <a:pt x="2470" y="1378"/>
                  <a:pt x="2470" y="1378"/>
                </a:cubicBezTo>
                <a:cubicBezTo>
                  <a:pt x="2443" y="1378"/>
                  <a:pt x="2443" y="1378"/>
                  <a:pt x="2443" y="1378"/>
                </a:cubicBezTo>
                <a:cubicBezTo>
                  <a:pt x="2432" y="1388"/>
                  <a:pt x="2432" y="1388"/>
                  <a:pt x="2432" y="1388"/>
                </a:cubicBezTo>
                <a:cubicBezTo>
                  <a:pt x="2417" y="1388"/>
                  <a:pt x="2417" y="1388"/>
                  <a:pt x="2417" y="1388"/>
                </a:cubicBezTo>
                <a:cubicBezTo>
                  <a:pt x="2408" y="1375"/>
                  <a:pt x="2408" y="1375"/>
                  <a:pt x="2408" y="1375"/>
                </a:cubicBezTo>
                <a:cubicBezTo>
                  <a:pt x="2393" y="1375"/>
                  <a:pt x="2393" y="1375"/>
                  <a:pt x="2393" y="1375"/>
                </a:cubicBezTo>
                <a:cubicBezTo>
                  <a:pt x="2381" y="1388"/>
                  <a:pt x="2381" y="1388"/>
                  <a:pt x="2381" y="1388"/>
                </a:cubicBezTo>
                <a:cubicBezTo>
                  <a:pt x="2365" y="1388"/>
                  <a:pt x="2365" y="1388"/>
                  <a:pt x="2365" y="1388"/>
                </a:cubicBezTo>
                <a:cubicBezTo>
                  <a:pt x="2365" y="1465"/>
                  <a:pt x="2365" y="1465"/>
                  <a:pt x="2365" y="1465"/>
                </a:cubicBezTo>
                <a:cubicBezTo>
                  <a:pt x="2310" y="1465"/>
                  <a:pt x="2310" y="1465"/>
                  <a:pt x="2310" y="1465"/>
                </a:cubicBezTo>
                <a:cubicBezTo>
                  <a:pt x="2310" y="1440"/>
                  <a:pt x="2310" y="1440"/>
                  <a:pt x="2310" y="1440"/>
                </a:cubicBezTo>
                <a:cubicBezTo>
                  <a:pt x="2284" y="1420"/>
                  <a:pt x="2284" y="1420"/>
                  <a:pt x="2284" y="1420"/>
                </a:cubicBezTo>
                <a:cubicBezTo>
                  <a:pt x="2279" y="1380"/>
                  <a:pt x="2279" y="1380"/>
                  <a:pt x="2279" y="1380"/>
                </a:cubicBezTo>
                <a:cubicBezTo>
                  <a:pt x="2273" y="1419"/>
                  <a:pt x="2273" y="1419"/>
                  <a:pt x="2273" y="1419"/>
                </a:cubicBezTo>
                <a:cubicBezTo>
                  <a:pt x="2243" y="1441"/>
                  <a:pt x="2243" y="1441"/>
                  <a:pt x="2243" y="1441"/>
                </a:cubicBezTo>
                <a:cubicBezTo>
                  <a:pt x="2243" y="1457"/>
                  <a:pt x="2243" y="1457"/>
                  <a:pt x="2243" y="1457"/>
                </a:cubicBezTo>
                <a:cubicBezTo>
                  <a:pt x="2199" y="1457"/>
                  <a:pt x="2199" y="1457"/>
                  <a:pt x="2199" y="1457"/>
                </a:cubicBezTo>
                <a:cubicBezTo>
                  <a:pt x="2199" y="1401"/>
                  <a:pt x="2199" y="1401"/>
                  <a:pt x="2199" y="1401"/>
                </a:cubicBezTo>
                <a:cubicBezTo>
                  <a:pt x="2177" y="1401"/>
                  <a:pt x="2177" y="1401"/>
                  <a:pt x="2177" y="1401"/>
                </a:cubicBezTo>
                <a:cubicBezTo>
                  <a:pt x="2177" y="1391"/>
                  <a:pt x="2177" y="1391"/>
                  <a:pt x="2177" y="1391"/>
                </a:cubicBezTo>
                <a:cubicBezTo>
                  <a:pt x="2152" y="1391"/>
                  <a:pt x="2152" y="1391"/>
                  <a:pt x="2152" y="1391"/>
                </a:cubicBezTo>
                <a:cubicBezTo>
                  <a:pt x="2152" y="1409"/>
                  <a:pt x="2152" y="1409"/>
                  <a:pt x="2152" y="1409"/>
                </a:cubicBezTo>
                <a:cubicBezTo>
                  <a:pt x="2139" y="1409"/>
                  <a:pt x="2139" y="1409"/>
                  <a:pt x="2139" y="1409"/>
                </a:cubicBezTo>
                <a:cubicBezTo>
                  <a:pt x="2139" y="1371"/>
                  <a:pt x="2139" y="1371"/>
                  <a:pt x="2139" y="1371"/>
                </a:cubicBezTo>
                <a:cubicBezTo>
                  <a:pt x="2093" y="1371"/>
                  <a:pt x="2093" y="1371"/>
                  <a:pt x="2093" y="1371"/>
                </a:cubicBezTo>
                <a:cubicBezTo>
                  <a:pt x="2093" y="1436"/>
                  <a:pt x="2093" y="1436"/>
                  <a:pt x="2093" y="1436"/>
                </a:cubicBezTo>
                <a:cubicBezTo>
                  <a:pt x="2077" y="1436"/>
                  <a:pt x="2077" y="1436"/>
                  <a:pt x="2077" y="1436"/>
                </a:cubicBezTo>
                <a:cubicBezTo>
                  <a:pt x="2077" y="1453"/>
                  <a:pt x="2077" y="1453"/>
                  <a:pt x="2077" y="1453"/>
                </a:cubicBezTo>
                <a:cubicBezTo>
                  <a:pt x="2068" y="1453"/>
                  <a:pt x="2068" y="1453"/>
                  <a:pt x="2068" y="1453"/>
                </a:cubicBezTo>
                <a:cubicBezTo>
                  <a:pt x="2068" y="1463"/>
                  <a:pt x="2068" y="1463"/>
                  <a:pt x="2068" y="1463"/>
                </a:cubicBezTo>
                <a:cubicBezTo>
                  <a:pt x="2055" y="1463"/>
                  <a:pt x="2055" y="1463"/>
                  <a:pt x="2055" y="1463"/>
                </a:cubicBezTo>
                <a:cubicBezTo>
                  <a:pt x="2055" y="1453"/>
                  <a:pt x="2055" y="1453"/>
                  <a:pt x="2055" y="1453"/>
                </a:cubicBezTo>
                <a:cubicBezTo>
                  <a:pt x="2033" y="1453"/>
                  <a:pt x="2033" y="1453"/>
                  <a:pt x="2033" y="1453"/>
                </a:cubicBezTo>
                <a:cubicBezTo>
                  <a:pt x="2033" y="1461"/>
                  <a:pt x="2033" y="1461"/>
                  <a:pt x="2033" y="1461"/>
                </a:cubicBezTo>
                <a:cubicBezTo>
                  <a:pt x="2004" y="1461"/>
                  <a:pt x="2004" y="1461"/>
                  <a:pt x="2004" y="1461"/>
                </a:cubicBezTo>
                <a:cubicBezTo>
                  <a:pt x="2004" y="1471"/>
                  <a:pt x="2004" y="1471"/>
                  <a:pt x="2004" y="1471"/>
                </a:cubicBezTo>
                <a:cubicBezTo>
                  <a:pt x="1996" y="1471"/>
                  <a:pt x="1996" y="1471"/>
                  <a:pt x="1996" y="1471"/>
                </a:cubicBezTo>
                <a:cubicBezTo>
                  <a:pt x="1996" y="1463"/>
                  <a:pt x="1996" y="1463"/>
                  <a:pt x="1996" y="1463"/>
                </a:cubicBezTo>
                <a:cubicBezTo>
                  <a:pt x="1983" y="1463"/>
                  <a:pt x="1983" y="1463"/>
                  <a:pt x="1983" y="1463"/>
                </a:cubicBezTo>
                <a:cubicBezTo>
                  <a:pt x="1983" y="1479"/>
                  <a:pt x="1983" y="1479"/>
                  <a:pt x="1983" y="1479"/>
                </a:cubicBezTo>
                <a:cubicBezTo>
                  <a:pt x="1975" y="1479"/>
                  <a:pt x="1975" y="1479"/>
                  <a:pt x="1975" y="1479"/>
                </a:cubicBezTo>
                <a:cubicBezTo>
                  <a:pt x="1975" y="1343"/>
                  <a:pt x="1975" y="1343"/>
                  <a:pt x="1975" y="1343"/>
                </a:cubicBezTo>
                <a:cubicBezTo>
                  <a:pt x="1952" y="1343"/>
                  <a:pt x="1952" y="1343"/>
                  <a:pt x="1952" y="1343"/>
                </a:cubicBezTo>
                <a:cubicBezTo>
                  <a:pt x="1952" y="1352"/>
                  <a:pt x="1952" y="1352"/>
                  <a:pt x="1952" y="1352"/>
                </a:cubicBezTo>
                <a:cubicBezTo>
                  <a:pt x="1943" y="1352"/>
                  <a:pt x="1943" y="1352"/>
                  <a:pt x="1943" y="1352"/>
                </a:cubicBezTo>
                <a:cubicBezTo>
                  <a:pt x="1935" y="1335"/>
                  <a:pt x="1935" y="1335"/>
                  <a:pt x="1935" y="1335"/>
                </a:cubicBezTo>
                <a:cubicBezTo>
                  <a:pt x="1921" y="1335"/>
                  <a:pt x="1921" y="1335"/>
                  <a:pt x="1921" y="1335"/>
                </a:cubicBezTo>
                <a:cubicBezTo>
                  <a:pt x="1912" y="1352"/>
                  <a:pt x="1912" y="1352"/>
                  <a:pt x="1912" y="1352"/>
                </a:cubicBezTo>
                <a:cubicBezTo>
                  <a:pt x="1877" y="1352"/>
                  <a:pt x="1877" y="1352"/>
                  <a:pt x="1877" y="1352"/>
                </a:cubicBezTo>
                <a:cubicBezTo>
                  <a:pt x="1877" y="1456"/>
                  <a:pt x="1877" y="1456"/>
                  <a:pt x="1877" y="1456"/>
                </a:cubicBezTo>
                <a:cubicBezTo>
                  <a:pt x="1805" y="1456"/>
                  <a:pt x="1805" y="1456"/>
                  <a:pt x="1805" y="1456"/>
                </a:cubicBezTo>
                <a:cubicBezTo>
                  <a:pt x="1791" y="1441"/>
                  <a:pt x="1791" y="1441"/>
                  <a:pt x="1791" y="1441"/>
                </a:cubicBezTo>
                <a:cubicBezTo>
                  <a:pt x="1781" y="1452"/>
                  <a:pt x="1781" y="1452"/>
                  <a:pt x="1781" y="1452"/>
                </a:cubicBezTo>
                <a:cubicBezTo>
                  <a:pt x="1771" y="1452"/>
                  <a:pt x="1771" y="1452"/>
                  <a:pt x="1771" y="1452"/>
                </a:cubicBezTo>
                <a:cubicBezTo>
                  <a:pt x="1756" y="1437"/>
                  <a:pt x="1756" y="1437"/>
                  <a:pt x="1756" y="1437"/>
                </a:cubicBezTo>
                <a:cubicBezTo>
                  <a:pt x="1744" y="1437"/>
                  <a:pt x="1744" y="1437"/>
                  <a:pt x="1744" y="1437"/>
                </a:cubicBezTo>
                <a:cubicBezTo>
                  <a:pt x="1731" y="1448"/>
                  <a:pt x="1731" y="1448"/>
                  <a:pt x="1731" y="1448"/>
                </a:cubicBezTo>
                <a:cubicBezTo>
                  <a:pt x="1699" y="1448"/>
                  <a:pt x="1699" y="1448"/>
                  <a:pt x="1699" y="1448"/>
                </a:cubicBezTo>
                <a:cubicBezTo>
                  <a:pt x="1699" y="1437"/>
                  <a:pt x="1699" y="1437"/>
                  <a:pt x="1699" y="1437"/>
                </a:cubicBezTo>
                <a:cubicBezTo>
                  <a:pt x="1673" y="1437"/>
                  <a:pt x="1673" y="1437"/>
                  <a:pt x="1673" y="1437"/>
                </a:cubicBezTo>
                <a:cubicBezTo>
                  <a:pt x="1673" y="1469"/>
                  <a:pt x="1673" y="1469"/>
                  <a:pt x="1673" y="1469"/>
                </a:cubicBezTo>
                <a:cubicBezTo>
                  <a:pt x="1656" y="1469"/>
                  <a:pt x="1656" y="1469"/>
                  <a:pt x="1656" y="1469"/>
                </a:cubicBezTo>
                <a:cubicBezTo>
                  <a:pt x="1656" y="1459"/>
                  <a:pt x="1656" y="1459"/>
                  <a:pt x="1656" y="1459"/>
                </a:cubicBezTo>
                <a:cubicBezTo>
                  <a:pt x="1619" y="1459"/>
                  <a:pt x="1619" y="1459"/>
                  <a:pt x="1619" y="1459"/>
                </a:cubicBezTo>
                <a:cubicBezTo>
                  <a:pt x="1619" y="1448"/>
                  <a:pt x="1619" y="1448"/>
                  <a:pt x="1619" y="1448"/>
                </a:cubicBezTo>
                <a:cubicBezTo>
                  <a:pt x="1587" y="1448"/>
                  <a:pt x="1587" y="1448"/>
                  <a:pt x="1587" y="1448"/>
                </a:cubicBezTo>
                <a:cubicBezTo>
                  <a:pt x="1587" y="1459"/>
                  <a:pt x="1587" y="1459"/>
                  <a:pt x="1587" y="1459"/>
                </a:cubicBezTo>
                <a:cubicBezTo>
                  <a:pt x="1563" y="1459"/>
                  <a:pt x="1563" y="1459"/>
                  <a:pt x="1563" y="1459"/>
                </a:cubicBezTo>
                <a:cubicBezTo>
                  <a:pt x="1563" y="1407"/>
                  <a:pt x="1563" y="1407"/>
                  <a:pt x="1563" y="1407"/>
                </a:cubicBezTo>
                <a:cubicBezTo>
                  <a:pt x="1531" y="1393"/>
                  <a:pt x="1531" y="1393"/>
                  <a:pt x="1531" y="1393"/>
                </a:cubicBezTo>
                <a:cubicBezTo>
                  <a:pt x="1531" y="1408"/>
                  <a:pt x="1531" y="1408"/>
                  <a:pt x="1531" y="1408"/>
                </a:cubicBezTo>
                <a:cubicBezTo>
                  <a:pt x="1524" y="1408"/>
                  <a:pt x="1524" y="1408"/>
                  <a:pt x="1524" y="1408"/>
                </a:cubicBezTo>
                <a:cubicBezTo>
                  <a:pt x="1524" y="1331"/>
                  <a:pt x="1524" y="1331"/>
                  <a:pt x="1524" y="1331"/>
                </a:cubicBezTo>
                <a:cubicBezTo>
                  <a:pt x="1507" y="1331"/>
                  <a:pt x="1507" y="1331"/>
                  <a:pt x="1507" y="1331"/>
                </a:cubicBezTo>
                <a:cubicBezTo>
                  <a:pt x="1507" y="1307"/>
                  <a:pt x="1507" y="1307"/>
                  <a:pt x="1507" y="1307"/>
                </a:cubicBezTo>
                <a:cubicBezTo>
                  <a:pt x="1479" y="1307"/>
                  <a:pt x="1479" y="1307"/>
                  <a:pt x="1479" y="1307"/>
                </a:cubicBezTo>
                <a:cubicBezTo>
                  <a:pt x="1479" y="1281"/>
                  <a:pt x="1479" y="1281"/>
                  <a:pt x="1479" y="1281"/>
                </a:cubicBezTo>
                <a:cubicBezTo>
                  <a:pt x="1465" y="1281"/>
                  <a:pt x="1465" y="1281"/>
                  <a:pt x="1465" y="1281"/>
                </a:cubicBezTo>
                <a:cubicBezTo>
                  <a:pt x="1465" y="1307"/>
                  <a:pt x="1465" y="1307"/>
                  <a:pt x="1465" y="1307"/>
                </a:cubicBezTo>
                <a:cubicBezTo>
                  <a:pt x="1443" y="1307"/>
                  <a:pt x="1443" y="1307"/>
                  <a:pt x="1443" y="1307"/>
                </a:cubicBezTo>
                <a:cubicBezTo>
                  <a:pt x="1443" y="1265"/>
                  <a:pt x="1443" y="1265"/>
                  <a:pt x="1443" y="1265"/>
                </a:cubicBezTo>
                <a:cubicBezTo>
                  <a:pt x="1443" y="1265"/>
                  <a:pt x="1412" y="1232"/>
                  <a:pt x="1389" y="1232"/>
                </a:cubicBezTo>
                <a:cubicBezTo>
                  <a:pt x="1367" y="1232"/>
                  <a:pt x="1337" y="1269"/>
                  <a:pt x="1337" y="1269"/>
                </a:cubicBezTo>
                <a:cubicBezTo>
                  <a:pt x="1337" y="1359"/>
                  <a:pt x="1337" y="1359"/>
                  <a:pt x="1337" y="1359"/>
                </a:cubicBezTo>
                <a:cubicBezTo>
                  <a:pt x="1315" y="1359"/>
                  <a:pt x="1315" y="1359"/>
                  <a:pt x="1315" y="1359"/>
                </a:cubicBezTo>
                <a:cubicBezTo>
                  <a:pt x="1315" y="1417"/>
                  <a:pt x="1315" y="1417"/>
                  <a:pt x="1315" y="1417"/>
                </a:cubicBezTo>
                <a:cubicBezTo>
                  <a:pt x="1275" y="1432"/>
                  <a:pt x="1275" y="1432"/>
                  <a:pt x="1275" y="1432"/>
                </a:cubicBezTo>
                <a:cubicBezTo>
                  <a:pt x="1275" y="1445"/>
                  <a:pt x="1275" y="1445"/>
                  <a:pt x="1275" y="1445"/>
                </a:cubicBezTo>
                <a:cubicBezTo>
                  <a:pt x="1267" y="1445"/>
                  <a:pt x="1267" y="1445"/>
                  <a:pt x="1267" y="1445"/>
                </a:cubicBezTo>
                <a:cubicBezTo>
                  <a:pt x="1267" y="1421"/>
                  <a:pt x="1267" y="1421"/>
                  <a:pt x="1267" y="1421"/>
                </a:cubicBezTo>
                <a:cubicBezTo>
                  <a:pt x="1253" y="1421"/>
                  <a:pt x="1253" y="1421"/>
                  <a:pt x="1253" y="1421"/>
                </a:cubicBezTo>
                <a:cubicBezTo>
                  <a:pt x="1235" y="1395"/>
                  <a:pt x="1235" y="1395"/>
                  <a:pt x="1235" y="1395"/>
                </a:cubicBezTo>
                <a:cubicBezTo>
                  <a:pt x="1213" y="1416"/>
                  <a:pt x="1213" y="1416"/>
                  <a:pt x="1213" y="1416"/>
                </a:cubicBezTo>
                <a:cubicBezTo>
                  <a:pt x="1213" y="1399"/>
                  <a:pt x="1213" y="1399"/>
                  <a:pt x="1213" y="1399"/>
                </a:cubicBezTo>
                <a:cubicBezTo>
                  <a:pt x="1200" y="1399"/>
                  <a:pt x="1200" y="1399"/>
                  <a:pt x="1200" y="1399"/>
                </a:cubicBezTo>
                <a:cubicBezTo>
                  <a:pt x="1200" y="1409"/>
                  <a:pt x="1200" y="1409"/>
                  <a:pt x="1200" y="1409"/>
                </a:cubicBezTo>
                <a:cubicBezTo>
                  <a:pt x="1189" y="1409"/>
                  <a:pt x="1189" y="1409"/>
                  <a:pt x="1189" y="1409"/>
                </a:cubicBezTo>
                <a:cubicBezTo>
                  <a:pt x="1189" y="1392"/>
                  <a:pt x="1189" y="1392"/>
                  <a:pt x="1189" y="1392"/>
                </a:cubicBezTo>
                <a:cubicBezTo>
                  <a:pt x="1164" y="1392"/>
                  <a:pt x="1164" y="1392"/>
                  <a:pt x="1164" y="1392"/>
                </a:cubicBezTo>
                <a:cubicBezTo>
                  <a:pt x="1164" y="1401"/>
                  <a:pt x="1164" y="1401"/>
                  <a:pt x="1164" y="1401"/>
                </a:cubicBezTo>
                <a:cubicBezTo>
                  <a:pt x="1155" y="1401"/>
                  <a:pt x="1155" y="1401"/>
                  <a:pt x="1155" y="1401"/>
                </a:cubicBezTo>
                <a:cubicBezTo>
                  <a:pt x="1155" y="1417"/>
                  <a:pt x="1155" y="1417"/>
                  <a:pt x="1155" y="1417"/>
                </a:cubicBezTo>
                <a:cubicBezTo>
                  <a:pt x="1133" y="1417"/>
                  <a:pt x="1133" y="1417"/>
                  <a:pt x="1133" y="1417"/>
                </a:cubicBezTo>
                <a:cubicBezTo>
                  <a:pt x="1133" y="1397"/>
                  <a:pt x="1133" y="1397"/>
                  <a:pt x="1133" y="1397"/>
                </a:cubicBezTo>
                <a:cubicBezTo>
                  <a:pt x="1123" y="1397"/>
                  <a:pt x="1123" y="1397"/>
                  <a:pt x="1123" y="1397"/>
                </a:cubicBezTo>
                <a:cubicBezTo>
                  <a:pt x="1112" y="1385"/>
                  <a:pt x="1112" y="1385"/>
                  <a:pt x="1112" y="1385"/>
                </a:cubicBezTo>
                <a:cubicBezTo>
                  <a:pt x="1104" y="1391"/>
                  <a:pt x="1104" y="1391"/>
                  <a:pt x="1104" y="1391"/>
                </a:cubicBezTo>
                <a:cubicBezTo>
                  <a:pt x="1095" y="1391"/>
                  <a:pt x="1095" y="1391"/>
                  <a:pt x="1095" y="1391"/>
                </a:cubicBezTo>
                <a:cubicBezTo>
                  <a:pt x="1076" y="1368"/>
                  <a:pt x="1076" y="1368"/>
                  <a:pt x="1076" y="1368"/>
                </a:cubicBezTo>
                <a:cubicBezTo>
                  <a:pt x="1063" y="1389"/>
                  <a:pt x="1063" y="1389"/>
                  <a:pt x="1063" y="1389"/>
                </a:cubicBezTo>
                <a:cubicBezTo>
                  <a:pt x="1051" y="1389"/>
                  <a:pt x="1051" y="1389"/>
                  <a:pt x="1051" y="1389"/>
                </a:cubicBezTo>
                <a:cubicBezTo>
                  <a:pt x="1051" y="1371"/>
                  <a:pt x="1051" y="1371"/>
                  <a:pt x="1051" y="1371"/>
                </a:cubicBezTo>
                <a:cubicBezTo>
                  <a:pt x="1031" y="1371"/>
                  <a:pt x="1031" y="1371"/>
                  <a:pt x="1031" y="1371"/>
                </a:cubicBezTo>
                <a:cubicBezTo>
                  <a:pt x="1031" y="1391"/>
                  <a:pt x="1031" y="1391"/>
                  <a:pt x="1031" y="1391"/>
                </a:cubicBezTo>
                <a:cubicBezTo>
                  <a:pt x="1020" y="1403"/>
                  <a:pt x="1020" y="1403"/>
                  <a:pt x="1020" y="1403"/>
                </a:cubicBezTo>
                <a:cubicBezTo>
                  <a:pt x="1012" y="1403"/>
                  <a:pt x="1012" y="1403"/>
                  <a:pt x="1012" y="1403"/>
                </a:cubicBezTo>
                <a:cubicBezTo>
                  <a:pt x="1012" y="1376"/>
                  <a:pt x="1012" y="1376"/>
                  <a:pt x="1012" y="1376"/>
                </a:cubicBezTo>
                <a:cubicBezTo>
                  <a:pt x="999" y="1376"/>
                  <a:pt x="999" y="1376"/>
                  <a:pt x="999" y="1376"/>
                </a:cubicBezTo>
                <a:cubicBezTo>
                  <a:pt x="988" y="1359"/>
                  <a:pt x="988" y="1359"/>
                  <a:pt x="988" y="1359"/>
                </a:cubicBezTo>
                <a:cubicBezTo>
                  <a:pt x="969" y="1381"/>
                  <a:pt x="969" y="1381"/>
                  <a:pt x="969" y="1381"/>
                </a:cubicBezTo>
                <a:cubicBezTo>
                  <a:pt x="969" y="1224"/>
                  <a:pt x="969" y="1224"/>
                  <a:pt x="969" y="1224"/>
                </a:cubicBezTo>
                <a:cubicBezTo>
                  <a:pt x="943" y="1224"/>
                  <a:pt x="943" y="1224"/>
                  <a:pt x="943" y="1224"/>
                </a:cubicBezTo>
                <a:cubicBezTo>
                  <a:pt x="943" y="1212"/>
                  <a:pt x="943" y="1212"/>
                  <a:pt x="943" y="1212"/>
                </a:cubicBezTo>
                <a:cubicBezTo>
                  <a:pt x="969" y="1212"/>
                  <a:pt x="969" y="1212"/>
                  <a:pt x="969" y="1212"/>
                </a:cubicBezTo>
                <a:cubicBezTo>
                  <a:pt x="969" y="1204"/>
                  <a:pt x="969" y="1204"/>
                  <a:pt x="969" y="1204"/>
                </a:cubicBezTo>
                <a:cubicBezTo>
                  <a:pt x="847" y="1204"/>
                  <a:pt x="847" y="1204"/>
                  <a:pt x="847" y="1204"/>
                </a:cubicBezTo>
                <a:cubicBezTo>
                  <a:pt x="847" y="1211"/>
                  <a:pt x="847" y="1211"/>
                  <a:pt x="847" y="1211"/>
                </a:cubicBezTo>
                <a:cubicBezTo>
                  <a:pt x="857" y="1211"/>
                  <a:pt x="857" y="1211"/>
                  <a:pt x="857" y="1211"/>
                </a:cubicBezTo>
                <a:cubicBezTo>
                  <a:pt x="857" y="1224"/>
                  <a:pt x="857" y="1224"/>
                  <a:pt x="857" y="1224"/>
                </a:cubicBezTo>
                <a:cubicBezTo>
                  <a:pt x="843" y="1224"/>
                  <a:pt x="843" y="1224"/>
                  <a:pt x="843" y="1224"/>
                </a:cubicBezTo>
                <a:cubicBezTo>
                  <a:pt x="843" y="1375"/>
                  <a:pt x="843" y="1375"/>
                  <a:pt x="843" y="1375"/>
                </a:cubicBezTo>
                <a:cubicBezTo>
                  <a:pt x="828" y="1375"/>
                  <a:pt x="828" y="1375"/>
                  <a:pt x="828" y="1375"/>
                </a:cubicBezTo>
                <a:cubicBezTo>
                  <a:pt x="828" y="1387"/>
                  <a:pt x="828" y="1387"/>
                  <a:pt x="828" y="1387"/>
                </a:cubicBezTo>
                <a:cubicBezTo>
                  <a:pt x="816" y="1387"/>
                  <a:pt x="816" y="1387"/>
                  <a:pt x="816" y="1387"/>
                </a:cubicBezTo>
                <a:cubicBezTo>
                  <a:pt x="816" y="1403"/>
                  <a:pt x="816" y="1403"/>
                  <a:pt x="816" y="1403"/>
                </a:cubicBezTo>
                <a:cubicBezTo>
                  <a:pt x="804" y="1403"/>
                  <a:pt x="804" y="1403"/>
                  <a:pt x="804" y="1403"/>
                </a:cubicBezTo>
                <a:cubicBezTo>
                  <a:pt x="787" y="1393"/>
                  <a:pt x="787" y="1393"/>
                  <a:pt x="787" y="1393"/>
                </a:cubicBezTo>
                <a:cubicBezTo>
                  <a:pt x="787" y="1193"/>
                  <a:pt x="787" y="1193"/>
                  <a:pt x="787" y="1193"/>
                </a:cubicBezTo>
                <a:cubicBezTo>
                  <a:pt x="691" y="1193"/>
                  <a:pt x="691" y="1193"/>
                  <a:pt x="691" y="1193"/>
                </a:cubicBezTo>
                <a:cubicBezTo>
                  <a:pt x="691" y="1427"/>
                  <a:pt x="691" y="1427"/>
                  <a:pt x="691" y="1427"/>
                </a:cubicBezTo>
                <a:cubicBezTo>
                  <a:pt x="664" y="1427"/>
                  <a:pt x="664" y="1427"/>
                  <a:pt x="664" y="1427"/>
                </a:cubicBezTo>
                <a:cubicBezTo>
                  <a:pt x="664" y="1445"/>
                  <a:pt x="664" y="1445"/>
                  <a:pt x="664" y="1445"/>
                </a:cubicBezTo>
                <a:cubicBezTo>
                  <a:pt x="640" y="1445"/>
                  <a:pt x="640" y="1445"/>
                  <a:pt x="640" y="1445"/>
                </a:cubicBezTo>
                <a:cubicBezTo>
                  <a:pt x="640" y="1436"/>
                  <a:pt x="640" y="1436"/>
                  <a:pt x="640" y="1436"/>
                </a:cubicBezTo>
                <a:cubicBezTo>
                  <a:pt x="625" y="1436"/>
                  <a:pt x="625" y="1436"/>
                  <a:pt x="625" y="1436"/>
                </a:cubicBezTo>
                <a:cubicBezTo>
                  <a:pt x="625" y="1237"/>
                  <a:pt x="625" y="1237"/>
                  <a:pt x="625" y="1237"/>
                </a:cubicBezTo>
                <a:cubicBezTo>
                  <a:pt x="601" y="1237"/>
                  <a:pt x="601" y="1237"/>
                  <a:pt x="601" y="1237"/>
                </a:cubicBezTo>
                <a:cubicBezTo>
                  <a:pt x="601" y="1228"/>
                  <a:pt x="601" y="1228"/>
                  <a:pt x="601" y="1228"/>
                </a:cubicBezTo>
                <a:cubicBezTo>
                  <a:pt x="536" y="1228"/>
                  <a:pt x="536" y="1228"/>
                  <a:pt x="536" y="1228"/>
                </a:cubicBezTo>
                <a:cubicBezTo>
                  <a:pt x="536" y="1241"/>
                  <a:pt x="536" y="1241"/>
                  <a:pt x="536" y="1241"/>
                </a:cubicBezTo>
                <a:cubicBezTo>
                  <a:pt x="515" y="1241"/>
                  <a:pt x="515" y="1241"/>
                  <a:pt x="515" y="1241"/>
                </a:cubicBezTo>
                <a:cubicBezTo>
                  <a:pt x="515" y="1227"/>
                  <a:pt x="515" y="1227"/>
                  <a:pt x="515" y="1227"/>
                </a:cubicBezTo>
                <a:cubicBezTo>
                  <a:pt x="501" y="1227"/>
                  <a:pt x="501" y="1227"/>
                  <a:pt x="501" y="1227"/>
                </a:cubicBezTo>
                <a:cubicBezTo>
                  <a:pt x="501" y="1227"/>
                  <a:pt x="487" y="1169"/>
                  <a:pt x="456" y="1169"/>
                </a:cubicBezTo>
                <a:cubicBezTo>
                  <a:pt x="425" y="1169"/>
                  <a:pt x="401" y="1224"/>
                  <a:pt x="401" y="1224"/>
                </a:cubicBezTo>
                <a:cubicBezTo>
                  <a:pt x="392" y="1224"/>
                  <a:pt x="392" y="1224"/>
                  <a:pt x="392" y="1224"/>
                </a:cubicBezTo>
                <a:cubicBezTo>
                  <a:pt x="392" y="1243"/>
                  <a:pt x="392" y="1243"/>
                  <a:pt x="392" y="1243"/>
                </a:cubicBezTo>
                <a:cubicBezTo>
                  <a:pt x="373" y="1243"/>
                  <a:pt x="373" y="1243"/>
                  <a:pt x="373" y="1243"/>
                </a:cubicBezTo>
                <a:cubicBezTo>
                  <a:pt x="373" y="1233"/>
                  <a:pt x="373" y="1233"/>
                  <a:pt x="373" y="1233"/>
                </a:cubicBezTo>
                <a:cubicBezTo>
                  <a:pt x="320" y="1233"/>
                  <a:pt x="320" y="1233"/>
                  <a:pt x="320" y="1233"/>
                </a:cubicBezTo>
                <a:cubicBezTo>
                  <a:pt x="320" y="1245"/>
                  <a:pt x="320" y="1245"/>
                  <a:pt x="320" y="1245"/>
                </a:cubicBezTo>
                <a:cubicBezTo>
                  <a:pt x="303" y="1245"/>
                  <a:pt x="303" y="1245"/>
                  <a:pt x="303" y="1245"/>
                </a:cubicBezTo>
                <a:cubicBezTo>
                  <a:pt x="288" y="1257"/>
                  <a:pt x="288" y="1257"/>
                  <a:pt x="288" y="1257"/>
                </a:cubicBezTo>
                <a:cubicBezTo>
                  <a:pt x="288" y="1331"/>
                  <a:pt x="288" y="1331"/>
                  <a:pt x="288" y="1331"/>
                </a:cubicBezTo>
                <a:cubicBezTo>
                  <a:pt x="268" y="1331"/>
                  <a:pt x="268" y="1331"/>
                  <a:pt x="268" y="1331"/>
                </a:cubicBezTo>
                <a:cubicBezTo>
                  <a:pt x="268" y="1373"/>
                  <a:pt x="268" y="1373"/>
                  <a:pt x="268" y="1373"/>
                </a:cubicBezTo>
                <a:cubicBezTo>
                  <a:pt x="252" y="1373"/>
                  <a:pt x="252" y="1373"/>
                  <a:pt x="252" y="1373"/>
                </a:cubicBezTo>
                <a:cubicBezTo>
                  <a:pt x="252" y="1325"/>
                  <a:pt x="252" y="1325"/>
                  <a:pt x="252" y="1325"/>
                </a:cubicBezTo>
                <a:cubicBezTo>
                  <a:pt x="236" y="1325"/>
                  <a:pt x="236" y="1325"/>
                  <a:pt x="236" y="1325"/>
                </a:cubicBezTo>
                <a:cubicBezTo>
                  <a:pt x="236" y="1342"/>
                  <a:pt x="236" y="1342"/>
                  <a:pt x="236" y="1342"/>
                </a:cubicBezTo>
                <a:cubicBezTo>
                  <a:pt x="218" y="1342"/>
                  <a:pt x="218" y="1342"/>
                  <a:pt x="218" y="1342"/>
                </a:cubicBezTo>
                <a:cubicBezTo>
                  <a:pt x="218" y="1331"/>
                  <a:pt x="218" y="1331"/>
                  <a:pt x="218" y="1331"/>
                </a:cubicBezTo>
                <a:cubicBezTo>
                  <a:pt x="195" y="1331"/>
                  <a:pt x="195" y="1331"/>
                  <a:pt x="195" y="1331"/>
                </a:cubicBezTo>
                <a:cubicBezTo>
                  <a:pt x="195" y="1312"/>
                  <a:pt x="195" y="1312"/>
                  <a:pt x="195" y="1312"/>
                </a:cubicBezTo>
                <a:cubicBezTo>
                  <a:pt x="182" y="1299"/>
                  <a:pt x="182" y="1299"/>
                  <a:pt x="182" y="1299"/>
                </a:cubicBezTo>
                <a:cubicBezTo>
                  <a:pt x="168" y="1283"/>
                  <a:pt x="168" y="1283"/>
                  <a:pt x="168" y="1283"/>
                </a:cubicBezTo>
                <a:cubicBezTo>
                  <a:pt x="134" y="1283"/>
                  <a:pt x="134" y="1283"/>
                  <a:pt x="134" y="1283"/>
                </a:cubicBezTo>
                <a:cubicBezTo>
                  <a:pt x="102" y="1307"/>
                  <a:pt x="102" y="1307"/>
                  <a:pt x="102" y="1307"/>
                </a:cubicBezTo>
                <a:cubicBezTo>
                  <a:pt x="78" y="1307"/>
                  <a:pt x="78" y="1307"/>
                  <a:pt x="78" y="1307"/>
                </a:cubicBezTo>
                <a:cubicBezTo>
                  <a:pt x="78" y="1401"/>
                  <a:pt x="78" y="1401"/>
                  <a:pt x="78" y="1401"/>
                </a:cubicBezTo>
                <a:cubicBezTo>
                  <a:pt x="56" y="1357"/>
                  <a:pt x="56" y="1357"/>
                  <a:pt x="56" y="1357"/>
                </a:cubicBezTo>
                <a:cubicBezTo>
                  <a:pt x="56" y="1333"/>
                  <a:pt x="56" y="1333"/>
                  <a:pt x="56" y="1333"/>
                </a:cubicBezTo>
                <a:cubicBezTo>
                  <a:pt x="0" y="1333"/>
                  <a:pt x="0" y="1333"/>
                  <a:pt x="0" y="1333"/>
                </a:cubicBezTo>
                <a:cubicBezTo>
                  <a:pt x="0" y="1542"/>
                  <a:pt x="0" y="1542"/>
                  <a:pt x="0" y="1542"/>
                </a:cubicBezTo>
                <a:cubicBezTo>
                  <a:pt x="8000" y="1542"/>
                  <a:pt x="8000" y="1542"/>
                  <a:pt x="8000" y="1542"/>
                </a:cubicBezTo>
                <a:cubicBezTo>
                  <a:pt x="8000" y="1472"/>
                  <a:pt x="8000" y="1472"/>
                  <a:pt x="8000" y="1472"/>
                </a:cubicBezTo>
                <a:lnTo>
                  <a:pt x="7978" y="1472"/>
                </a:lnTo>
                <a:close/>
                <a:moveTo>
                  <a:pt x="3369" y="1457"/>
                </a:moveTo>
                <a:cubicBezTo>
                  <a:pt x="3356" y="1457"/>
                  <a:pt x="3356" y="1457"/>
                  <a:pt x="3356" y="1457"/>
                </a:cubicBezTo>
                <a:cubicBezTo>
                  <a:pt x="3356" y="1408"/>
                  <a:pt x="3356" y="1408"/>
                  <a:pt x="3356" y="1408"/>
                </a:cubicBezTo>
                <a:cubicBezTo>
                  <a:pt x="3369" y="1408"/>
                  <a:pt x="3369" y="1408"/>
                  <a:pt x="3369" y="1408"/>
                </a:cubicBezTo>
                <a:lnTo>
                  <a:pt x="3369" y="1457"/>
                </a:lnTo>
                <a:close/>
                <a:moveTo>
                  <a:pt x="3369" y="1389"/>
                </a:moveTo>
                <a:cubicBezTo>
                  <a:pt x="3356" y="1389"/>
                  <a:pt x="3356" y="1389"/>
                  <a:pt x="3356" y="1389"/>
                </a:cubicBezTo>
                <a:cubicBezTo>
                  <a:pt x="3356" y="1335"/>
                  <a:pt x="3356" y="1335"/>
                  <a:pt x="3356" y="1335"/>
                </a:cubicBezTo>
                <a:cubicBezTo>
                  <a:pt x="3369" y="1335"/>
                  <a:pt x="3369" y="1335"/>
                  <a:pt x="3369" y="1335"/>
                </a:cubicBezTo>
                <a:lnTo>
                  <a:pt x="3369" y="1389"/>
                </a:lnTo>
                <a:close/>
                <a:moveTo>
                  <a:pt x="3356" y="1141"/>
                </a:moveTo>
                <a:cubicBezTo>
                  <a:pt x="3356" y="1098"/>
                  <a:pt x="3356" y="1098"/>
                  <a:pt x="3356" y="1098"/>
                </a:cubicBezTo>
                <a:cubicBezTo>
                  <a:pt x="3356" y="1098"/>
                  <a:pt x="3373" y="1103"/>
                  <a:pt x="3373" y="1119"/>
                </a:cubicBezTo>
                <a:cubicBezTo>
                  <a:pt x="3373" y="1136"/>
                  <a:pt x="3356" y="1141"/>
                  <a:pt x="3356" y="1141"/>
                </a:cubicBezTo>
                <a:close/>
                <a:moveTo>
                  <a:pt x="3356" y="1060"/>
                </a:moveTo>
                <a:cubicBezTo>
                  <a:pt x="3356" y="1024"/>
                  <a:pt x="3356" y="1024"/>
                  <a:pt x="3356" y="1024"/>
                </a:cubicBezTo>
                <a:cubicBezTo>
                  <a:pt x="3356" y="1024"/>
                  <a:pt x="3373" y="1029"/>
                  <a:pt x="3373" y="1042"/>
                </a:cubicBezTo>
                <a:cubicBezTo>
                  <a:pt x="3373" y="1055"/>
                  <a:pt x="3356" y="1060"/>
                  <a:pt x="3356" y="1060"/>
                </a:cubicBezTo>
                <a:close/>
                <a:moveTo>
                  <a:pt x="3356" y="988"/>
                </a:moveTo>
                <a:cubicBezTo>
                  <a:pt x="3356" y="950"/>
                  <a:pt x="3356" y="950"/>
                  <a:pt x="3356" y="950"/>
                </a:cubicBezTo>
                <a:cubicBezTo>
                  <a:pt x="3356" y="950"/>
                  <a:pt x="3373" y="953"/>
                  <a:pt x="3373" y="969"/>
                </a:cubicBezTo>
                <a:cubicBezTo>
                  <a:pt x="3373" y="985"/>
                  <a:pt x="3356" y="988"/>
                  <a:pt x="3356" y="988"/>
                </a:cubicBezTo>
                <a:close/>
                <a:moveTo>
                  <a:pt x="3356" y="911"/>
                </a:moveTo>
                <a:cubicBezTo>
                  <a:pt x="3356" y="872"/>
                  <a:pt x="3356" y="872"/>
                  <a:pt x="3356" y="872"/>
                </a:cubicBezTo>
                <a:cubicBezTo>
                  <a:pt x="3356" y="872"/>
                  <a:pt x="3373" y="878"/>
                  <a:pt x="3373" y="891"/>
                </a:cubicBezTo>
                <a:cubicBezTo>
                  <a:pt x="3373" y="905"/>
                  <a:pt x="3356" y="911"/>
                  <a:pt x="3356" y="911"/>
                </a:cubicBezTo>
                <a:close/>
                <a:moveTo>
                  <a:pt x="3356" y="835"/>
                </a:moveTo>
                <a:cubicBezTo>
                  <a:pt x="3356" y="796"/>
                  <a:pt x="3356" y="796"/>
                  <a:pt x="3356" y="796"/>
                </a:cubicBezTo>
                <a:cubicBezTo>
                  <a:pt x="3356" y="796"/>
                  <a:pt x="3373" y="800"/>
                  <a:pt x="3373" y="815"/>
                </a:cubicBezTo>
                <a:cubicBezTo>
                  <a:pt x="3373" y="831"/>
                  <a:pt x="3356" y="835"/>
                  <a:pt x="3356" y="835"/>
                </a:cubicBezTo>
                <a:close/>
                <a:moveTo>
                  <a:pt x="3356" y="756"/>
                </a:moveTo>
                <a:cubicBezTo>
                  <a:pt x="3356" y="718"/>
                  <a:pt x="3356" y="718"/>
                  <a:pt x="3356" y="718"/>
                </a:cubicBezTo>
                <a:cubicBezTo>
                  <a:pt x="3356" y="718"/>
                  <a:pt x="3373" y="720"/>
                  <a:pt x="3373" y="737"/>
                </a:cubicBezTo>
                <a:cubicBezTo>
                  <a:pt x="3373" y="754"/>
                  <a:pt x="3356" y="756"/>
                  <a:pt x="3356" y="756"/>
                </a:cubicBezTo>
                <a:close/>
                <a:moveTo>
                  <a:pt x="5556" y="570"/>
                </a:moveTo>
                <a:cubicBezTo>
                  <a:pt x="5508" y="582"/>
                  <a:pt x="5508" y="582"/>
                  <a:pt x="5508" y="582"/>
                </a:cubicBezTo>
                <a:cubicBezTo>
                  <a:pt x="5490" y="529"/>
                  <a:pt x="5490" y="529"/>
                  <a:pt x="5490" y="529"/>
                </a:cubicBezTo>
                <a:cubicBezTo>
                  <a:pt x="5566" y="508"/>
                  <a:pt x="5566" y="508"/>
                  <a:pt x="5566" y="508"/>
                </a:cubicBezTo>
                <a:lnTo>
                  <a:pt x="5556" y="570"/>
                </a:lnTo>
                <a:close/>
              </a:path>
            </a:pathLst>
          </a:custGeom>
          <a:noFill/>
          <a:ln>
            <a:gradFill>
              <a:gsLst>
                <a:gs pos="0">
                  <a:schemeClr val="accent1">
                    <a:lumMod val="5000"/>
                    <a:lumOff val="95000"/>
                  </a:schemeClr>
                </a:gs>
                <a:gs pos="100000">
                  <a:srgbClr val="28A9D6"/>
                </a:gs>
              </a:gsLst>
              <a:lin ang="5400000" scaled="1"/>
            </a:gradFill>
          </a:ln>
          <a:effectLst/>
        </p:spPr>
        <p:txBody>
          <a:bodyPr vert="horz" wrap="square" lIns="121920" tIns="60960" rIns="121920" bIns="60960" numCol="1" anchor="t" anchorCtr="0" compatLnSpc="1"/>
          <a:lstStyle/>
          <a:p>
            <a:endParaRPr lang="zh-CN" altLang="en-US" sz="2400"/>
          </a:p>
        </p:txBody>
      </p:sp>
      <p:sp>
        <p:nvSpPr>
          <p:cNvPr id="2" name="矩形 1"/>
          <p:cNvSpPr/>
          <p:nvPr/>
        </p:nvSpPr>
        <p:spPr>
          <a:xfrm>
            <a:off x="0" y="2632221"/>
            <a:ext cx="12192000" cy="1714585"/>
          </a:xfrm>
          <a:prstGeom prst="rect">
            <a:avLst/>
          </a:prstGeom>
          <a:solidFill>
            <a:srgbClr val="28A9D6"/>
          </a:solidFill>
          <a:ln>
            <a:noFill/>
          </a:ln>
          <a:effectLst/>
        </p:spPr>
        <p:txBody>
          <a:bodyPr vert="horz" wrap="square" lIns="121920" tIns="60960" rIns="121920" bIns="60960" numCol="1" anchor="t" anchorCtr="0" compatLnSpc="1"/>
          <a:lstStyle/>
          <a:p>
            <a:endParaRPr lang="zh-CN" altLang="en-US" sz="2400"/>
          </a:p>
        </p:txBody>
      </p:sp>
      <p:cxnSp>
        <p:nvCxnSpPr>
          <p:cNvPr id="25" name="直接连接符 24"/>
          <p:cNvCxnSpPr/>
          <p:nvPr/>
        </p:nvCxnSpPr>
        <p:spPr>
          <a:xfrm>
            <a:off x="0" y="4373612"/>
            <a:ext cx="12192000" cy="0"/>
          </a:xfrm>
          <a:prstGeom prst="line">
            <a:avLst/>
          </a:prstGeom>
          <a:ln w="19050">
            <a:solidFill>
              <a:srgbClr val="28A9D6"/>
            </a:solidFill>
          </a:ln>
        </p:spPr>
        <p:style>
          <a:lnRef idx="1">
            <a:schemeClr val="accent1"/>
          </a:lnRef>
          <a:fillRef idx="0">
            <a:schemeClr val="accent1"/>
          </a:fillRef>
          <a:effectRef idx="0">
            <a:schemeClr val="accent1"/>
          </a:effectRef>
          <a:fontRef idx="minor">
            <a:schemeClr val="tx1"/>
          </a:fontRef>
        </p:style>
      </p:cxnSp>
      <p:sp>
        <p:nvSpPr>
          <p:cNvPr id="31" name="TextBox 13"/>
          <p:cNvSpPr txBox="1"/>
          <p:nvPr/>
        </p:nvSpPr>
        <p:spPr>
          <a:xfrm>
            <a:off x="1199456" y="2895743"/>
            <a:ext cx="10657184" cy="953135"/>
          </a:xfrm>
          <a:prstGeom prst="rect">
            <a:avLst/>
          </a:prstGeom>
          <a:noFill/>
          <a:effectLst>
            <a:outerShdw blurRad="50800" dist="38100" dir="2700000" algn="tl" rotWithShape="0">
              <a:prstClr val="black">
                <a:alpha val="40000"/>
              </a:prstClr>
            </a:outerShdw>
          </a:effectLst>
        </p:spPr>
        <p:txBody>
          <a:bodyPr wrap="square" rtlCol="0">
            <a:spAutoFit/>
          </a:bodyPr>
          <a:lstStyle/>
          <a:p>
            <a:r>
              <a:rPr lang="zh-CN" altLang="en-US" sz="5600" b="1" dirty="0" smtClean="0">
                <a:solidFill>
                  <a:srgbClr val="FFFF00"/>
                </a:solidFill>
                <a:latin typeface="黑体" panose="02010609060101010101" pitchFamily="49" charset="-122"/>
                <a:ea typeface="黑体" panose="02010609060101010101" pitchFamily="49" charset="-122"/>
              </a:rPr>
              <a:t>第七章  存储系统</a:t>
            </a:r>
            <a:r>
              <a:rPr lang="en-US" altLang="zh-CN" sz="5600" b="1" dirty="0" smtClean="0">
                <a:solidFill>
                  <a:srgbClr val="FFFF00"/>
                </a:solidFill>
                <a:latin typeface="黑体" panose="02010609060101010101" pitchFamily="49" charset="-122"/>
                <a:ea typeface="黑体" panose="02010609060101010101" pitchFamily="49" charset="-122"/>
              </a:rPr>
              <a:t>(</a:t>
            </a:r>
            <a:r>
              <a:rPr lang="zh-CN" altLang="en-US" sz="5600" b="1" dirty="0" smtClean="0">
                <a:solidFill>
                  <a:srgbClr val="FFFF00"/>
                </a:solidFill>
                <a:latin typeface="黑体" panose="02010609060101010101" pitchFamily="49" charset="-122"/>
                <a:ea typeface="黑体" panose="02010609060101010101" pitchFamily="49" charset="-122"/>
              </a:rPr>
              <a:t>三</a:t>
            </a:r>
            <a:r>
              <a:rPr lang="en-US" altLang="zh-CN" sz="5600" b="1" dirty="0" smtClean="0">
                <a:solidFill>
                  <a:srgbClr val="FFFF00"/>
                </a:solidFill>
                <a:latin typeface="黑体" panose="02010609060101010101" pitchFamily="49" charset="-122"/>
                <a:ea typeface="黑体" panose="02010609060101010101" pitchFamily="49" charset="-122"/>
              </a:rPr>
              <a:t>)</a:t>
            </a:r>
            <a:endParaRPr lang="zh-CN" altLang="zh-CN" sz="5600" b="1" dirty="0">
              <a:solidFill>
                <a:srgbClr val="FFFF00"/>
              </a:solidFill>
              <a:latin typeface="黑体" panose="02010609060101010101" pitchFamily="49" charset="-122"/>
              <a:ea typeface="黑体" panose="02010609060101010101" pitchFamily="49" charset="-122"/>
            </a:endParaRPr>
          </a:p>
        </p:txBody>
      </p:sp>
      <p:cxnSp>
        <p:nvCxnSpPr>
          <p:cNvPr id="28" name="直接连接符 27"/>
          <p:cNvCxnSpPr/>
          <p:nvPr/>
        </p:nvCxnSpPr>
        <p:spPr>
          <a:xfrm>
            <a:off x="0" y="4795475"/>
            <a:ext cx="4320000" cy="12674"/>
          </a:xfrm>
          <a:prstGeom prst="line">
            <a:avLst/>
          </a:prstGeom>
          <a:ln w="3175">
            <a:solidFill>
              <a:srgbClr val="28A9D6"/>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0" y="4861761"/>
            <a:ext cx="4320000" cy="12674"/>
          </a:xfrm>
          <a:prstGeom prst="line">
            <a:avLst/>
          </a:prstGeom>
          <a:ln w="3175">
            <a:solidFill>
              <a:srgbClr val="28A9D6"/>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0" y="4928047"/>
            <a:ext cx="4320000" cy="12674"/>
          </a:xfrm>
          <a:prstGeom prst="line">
            <a:avLst/>
          </a:prstGeom>
          <a:ln w="3175">
            <a:solidFill>
              <a:srgbClr val="28A9D6"/>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7872000" y="4795475"/>
            <a:ext cx="4320000" cy="12674"/>
          </a:xfrm>
          <a:prstGeom prst="line">
            <a:avLst/>
          </a:prstGeom>
          <a:ln w="3175">
            <a:solidFill>
              <a:srgbClr val="28A9D6"/>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7872000" y="4861761"/>
            <a:ext cx="4320000" cy="12674"/>
          </a:xfrm>
          <a:prstGeom prst="line">
            <a:avLst/>
          </a:prstGeom>
          <a:ln w="3175">
            <a:solidFill>
              <a:srgbClr val="28A9D6"/>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7872000" y="4928047"/>
            <a:ext cx="4320000" cy="12674"/>
          </a:xfrm>
          <a:prstGeom prst="line">
            <a:avLst/>
          </a:prstGeom>
          <a:ln w="3175">
            <a:solidFill>
              <a:srgbClr val="28A9D6"/>
            </a:solidFill>
          </a:ln>
        </p:spPr>
        <p:style>
          <a:lnRef idx="1">
            <a:schemeClr val="accent1"/>
          </a:lnRef>
          <a:fillRef idx="0">
            <a:schemeClr val="accent1"/>
          </a:fillRef>
          <a:effectRef idx="0">
            <a:schemeClr val="accent1"/>
          </a:effectRef>
          <a:fontRef idx="minor">
            <a:schemeClr val="tx1"/>
          </a:fontRef>
        </p:style>
      </p:cxnSp>
      <p:sp>
        <p:nvSpPr>
          <p:cNvPr id="43" name="文本框 42"/>
          <p:cNvSpPr txBox="1"/>
          <p:nvPr/>
        </p:nvSpPr>
        <p:spPr>
          <a:xfrm>
            <a:off x="4727848" y="4630928"/>
            <a:ext cx="3024336" cy="461665"/>
          </a:xfrm>
          <a:prstGeom prst="rect">
            <a:avLst/>
          </a:prstGeom>
          <a:noFill/>
        </p:spPr>
        <p:txBody>
          <a:bodyPr wrap="square" rtlCol="0">
            <a:spAutoFit/>
          </a:bodyPr>
          <a:lstStyle/>
          <a:p>
            <a:r>
              <a:rPr lang="zh-CN" altLang="en-US" sz="2400" dirty="0" smtClean="0">
                <a:solidFill>
                  <a:schemeClr val="tx1">
                    <a:lumMod val="75000"/>
                    <a:lumOff val="25000"/>
                  </a:schemeClr>
                </a:solidFill>
              </a:rPr>
              <a:t>秦磊华  计算机学院</a:t>
            </a:r>
            <a:endParaRPr lang="zh-CN" altLang="en-US" sz="2400" dirty="0">
              <a:solidFill>
                <a:schemeClr val="tx1">
                  <a:lumMod val="75000"/>
                  <a:lumOff val="25000"/>
                </a:scheme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标题 1"/>
          <p:cNvSpPr txBox="1"/>
          <p:nvPr/>
        </p:nvSpPr>
        <p:spPr>
          <a:xfrm>
            <a:off x="710789" y="161267"/>
            <a:ext cx="4368072"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7.7 </a:t>
            </a:r>
            <a:r>
              <a:rPr lang="zh-CN" altLang="en-US" dirty="0" smtClean="0">
                <a:solidFill>
                  <a:schemeClr val="tx1"/>
                </a:solidFill>
                <a:latin typeface="禹卫书法行书简体" panose="02000603000000000000" pitchFamily="2" charset="-122"/>
                <a:ea typeface="禹卫书法行书简体" panose="02000603000000000000" pitchFamily="2" charset="-122"/>
              </a:rPr>
              <a:t>替换算法</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4" name="矩形 3"/>
          <p:cNvSpPr/>
          <p:nvPr/>
        </p:nvSpPr>
        <p:spPr>
          <a:xfrm>
            <a:off x="945587" y="843774"/>
            <a:ext cx="3381054" cy="492443"/>
          </a:xfrm>
          <a:prstGeom prst="rect">
            <a:avLst/>
          </a:prstGeom>
        </p:spPr>
        <p:txBody>
          <a:bodyPr wrap="non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几种常见的调度算法</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5" name="矩形 4"/>
          <p:cNvSpPr/>
          <p:nvPr/>
        </p:nvSpPr>
        <p:spPr>
          <a:xfrm>
            <a:off x="945587" y="1460088"/>
            <a:ext cx="6671744" cy="461665"/>
          </a:xfrm>
          <a:prstGeom prst="rect">
            <a:avLst/>
          </a:prstGeom>
        </p:spPr>
        <p:txBody>
          <a:bodyPr wrap="square">
            <a:spAutoFit/>
          </a:bodyPr>
          <a:lstStyle/>
          <a:p>
            <a:pPr>
              <a:spcBef>
                <a:spcPct val="50000"/>
              </a:spcBef>
            </a:pPr>
            <a:r>
              <a:rPr lang="en-US" altLang="zh-CN" sz="2400" kern="0" dirty="0" smtClean="0">
                <a:latin typeface="+mn-ea"/>
                <a:sym typeface="Wingdings" panose="05000000000000000000" pitchFamily="2" charset="2"/>
              </a:rPr>
              <a:t>(5) </a:t>
            </a:r>
            <a:r>
              <a:rPr lang="en-US" altLang="zh-CN" sz="2400" kern="0" dirty="0" smtClean="0">
                <a:latin typeface="+mn-ea"/>
                <a:sym typeface="Wingdings" panose="05000000000000000000" pitchFamily="2" charset="2"/>
              </a:rPr>
              <a:t>Cache</a:t>
            </a:r>
            <a:r>
              <a:rPr lang="zh-CN" altLang="en-US" sz="2400" kern="0" dirty="0" smtClean="0">
                <a:latin typeface="+mn-ea"/>
                <a:sym typeface="Wingdings" panose="05000000000000000000" pitchFamily="2" charset="2"/>
              </a:rPr>
              <a:t>不同映射方式的调度算法特征</a:t>
            </a:r>
            <a:endParaRPr lang="zh-CN" altLang="en-US" sz="2400" kern="0" dirty="0">
              <a:latin typeface="+mn-ea"/>
            </a:endParaRPr>
          </a:p>
        </p:txBody>
      </p:sp>
      <p:grpSp>
        <p:nvGrpSpPr>
          <p:cNvPr id="7" name="Group 31"/>
          <p:cNvGrpSpPr/>
          <p:nvPr/>
        </p:nvGrpSpPr>
        <p:grpSpPr bwMode="auto">
          <a:xfrm>
            <a:off x="2894825" y="2334116"/>
            <a:ext cx="5795963" cy="360363"/>
            <a:chOff x="0" y="-752"/>
            <a:chExt cx="3651" cy="227"/>
          </a:xfrm>
          <a:solidFill>
            <a:srgbClr val="515DFD"/>
          </a:solidFill>
        </p:grpSpPr>
        <p:sp>
          <p:nvSpPr>
            <p:cNvPr id="9" name="Rectangle 12"/>
            <p:cNvSpPr>
              <a:spLocks noChangeArrowheads="1"/>
            </p:cNvSpPr>
            <p:nvPr/>
          </p:nvSpPr>
          <p:spPr bwMode="auto">
            <a:xfrm>
              <a:off x="0" y="-752"/>
              <a:ext cx="1474" cy="227"/>
            </a:xfrm>
            <a:prstGeom prst="rect">
              <a:avLst/>
            </a:prstGeom>
            <a:noFill/>
            <a:ln w="9525">
              <a:solidFill>
                <a:srgbClr val="516CDF"/>
              </a:solidFill>
              <a:prstDash val="dash"/>
              <a:miter lim="800000"/>
            </a:ln>
          </p:spPr>
          <p:txBody>
            <a:bodyPr wrap="none" anchor="ctr"/>
            <a:lstStyle/>
            <a:p>
              <a:pPr algn="ctr">
                <a:spcBef>
                  <a:spcPct val="0"/>
                </a:spcBef>
              </a:pPr>
              <a:r>
                <a:rPr lang="en-US" altLang="zh-CN" sz="2000" dirty="0">
                  <a:effectLst>
                    <a:outerShdw blurRad="38100" dist="38100" dir="2700000" algn="tl">
                      <a:srgbClr val="000000">
                        <a:alpha val="43137"/>
                      </a:srgbClr>
                    </a:outerShdw>
                  </a:effectLst>
                  <a:latin typeface="+mn-ea"/>
                </a:rPr>
                <a:t>Tag</a:t>
              </a:r>
              <a:endParaRPr lang="en-US" altLang="zh-CN" sz="2000" dirty="0">
                <a:effectLst>
                  <a:outerShdw blurRad="38100" dist="38100" dir="2700000" algn="tl">
                    <a:srgbClr val="000000">
                      <a:alpha val="43137"/>
                    </a:srgbClr>
                  </a:outerShdw>
                </a:effectLst>
                <a:latin typeface="+mn-ea"/>
              </a:endParaRPr>
            </a:p>
          </p:txBody>
        </p:sp>
        <p:sp>
          <p:nvSpPr>
            <p:cNvPr id="10" name="Rectangle 13"/>
            <p:cNvSpPr>
              <a:spLocks noChangeArrowheads="1"/>
            </p:cNvSpPr>
            <p:nvPr/>
          </p:nvSpPr>
          <p:spPr bwMode="auto">
            <a:xfrm>
              <a:off x="1474" y="-752"/>
              <a:ext cx="1247" cy="227"/>
            </a:xfrm>
            <a:prstGeom prst="rect">
              <a:avLst/>
            </a:prstGeom>
            <a:noFill/>
            <a:ln w="9525">
              <a:solidFill>
                <a:srgbClr val="516CDF"/>
              </a:solidFill>
              <a:prstDash val="dash"/>
              <a:miter lim="800000"/>
            </a:ln>
          </p:spPr>
          <p:txBody>
            <a:bodyPr wrap="none" anchor="ctr"/>
            <a:lstStyle/>
            <a:p>
              <a:pPr algn="ctr">
                <a:spcBef>
                  <a:spcPct val="0"/>
                </a:spcBef>
              </a:pPr>
              <a:r>
                <a:rPr lang="en-US" altLang="zh-CN" sz="2000" dirty="0">
                  <a:effectLst>
                    <a:outerShdw blurRad="38100" dist="38100" dir="2700000" algn="tl">
                      <a:srgbClr val="000000">
                        <a:alpha val="43137"/>
                      </a:srgbClr>
                    </a:outerShdw>
                  </a:effectLst>
                  <a:latin typeface="+mn-ea"/>
                </a:rPr>
                <a:t>Index</a:t>
              </a:r>
              <a:endParaRPr lang="en-US" altLang="zh-CN" sz="2000" dirty="0">
                <a:effectLst>
                  <a:outerShdw blurRad="38100" dist="38100" dir="2700000" algn="tl">
                    <a:srgbClr val="000000">
                      <a:alpha val="43137"/>
                    </a:srgbClr>
                  </a:outerShdw>
                </a:effectLst>
                <a:latin typeface="+mn-ea"/>
              </a:endParaRPr>
            </a:p>
          </p:txBody>
        </p:sp>
        <p:sp>
          <p:nvSpPr>
            <p:cNvPr id="11" name="Rectangle 14"/>
            <p:cNvSpPr>
              <a:spLocks noChangeArrowheads="1"/>
            </p:cNvSpPr>
            <p:nvPr/>
          </p:nvSpPr>
          <p:spPr bwMode="auto">
            <a:xfrm>
              <a:off x="2721" y="-752"/>
              <a:ext cx="930" cy="227"/>
            </a:xfrm>
            <a:prstGeom prst="rect">
              <a:avLst/>
            </a:prstGeom>
            <a:noFill/>
            <a:ln w="9525">
              <a:solidFill>
                <a:srgbClr val="516CDF"/>
              </a:solidFill>
              <a:prstDash val="dash"/>
              <a:miter lim="800000"/>
            </a:ln>
          </p:spPr>
          <p:txBody>
            <a:bodyPr wrap="none" anchor="ctr"/>
            <a:lstStyle/>
            <a:p>
              <a:pPr algn="ctr">
                <a:spcBef>
                  <a:spcPct val="0"/>
                </a:spcBef>
              </a:pPr>
              <a:r>
                <a:rPr lang="zh-CN" altLang="en-US" sz="2000" dirty="0">
                  <a:effectLst>
                    <a:outerShdw blurRad="38100" dist="38100" dir="2700000" algn="tl">
                      <a:srgbClr val="000000">
                        <a:alpha val="43137"/>
                      </a:srgbClr>
                    </a:outerShdw>
                  </a:effectLst>
                  <a:latin typeface="+mn-ea"/>
                </a:rPr>
                <a:t>块内偏移</a:t>
              </a:r>
              <a:endParaRPr lang="zh-CN" altLang="en-US" sz="2000" dirty="0">
                <a:effectLst>
                  <a:outerShdw blurRad="38100" dist="38100" dir="2700000" algn="tl">
                    <a:srgbClr val="000000">
                      <a:alpha val="43137"/>
                    </a:srgbClr>
                  </a:outerShdw>
                </a:effectLst>
                <a:latin typeface="+mn-ea"/>
              </a:endParaRPr>
            </a:p>
          </p:txBody>
        </p:sp>
      </p:grpSp>
      <p:sp>
        <p:nvSpPr>
          <p:cNvPr id="12" name="矩形 11"/>
          <p:cNvSpPr/>
          <p:nvPr/>
        </p:nvSpPr>
        <p:spPr>
          <a:xfrm>
            <a:off x="1109561" y="3138472"/>
            <a:ext cx="9805365" cy="461665"/>
          </a:xfrm>
          <a:prstGeom prst="rect">
            <a:avLst/>
          </a:prstGeom>
        </p:spPr>
        <p:txBody>
          <a:bodyPr wrap="square">
            <a:spAutoFit/>
          </a:bodyPr>
          <a:lstStyle/>
          <a:p>
            <a:pPr>
              <a:spcBef>
                <a:spcPct val="50000"/>
              </a:spcBef>
            </a:pPr>
            <a:r>
              <a:rPr lang="en-US" altLang="zh-CN" sz="2200" kern="0" dirty="0" smtClean="0">
                <a:solidFill>
                  <a:srgbClr val="240CD2"/>
                </a:solidFill>
                <a:latin typeface="+mn-ea"/>
                <a:sym typeface="Wingdings" panose="05000000000000000000" pitchFamily="2" charset="2"/>
              </a:rPr>
              <a:t></a:t>
            </a:r>
            <a:r>
              <a:rPr lang="zh-CN" altLang="en-US" sz="2400" kern="0" dirty="0" smtClean="0">
                <a:latin typeface="+mn-ea"/>
                <a:sym typeface="Wingdings" panose="05000000000000000000" pitchFamily="2" charset="2"/>
              </a:rPr>
              <a:t>全相联映射没有</a:t>
            </a:r>
            <a:r>
              <a:rPr lang="en-US" altLang="zh-CN" sz="2400" kern="0" dirty="0" smtClean="0">
                <a:latin typeface="+mn-ea"/>
                <a:sym typeface="Wingdings" panose="05000000000000000000" pitchFamily="2" charset="2"/>
              </a:rPr>
              <a:t>Index</a:t>
            </a:r>
            <a:r>
              <a:rPr lang="zh-CN" altLang="en-US" sz="2400" kern="0" dirty="0" smtClean="0">
                <a:latin typeface="+mn-ea"/>
                <a:sym typeface="Wingdings" panose="05000000000000000000" pitchFamily="2" charset="2"/>
              </a:rPr>
              <a:t>字段，各种调度算法要比较全部</a:t>
            </a:r>
            <a:r>
              <a:rPr lang="en-US" altLang="zh-CN" sz="2400" kern="0" dirty="0" smtClean="0">
                <a:latin typeface="+mn-ea"/>
                <a:sym typeface="Wingdings" panose="05000000000000000000" pitchFamily="2" charset="2"/>
              </a:rPr>
              <a:t>Cache</a:t>
            </a:r>
            <a:r>
              <a:rPr lang="zh-CN" altLang="en-US" sz="2400" kern="0" dirty="0" smtClean="0">
                <a:latin typeface="+mn-ea"/>
                <a:sym typeface="Wingdings" panose="05000000000000000000" pitchFamily="2" charset="2"/>
              </a:rPr>
              <a:t>行；</a:t>
            </a:r>
            <a:endParaRPr lang="zh-CN" altLang="en-US" sz="2400" kern="0" dirty="0">
              <a:latin typeface="+mn-ea"/>
            </a:endParaRPr>
          </a:p>
        </p:txBody>
      </p:sp>
      <p:sp>
        <p:nvSpPr>
          <p:cNvPr id="13" name="矩形 12"/>
          <p:cNvSpPr/>
          <p:nvPr/>
        </p:nvSpPr>
        <p:spPr>
          <a:xfrm>
            <a:off x="1109560" y="3680365"/>
            <a:ext cx="10499848" cy="461665"/>
          </a:xfrm>
          <a:prstGeom prst="rect">
            <a:avLst/>
          </a:prstGeom>
        </p:spPr>
        <p:txBody>
          <a:bodyPr wrap="square">
            <a:spAutoFit/>
          </a:bodyPr>
          <a:lstStyle/>
          <a:p>
            <a:pPr>
              <a:spcBef>
                <a:spcPct val="50000"/>
              </a:spcBef>
            </a:pPr>
            <a:r>
              <a:rPr lang="en-US" altLang="zh-CN" sz="2200" kern="0" dirty="0" smtClean="0">
                <a:solidFill>
                  <a:srgbClr val="240CD2"/>
                </a:solidFill>
                <a:latin typeface="+mn-ea"/>
                <a:sym typeface="Wingdings" panose="05000000000000000000" pitchFamily="2" charset="2"/>
              </a:rPr>
              <a:t></a:t>
            </a:r>
            <a:r>
              <a:rPr lang="zh-CN" altLang="en-US" sz="2400" kern="0" dirty="0" smtClean="0">
                <a:latin typeface="+mn-ea"/>
                <a:sym typeface="Wingdings" panose="05000000000000000000" pitchFamily="2" charset="2"/>
              </a:rPr>
              <a:t>组相联映射中，各种调度算法要比较</a:t>
            </a:r>
            <a:r>
              <a:rPr lang="en-US" altLang="zh-CN" sz="2400" kern="0" dirty="0" smtClean="0">
                <a:latin typeface="+mn-ea"/>
                <a:sym typeface="Wingdings" panose="05000000000000000000" pitchFamily="2" charset="2"/>
              </a:rPr>
              <a:t>Index</a:t>
            </a:r>
            <a:r>
              <a:rPr lang="zh-CN" altLang="en-US" sz="2400" kern="0" dirty="0" smtClean="0">
                <a:latin typeface="+mn-ea"/>
                <a:sym typeface="Wingdings" panose="05000000000000000000" pitchFamily="2" charset="2"/>
              </a:rPr>
              <a:t>所指特定组的全部</a:t>
            </a:r>
            <a:r>
              <a:rPr lang="en-US" altLang="zh-CN" sz="2400" kern="0" dirty="0" smtClean="0">
                <a:latin typeface="+mn-ea"/>
                <a:sym typeface="Wingdings" panose="05000000000000000000" pitchFamily="2" charset="2"/>
              </a:rPr>
              <a:t>Cache</a:t>
            </a:r>
            <a:r>
              <a:rPr lang="zh-CN" altLang="en-US" sz="2400" kern="0" dirty="0" smtClean="0">
                <a:latin typeface="+mn-ea"/>
                <a:sym typeface="Wingdings" panose="05000000000000000000" pitchFamily="2" charset="2"/>
              </a:rPr>
              <a:t>行；</a:t>
            </a:r>
            <a:endParaRPr lang="zh-CN" altLang="en-US" sz="2400" kern="0" dirty="0">
              <a:latin typeface="+mn-ea"/>
            </a:endParaRPr>
          </a:p>
        </p:txBody>
      </p:sp>
      <p:sp>
        <p:nvSpPr>
          <p:cNvPr id="14" name="矩形 13"/>
          <p:cNvSpPr/>
          <p:nvPr/>
        </p:nvSpPr>
        <p:spPr>
          <a:xfrm>
            <a:off x="1109345" y="4331970"/>
            <a:ext cx="6936740" cy="460375"/>
          </a:xfrm>
          <a:prstGeom prst="rect">
            <a:avLst/>
          </a:prstGeom>
        </p:spPr>
        <p:txBody>
          <a:bodyPr wrap="square">
            <a:spAutoFit/>
          </a:bodyPr>
          <a:lstStyle/>
          <a:p>
            <a:pPr>
              <a:spcBef>
                <a:spcPct val="50000"/>
              </a:spcBef>
            </a:pPr>
            <a:r>
              <a:rPr lang="en-US" altLang="zh-CN" sz="2200" kern="0" dirty="0" smtClean="0">
                <a:solidFill>
                  <a:srgbClr val="FF0000"/>
                </a:solidFill>
                <a:latin typeface="+mn-ea"/>
                <a:sym typeface="Wingdings" panose="05000000000000000000" pitchFamily="2" charset="2"/>
              </a:rPr>
              <a:t></a:t>
            </a:r>
            <a:r>
              <a:rPr lang="zh-CN" altLang="en-US" sz="2400" kern="0" dirty="0" smtClean="0">
                <a:latin typeface="+mn-ea"/>
                <a:sym typeface="Wingdings" panose="05000000000000000000" pitchFamily="2" charset="2"/>
              </a:rPr>
              <a:t>直接映射中，各种调度算法要</a:t>
            </a:r>
            <a:r>
              <a:rPr lang="zh-CN" altLang="en-US" sz="2400" kern="0" dirty="0" smtClean="0">
                <a:latin typeface="+mn-ea"/>
                <a:sym typeface="Wingdings" panose="05000000000000000000" pitchFamily="2" charset="2"/>
              </a:rPr>
              <a:t>比较</a:t>
            </a:r>
            <a:r>
              <a:rPr lang="en-US" altLang="zh-CN" sz="2400" kern="0" dirty="0" smtClean="0">
                <a:latin typeface="+mn-ea"/>
                <a:sym typeface="Wingdings" panose="05000000000000000000" pitchFamily="2" charset="2"/>
              </a:rPr>
              <a:t>Cache</a:t>
            </a:r>
            <a:r>
              <a:rPr lang="zh-CN" altLang="en-US" sz="2400" kern="0" dirty="0" smtClean="0">
                <a:latin typeface="+mn-ea"/>
                <a:sym typeface="Wingdings" panose="05000000000000000000" pitchFamily="2" charset="2"/>
              </a:rPr>
              <a:t>哪些行？</a:t>
            </a:r>
            <a:endParaRPr lang="zh-CN" altLang="en-US" sz="2400" kern="0" dirty="0">
              <a:latin typeface="+mn-ea"/>
            </a:endParaRPr>
          </a:p>
        </p:txBody>
      </p:sp>
      <p:sp>
        <p:nvSpPr>
          <p:cNvPr id="2" name="矩形 1"/>
          <p:cNvSpPr/>
          <p:nvPr/>
        </p:nvSpPr>
        <p:spPr>
          <a:xfrm>
            <a:off x="8077537" y="4317247"/>
            <a:ext cx="2646878" cy="461665"/>
          </a:xfrm>
          <a:prstGeom prst="rect">
            <a:avLst/>
          </a:prstGeom>
        </p:spPr>
        <p:txBody>
          <a:bodyPr wrap="none">
            <a:spAutoFit/>
          </a:bodyPr>
          <a:lstStyle/>
          <a:p>
            <a:pPr>
              <a:spcBef>
                <a:spcPct val="50000"/>
              </a:spcBef>
            </a:pPr>
            <a:r>
              <a:rPr lang="zh-CN" altLang="en-US" sz="2400" kern="0" dirty="0">
                <a:latin typeface="+mn-ea"/>
                <a:sym typeface="Wingdings" panose="05000000000000000000" pitchFamily="2" charset="2"/>
              </a:rPr>
              <a:t>有什么好的方法？</a:t>
            </a:r>
            <a:endParaRPr lang="zh-CN" altLang="en-US" sz="2400" kern="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vertic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blinds(vertical)">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linds(vertic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5"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vertical)">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5" name="Text Box 2"/>
          <p:cNvSpPr txBox="1">
            <a:spLocks noChangeArrowheads="1"/>
          </p:cNvSpPr>
          <p:nvPr/>
        </p:nvSpPr>
        <p:spPr bwMode="auto">
          <a:xfrm>
            <a:off x="710788" y="806472"/>
            <a:ext cx="10921769"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0"/>
              </a:spcBef>
              <a:buFontTx/>
              <a:buNone/>
            </a:pPr>
            <a:r>
              <a:rPr lang="zh-CN" altLang="en-US" sz="2400" b="1" dirty="0" smtClean="0">
                <a:latin typeface="+mn-ea"/>
                <a:ea typeface="+mn-ea"/>
              </a:rPr>
              <a:t>例</a:t>
            </a:r>
            <a:r>
              <a:rPr lang="en-US" altLang="zh-CN" sz="2400" b="1" dirty="0" smtClean="0">
                <a:latin typeface="+mn-ea"/>
                <a:ea typeface="+mn-ea"/>
              </a:rPr>
              <a:t>1 </a:t>
            </a:r>
            <a:r>
              <a:rPr lang="zh-CN" altLang="en-US" sz="2400" dirty="0" smtClean="0">
                <a:latin typeface="+mn-ea"/>
                <a:ea typeface="+mn-ea"/>
              </a:rPr>
              <a:t>局部</a:t>
            </a:r>
            <a:r>
              <a:rPr lang="zh-CN" altLang="en-US" sz="2400" dirty="0">
                <a:latin typeface="+mn-ea"/>
                <a:ea typeface="+mn-ea"/>
              </a:rPr>
              <a:t>性</a:t>
            </a:r>
            <a:r>
              <a:rPr lang="zh-CN" altLang="en-US" sz="2400" dirty="0" smtClean="0">
                <a:latin typeface="+mn-ea"/>
                <a:ea typeface="+mn-ea"/>
              </a:rPr>
              <a:t>分析</a:t>
            </a:r>
            <a:r>
              <a:rPr lang="zh-CN" altLang="en-US" sz="2400" dirty="0">
                <a:latin typeface="+mn-ea"/>
                <a:ea typeface="+mn-ea"/>
              </a:rPr>
              <a:t>。</a:t>
            </a:r>
            <a:r>
              <a:rPr lang="zh-CN" altLang="en-US" sz="2400" dirty="0" smtClean="0">
                <a:latin typeface="+mn-ea"/>
                <a:ea typeface="+mn-ea"/>
              </a:rPr>
              <a:t>以下</a:t>
            </a:r>
            <a:r>
              <a:rPr lang="zh-CN" altLang="en-US" sz="2400" dirty="0">
                <a:latin typeface="+mn-ea"/>
                <a:ea typeface="+mn-ea"/>
              </a:rPr>
              <a:t>程序</a:t>
            </a:r>
            <a:r>
              <a:rPr lang="en-US" altLang="zh-CN" sz="2400" dirty="0">
                <a:latin typeface="+mn-ea"/>
                <a:ea typeface="+mn-ea"/>
              </a:rPr>
              <a:t>A</a:t>
            </a:r>
            <a:r>
              <a:rPr lang="zh-CN" altLang="en-US" sz="2400" dirty="0">
                <a:latin typeface="+mn-ea"/>
                <a:ea typeface="+mn-ea"/>
              </a:rPr>
              <a:t>和</a:t>
            </a:r>
            <a:r>
              <a:rPr lang="en-US" altLang="zh-CN" sz="2400" dirty="0">
                <a:latin typeface="+mn-ea"/>
                <a:ea typeface="+mn-ea"/>
              </a:rPr>
              <a:t>B</a:t>
            </a:r>
            <a:r>
              <a:rPr lang="zh-CN" altLang="en-US" sz="2400" dirty="0">
                <a:latin typeface="+mn-ea"/>
                <a:ea typeface="+mn-ea"/>
              </a:rPr>
              <a:t>中，哪一个对数组</a:t>
            </a:r>
            <a:r>
              <a:rPr lang="en-US" altLang="zh-CN" sz="2400" dirty="0" smtClean="0">
                <a:latin typeface="+mn-ea"/>
                <a:ea typeface="+mn-ea"/>
              </a:rPr>
              <a:t>A[2048][2048]</a:t>
            </a:r>
            <a:r>
              <a:rPr lang="zh-CN" altLang="en-US" sz="2400" dirty="0">
                <a:latin typeface="+mn-ea"/>
                <a:ea typeface="+mn-ea"/>
              </a:rPr>
              <a:t>引用的</a:t>
            </a:r>
            <a:r>
              <a:rPr lang="zh-CN" altLang="en-US" sz="2400" b="1" dirty="0">
                <a:solidFill>
                  <a:srgbClr val="240CD2"/>
                </a:solidFill>
                <a:latin typeface="+mn-ea"/>
                <a:ea typeface="+mn-ea"/>
              </a:rPr>
              <a:t>空间局部性</a:t>
            </a:r>
            <a:r>
              <a:rPr lang="zh-CN" altLang="en-US" sz="2400" dirty="0">
                <a:latin typeface="+mn-ea"/>
                <a:ea typeface="+mn-ea"/>
              </a:rPr>
              <a:t>更好？</a:t>
            </a:r>
            <a:r>
              <a:rPr lang="zh-CN" altLang="en-US" sz="2400" b="1" dirty="0">
                <a:solidFill>
                  <a:srgbClr val="240CD2"/>
                </a:solidFill>
                <a:latin typeface="+mn-ea"/>
                <a:ea typeface="+mn-ea"/>
              </a:rPr>
              <a:t>时间局部性</a:t>
            </a:r>
            <a:r>
              <a:rPr lang="zh-CN" altLang="en-US" sz="2400" dirty="0">
                <a:latin typeface="+mn-ea"/>
                <a:ea typeface="+mn-ea"/>
              </a:rPr>
              <a:t>呢？变量</a:t>
            </a:r>
            <a:r>
              <a:rPr lang="en-US" altLang="zh-CN" sz="2400" dirty="0">
                <a:latin typeface="+mn-ea"/>
                <a:ea typeface="+mn-ea"/>
              </a:rPr>
              <a:t>sum</a:t>
            </a:r>
            <a:r>
              <a:rPr lang="zh-CN" altLang="en-US" sz="2400" dirty="0">
                <a:latin typeface="+mn-ea"/>
                <a:ea typeface="+mn-ea"/>
              </a:rPr>
              <a:t>的空间局部性和时间局部性如何</a:t>
            </a:r>
            <a:r>
              <a:rPr lang="zh-CN" altLang="en-US" sz="2400" dirty="0" smtClean="0">
                <a:latin typeface="+mn-ea"/>
                <a:ea typeface="+mn-ea"/>
              </a:rPr>
              <a:t>？</a:t>
            </a:r>
            <a:endParaRPr lang="en-US" altLang="zh-CN" sz="2400" dirty="0">
              <a:latin typeface="+mn-ea"/>
              <a:ea typeface="+mn-ea"/>
            </a:endParaRPr>
          </a:p>
        </p:txBody>
      </p:sp>
      <p:sp>
        <p:nvSpPr>
          <p:cNvPr id="6" name="文本框 5"/>
          <p:cNvSpPr txBox="1"/>
          <p:nvPr/>
        </p:nvSpPr>
        <p:spPr>
          <a:xfrm>
            <a:off x="548228" y="1961457"/>
            <a:ext cx="3017932"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数组和指令</a:t>
            </a:r>
            <a:r>
              <a:rPr lang="zh-CN" altLang="en-US" b="1" dirty="0" smtClean="0">
                <a:solidFill>
                  <a:srgbClr val="240CD2"/>
                </a:solidFill>
                <a:latin typeface="微软雅黑" panose="020B0503020204020204" pitchFamily="34" charset="-122"/>
                <a:ea typeface="微软雅黑" panose="020B0503020204020204" pitchFamily="34" charset="-122"/>
              </a:rPr>
              <a:t>行</a:t>
            </a:r>
            <a:r>
              <a:rPr lang="zh-CN" altLang="en-US" b="1" dirty="0" smtClean="0">
                <a:solidFill>
                  <a:srgbClr val="240CD2"/>
                </a:solidFill>
                <a:latin typeface="微软雅黑" panose="020B0503020204020204" pitchFamily="34" charset="-122"/>
                <a:ea typeface="微软雅黑" panose="020B0503020204020204" pitchFamily="34" charset="-122"/>
              </a:rPr>
              <a:t>优先</a:t>
            </a:r>
            <a:r>
              <a:rPr lang="zh-CN" altLang="en-US" dirty="0" smtClean="0">
                <a:latin typeface="微软雅黑" panose="020B0503020204020204" pitchFamily="34" charset="-122"/>
                <a:ea typeface="微软雅黑" panose="020B0503020204020204" pitchFamily="34" charset="-122"/>
              </a:rPr>
              <a:t>顺序存放</a:t>
            </a:r>
            <a:endParaRPr lang="zh-CN" altLang="en-US" dirty="0">
              <a:latin typeface="微软雅黑" panose="020B0503020204020204" pitchFamily="34" charset="-122"/>
              <a:ea typeface="微软雅黑" panose="020B0503020204020204" pitchFamily="34" charset="-122"/>
            </a:endParaRPr>
          </a:p>
        </p:txBody>
      </p:sp>
      <p:sp>
        <p:nvSpPr>
          <p:cNvPr id="27" name="文本框 26"/>
          <p:cNvSpPr txBox="1"/>
          <p:nvPr/>
        </p:nvSpPr>
        <p:spPr>
          <a:xfrm>
            <a:off x="3855697" y="2686050"/>
            <a:ext cx="3505803" cy="3187860"/>
          </a:xfrm>
          <a:prstGeom prst="rect">
            <a:avLst/>
          </a:prstGeom>
          <a:noFill/>
        </p:spPr>
        <p:txBody>
          <a:bodyPr wrap="square" rtlCol="0">
            <a:spAutoFit/>
          </a:bodyPr>
          <a:lstStyle/>
          <a:p>
            <a:r>
              <a:rPr lang="zh-CN" altLang="en-US" sz="2000" dirty="0" smtClean="0">
                <a:latin typeface="+mn-ea"/>
              </a:rPr>
              <a:t>程序段</a:t>
            </a:r>
            <a:r>
              <a:rPr lang="en-US" altLang="zh-CN" sz="2000" dirty="0" smtClean="0">
                <a:latin typeface="+mn-ea"/>
              </a:rPr>
              <a:t>A</a:t>
            </a:r>
            <a:endParaRPr lang="en-US" altLang="zh-CN" sz="2000" dirty="0" smtClean="0">
              <a:latin typeface="+mn-ea"/>
            </a:endParaRPr>
          </a:p>
          <a:p>
            <a:pPr>
              <a:lnSpc>
                <a:spcPct val="114000"/>
              </a:lnSpc>
            </a:pPr>
            <a:r>
              <a:rPr lang="en-US" altLang="zh-CN" sz="2000" dirty="0" err="1" smtClean="0">
                <a:latin typeface="+mn-ea"/>
              </a:rPr>
              <a:t>Int</a:t>
            </a:r>
            <a:r>
              <a:rPr lang="en-US" altLang="zh-CN" sz="2000" dirty="0" smtClean="0">
                <a:latin typeface="+mn-ea"/>
              </a:rPr>
              <a:t> </a:t>
            </a:r>
            <a:r>
              <a:rPr lang="en-US" altLang="zh-CN" sz="2000" dirty="0" err="1" smtClean="0">
                <a:latin typeface="+mn-ea"/>
              </a:rPr>
              <a:t>sumarryrows</a:t>
            </a:r>
            <a:r>
              <a:rPr lang="en-US" altLang="zh-CN" sz="2000" dirty="0" smtClean="0">
                <a:latin typeface="+mn-ea"/>
              </a:rPr>
              <a:t> (</a:t>
            </a:r>
            <a:r>
              <a:rPr lang="en-US" altLang="zh-CN" sz="2000" dirty="0" err="1" smtClean="0">
                <a:latin typeface="+mn-ea"/>
              </a:rPr>
              <a:t>int</a:t>
            </a:r>
            <a:r>
              <a:rPr lang="en-US" altLang="zh-CN" sz="2000" dirty="0" smtClean="0">
                <a:latin typeface="+mn-ea"/>
              </a:rPr>
              <a:t> A[M][N])</a:t>
            </a:r>
            <a:endParaRPr lang="en-US" altLang="zh-CN" sz="2000" dirty="0" smtClean="0">
              <a:latin typeface="+mn-ea"/>
            </a:endParaRPr>
          </a:p>
          <a:p>
            <a:pPr>
              <a:lnSpc>
                <a:spcPct val="114000"/>
              </a:lnSpc>
            </a:pPr>
            <a:r>
              <a:rPr lang="en-US" altLang="zh-CN" sz="2000" dirty="0" smtClean="0">
                <a:latin typeface="+mn-ea"/>
              </a:rPr>
              <a:t>{</a:t>
            </a:r>
            <a:endParaRPr lang="en-US" altLang="zh-CN" sz="2000" dirty="0" smtClean="0">
              <a:latin typeface="+mn-ea"/>
            </a:endParaRPr>
          </a:p>
          <a:p>
            <a:pPr>
              <a:lnSpc>
                <a:spcPct val="114000"/>
              </a:lnSpc>
            </a:pPr>
            <a:r>
              <a:rPr lang="en-US" altLang="zh-CN" sz="2000" dirty="0">
                <a:latin typeface="+mn-ea"/>
              </a:rPr>
              <a:t> </a:t>
            </a:r>
            <a:r>
              <a:rPr lang="en-US" altLang="zh-CN" sz="2000" dirty="0" smtClean="0">
                <a:latin typeface="+mn-ea"/>
              </a:rPr>
              <a:t>  </a:t>
            </a:r>
            <a:r>
              <a:rPr lang="en-US" altLang="zh-CN" sz="2000" dirty="0" err="1" smtClean="0">
                <a:latin typeface="+mn-ea"/>
              </a:rPr>
              <a:t>int</a:t>
            </a:r>
            <a:r>
              <a:rPr lang="en-US" altLang="zh-CN" sz="2000" dirty="0" smtClean="0">
                <a:latin typeface="+mn-ea"/>
              </a:rPr>
              <a:t> </a:t>
            </a:r>
            <a:r>
              <a:rPr lang="en-US" altLang="zh-CN" sz="2000" dirty="0" err="1" smtClean="0">
                <a:latin typeface="+mn-ea"/>
              </a:rPr>
              <a:t>i</a:t>
            </a:r>
            <a:r>
              <a:rPr lang="en-US" altLang="zh-CN" sz="2000" dirty="0" smtClean="0">
                <a:latin typeface="+mn-ea"/>
              </a:rPr>
              <a:t> ,j, sum =0;</a:t>
            </a:r>
            <a:endParaRPr lang="en-US" altLang="zh-CN" sz="2000" dirty="0" smtClean="0">
              <a:latin typeface="+mn-ea"/>
            </a:endParaRPr>
          </a:p>
          <a:p>
            <a:pPr>
              <a:lnSpc>
                <a:spcPct val="114000"/>
              </a:lnSpc>
            </a:pPr>
            <a:r>
              <a:rPr lang="en-US" altLang="zh-CN" sz="2000" dirty="0">
                <a:latin typeface="+mn-ea"/>
              </a:rPr>
              <a:t> </a:t>
            </a:r>
            <a:r>
              <a:rPr lang="en-US" altLang="zh-CN" sz="2000" dirty="0" smtClean="0">
                <a:latin typeface="+mn-ea"/>
              </a:rPr>
              <a:t>  for ( </a:t>
            </a:r>
            <a:r>
              <a:rPr lang="en-US" altLang="zh-CN" sz="2000" dirty="0" err="1" smtClean="0">
                <a:latin typeface="+mn-ea"/>
              </a:rPr>
              <a:t>i</a:t>
            </a:r>
            <a:r>
              <a:rPr lang="en-US" altLang="zh-CN" sz="2000" dirty="0" smtClean="0">
                <a:latin typeface="+mn-ea"/>
              </a:rPr>
              <a:t>=0; </a:t>
            </a:r>
            <a:r>
              <a:rPr lang="en-US" altLang="zh-CN" sz="2000" dirty="0" err="1" smtClean="0">
                <a:latin typeface="+mn-ea"/>
              </a:rPr>
              <a:t>i</a:t>
            </a:r>
            <a:r>
              <a:rPr lang="en-US" altLang="zh-CN" sz="2000" dirty="0" smtClean="0">
                <a:latin typeface="+mn-ea"/>
              </a:rPr>
              <a:t> &lt;M; </a:t>
            </a:r>
            <a:r>
              <a:rPr lang="en-US" altLang="zh-CN" sz="2000" dirty="0" err="1" smtClean="0">
                <a:latin typeface="+mn-ea"/>
              </a:rPr>
              <a:t>i</a:t>
            </a:r>
            <a:r>
              <a:rPr lang="en-US" altLang="zh-CN" sz="2000" dirty="0" smtClean="0">
                <a:latin typeface="+mn-ea"/>
              </a:rPr>
              <a:t>++)</a:t>
            </a:r>
            <a:endParaRPr lang="en-US" altLang="zh-CN" sz="2000" dirty="0" smtClean="0">
              <a:latin typeface="+mn-ea"/>
            </a:endParaRPr>
          </a:p>
          <a:p>
            <a:pPr>
              <a:lnSpc>
                <a:spcPct val="114000"/>
              </a:lnSpc>
            </a:pPr>
            <a:r>
              <a:rPr lang="en-US" altLang="zh-CN" sz="2000" dirty="0" smtClean="0">
                <a:latin typeface="+mn-ea"/>
              </a:rPr>
              <a:t>     for </a:t>
            </a:r>
            <a:r>
              <a:rPr lang="en-US" altLang="zh-CN" sz="2000" dirty="0">
                <a:latin typeface="+mn-ea"/>
              </a:rPr>
              <a:t>( </a:t>
            </a:r>
            <a:r>
              <a:rPr lang="en-US" altLang="zh-CN" sz="2000" dirty="0" smtClean="0">
                <a:latin typeface="+mn-ea"/>
              </a:rPr>
              <a:t>j=0</a:t>
            </a:r>
            <a:r>
              <a:rPr lang="en-US" altLang="zh-CN" sz="2000" dirty="0">
                <a:latin typeface="+mn-ea"/>
              </a:rPr>
              <a:t>; </a:t>
            </a:r>
            <a:r>
              <a:rPr lang="en-US" altLang="zh-CN" sz="2000" dirty="0" smtClean="0">
                <a:latin typeface="+mn-ea"/>
              </a:rPr>
              <a:t>j </a:t>
            </a:r>
            <a:r>
              <a:rPr lang="en-US" altLang="zh-CN" sz="2000" dirty="0">
                <a:latin typeface="+mn-ea"/>
              </a:rPr>
              <a:t>&lt;M; </a:t>
            </a:r>
            <a:r>
              <a:rPr lang="en-US" altLang="zh-CN" sz="2000" dirty="0" err="1" smtClean="0">
                <a:latin typeface="+mn-ea"/>
              </a:rPr>
              <a:t>j++</a:t>
            </a:r>
            <a:r>
              <a:rPr lang="en-US" altLang="zh-CN" sz="2000" dirty="0" smtClean="0">
                <a:latin typeface="+mn-ea"/>
              </a:rPr>
              <a:t>)</a:t>
            </a:r>
            <a:endParaRPr lang="en-US" altLang="zh-CN" sz="2000" dirty="0" smtClean="0">
              <a:latin typeface="+mn-ea"/>
            </a:endParaRPr>
          </a:p>
          <a:p>
            <a:pPr>
              <a:lnSpc>
                <a:spcPct val="114000"/>
              </a:lnSpc>
            </a:pPr>
            <a:r>
              <a:rPr lang="en-US" altLang="zh-CN" sz="2000" dirty="0">
                <a:latin typeface="+mn-ea"/>
              </a:rPr>
              <a:t> </a:t>
            </a:r>
            <a:r>
              <a:rPr lang="en-US" altLang="zh-CN" sz="2000" dirty="0" smtClean="0">
                <a:latin typeface="+mn-ea"/>
              </a:rPr>
              <a:t>       sum+= A[</a:t>
            </a:r>
            <a:r>
              <a:rPr lang="en-US" altLang="zh-CN" sz="2000" dirty="0" err="1" smtClean="0">
                <a:latin typeface="+mn-ea"/>
              </a:rPr>
              <a:t>i</a:t>
            </a:r>
            <a:r>
              <a:rPr lang="en-US" altLang="zh-CN" sz="2000" dirty="0" smtClean="0">
                <a:latin typeface="+mn-ea"/>
              </a:rPr>
              <a:t>][j];</a:t>
            </a:r>
            <a:endParaRPr lang="en-US" altLang="zh-CN" sz="2000" dirty="0" smtClean="0">
              <a:latin typeface="+mn-ea"/>
            </a:endParaRPr>
          </a:p>
          <a:p>
            <a:pPr>
              <a:lnSpc>
                <a:spcPct val="114000"/>
              </a:lnSpc>
            </a:pPr>
            <a:r>
              <a:rPr lang="en-US" altLang="zh-CN" sz="2000" dirty="0">
                <a:latin typeface="+mn-ea"/>
              </a:rPr>
              <a:t> </a:t>
            </a:r>
            <a:r>
              <a:rPr lang="en-US" altLang="zh-CN" sz="2000" dirty="0" smtClean="0">
                <a:latin typeface="+mn-ea"/>
              </a:rPr>
              <a:t>   return sum; </a:t>
            </a:r>
            <a:endParaRPr lang="en-US" altLang="zh-CN" sz="2000" dirty="0" smtClean="0">
              <a:latin typeface="+mn-ea"/>
            </a:endParaRPr>
          </a:p>
          <a:p>
            <a:pPr>
              <a:lnSpc>
                <a:spcPct val="114000"/>
              </a:lnSpc>
            </a:pPr>
            <a:r>
              <a:rPr lang="en-US" altLang="zh-CN" sz="2000" dirty="0" smtClean="0">
                <a:latin typeface="+mn-ea"/>
              </a:rPr>
              <a:t> }</a:t>
            </a:r>
            <a:endParaRPr lang="zh-CN" altLang="en-US" sz="2000" dirty="0">
              <a:latin typeface="+mn-ea"/>
            </a:endParaRPr>
          </a:p>
        </p:txBody>
      </p:sp>
      <p:sp>
        <p:nvSpPr>
          <p:cNvPr id="28" name="文本框 27"/>
          <p:cNvSpPr txBox="1"/>
          <p:nvPr/>
        </p:nvSpPr>
        <p:spPr>
          <a:xfrm>
            <a:off x="7891523" y="2637552"/>
            <a:ext cx="3578988" cy="3230949"/>
          </a:xfrm>
          <a:prstGeom prst="rect">
            <a:avLst/>
          </a:prstGeom>
          <a:noFill/>
        </p:spPr>
        <p:txBody>
          <a:bodyPr wrap="square" rtlCol="0">
            <a:spAutoFit/>
          </a:bodyPr>
          <a:lstStyle/>
          <a:p>
            <a:pPr>
              <a:lnSpc>
                <a:spcPct val="114000"/>
              </a:lnSpc>
            </a:pPr>
            <a:r>
              <a:rPr lang="zh-CN" altLang="en-US" sz="2000" dirty="0" smtClean="0">
                <a:latin typeface="+mn-ea"/>
              </a:rPr>
              <a:t>程序段</a:t>
            </a:r>
            <a:r>
              <a:rPr lang="en-US" altLang="zh-CN" sz="2000" dirty="0" smtClean="0">
                <a:latin typeface="+mn-ea"/>
              </a:rPr>
              <a:t>B</a:t>
            </a:r>
            <a:endParaRPr lang="en-US" altLang="zh-CN" sz="2000" dirty="0" smtClean="0">
              <a:latin typeface="+mn-ea"/>
            </a:endParaRPr>
          </a:p>
          <a:p>
            <a:pPr>
              <a:lnSpc>
                <a:spcPct val="114000"/>
              </a:lnSpc>
            </a:pPr>
            <a:r>
              <a:rPr lang="en-US" altLang="zh-CN" sz="2000" dirty="0" err="1" smtClean="0">
                <a:latin typeface="+mn-ea"/>
              </a:rPr>
              <a:t>Int</a:t>
            </a:r>
            <a:r>
              <a:rPr lang="en-US" altLang="zh-CN" sz="2000" dirty="0" smtClean="0">
                <a:latin typeface="+mn-ea"/>
              </a:rPr>
              <a:t> </a:t>
            </a:r>
            <a:r>
              <a:rPr lang="en-US" altLang="zh-CN" sz="2000" dirty="0" err="1" smtClean="0">
                <a:latin typeface="+mn-ea"/>
              </a:rPr>
              <a:t>sumarrycols</a:t>
            </a:r>
            <a:r>
              <a:rPr lang="en-US" altLang="zh-CN" sz="2000" dirty="0" smtClean="0">
                <a:latin typeface="+mn-ea"/>
              </a:rPr>
              <a:t> (</a:t>
            </a:r>
            <a:r>
              <a:rPr lang="en-US" altLang="zh-CN" sz="2000" dirty="0" err="1" smtClean="0">
                <a:latin typeface="+mn-ea"/>
              </a:rPr>
              <a:t>int</a:t>
            </a:r>
            <a:r>
              <a:rPr lang="en-US" altLang="zh-CN" sz="2000" dirty="0" smtClean="0">
                <a:latin typeface="+mn-ea"/>
              </a:rPr>
              <a:t> A[M][N])</a:t>
            </a:r>
            <a:endParaRPr lang="en-US" altLang="zh-CN" sz="2000" dirty="0" smtClean="0">
              <a:latin typeface="+mn-ea"/>
            </a:endParaRPr>
          </a:p>
          <a:p>
            <a:pPr>
              <a:lnSpc>
                <a:spcPct val="114000"/>
              </a:lnSpc>
            </a:pPr>
            <a:r>
              <a:rPr lang="en-US" altLang="zh-CN" sz="2000" dirty="0" smtClean="0">
                <a:latin typeface="+mn-ea"/>
              </a:rPr>
              <a:t>{</a:t>
            </a:r>
            <a:endParaRPr lang="en-US" altLang="zh-CN" sz="2000" dirty="0" smtClean="0">
              <a:latin typeface="+mn-ea"/>
            </a:endParaRPr>
          </a:p>
          <a:p>
            <a:pPr>
              <a:lnSpc>
                <a:spcPct val="114000"/>
              </a:lnSpc>
            </a:pPr>
            <a:r>
              <a:rPr lang="en-US" altLang="zh-CN" sz="2000" dirty="0">
                <a:latin typeface="+mn-ea"/>
              </a:rPr>
              <a:t> </a:t>
            </a:r>
            <a:r>
              <a:rPr lang="en-US" altLang="zh-CN" sz="2000" dirty="0" smtClean="0">
                <a:latin typeface="+mn-ea"/>
              </a:rPr>
              <a:t>  </a:t>
            </a:r>
            <a:r>
              <a:rPr lang="en-US" altLang="zh-CN" sz="2000" dirty="0" err="1" smtClean="0">
                <a:latin typeface="+mn-ea"/>
              </a:rPr>
              <a:t>int</a:t>
            </a:r>
            <a:r>
              <a:rPr lang="en-US" altLang="zh-CN" sz="2000" dirty="0" smtClean="0">
                <a:latin typeface="+mn-ea"/>
              </a:rPr>
              <a:t> </a:t>
            </a:r>
            <a:r>
              <a:rPr lang="en-US" altLang="zh-CN" sz="2000" dirty="0" err="1" smtClean="0">
                <a:latin typeface="+mn-ea"/>
              </a:rPr>
              <a:t>i</a:t>
            </a:r>
            <a:r>
              <a:rPr lang="en-US" altLang="zh-CN" sz="2000" dirty="0" smtClean="0">
                <a:latin typeface="+mn-ea"/>
              </a:rPr>
              <a:t> ,j, sum =0;</a:t>
            </a:r>
            <a:endParaRPr lang="en-US" altLang="zh-CN" sz="2000" dirty="0" smtClean="0">
              <a:latin typeface="+mn-ea"/>
            </a:endParaRPr>
          </a:p>
          <a:p>
            <a:pPr>
              <a:lnSpc>
                <a:spcPct val="114000"/>
              </a:lnSpc>
            </a:pPr>
            <a:r>
              <a:rPr lang="en-US" altLang="zh-CN" sz="2000" dirty="0">
                <a:latin typeface="+mn-ea"/>
              </a:rPr>
              <a:t> </a:t>
            </a:r>
            <a:r>
              <a:rPr lang="en-US" altLang="zh-CN" sz="2000" dirty="0" smtClean="0">
                <a:latin typeface="+mn-ea"/>
              </a:rPr>
              <a:t>  for ( j=0; j &lt;M; </a:t>
            </a:r>
            <a:r>
              <a:rPr lang="en-US" altLang="zh-CN" sz="2000" dirty="0" err="1" smtClean="0">
                <a:latin typeface="+mn-ea"/>
              </a:rPr>
              <a:t>j++</a:t>
            </a:r>
            <a:r>
              <a:rPr lang="en-US" altLang="zh-CN" sz="2000" dirty="0" smtClean="0">
                <a:latin typeface="+mn-ea"/>
              </a:rPr>
              <a:t>)</a:t>
            </a:r>
            <a:endParaRPr lang="en-US" altLang="zh-CN" sz="2000" dirty="0" smtClean="0">
              <a:latin typeface="+mn-ea"/>
            </a:endParaRPr>
          </a:p>
          <a:p>
            <a:pPr>
              <a:lnSpc>
                <a:spcPct val="114000"/>
              </a:lnSpc>
            </a:pPr>
            <a:r>
              <a:rPr lang="en-US" altLang="zh-CN" sz="2000" dirty="0" smtClean="0">
                <a:latin typeface="+mn-ea"/>
              </a:rPr>
              <a:t>     for </a:t>
            </a:r>
            <a:r>
              <a:rPr lang="en-US" altLang="zh-CN" sz="2000" dirty="0">
                <a:latin typeface="+mn-ea"/>
              </a:rPr>
              <a:t>( </a:t>
            </a:r>
            <a:r>
              <a:rPr lang="en-US" altLang="zh-CN" sz="2000" dirty="0" err="1" smtClean="0">
                <a:latin typeface="+mn-ea"/>
              </a:rPr>
              <a:t>i</a:t>
            </a:r>
            <a:r>
              <a:rPr lang="en-US" altLang="zh-CN" sz="2000" dirty="0" smtClean="0">
                <a:latin typeface="+mn-ea"/>
              </a:rPr>
              <a:t>=0</a:t>
            </a:r>
            <a:r>
              <a:rPr lang="en-US" altLang="zh-CN" sz="2000" dirty="0">
                <a:latin typeface="+mn-ea"/>
              </a:rPr>
              <a:t>; </a:t>
            </a:r>
            <a:r>
              <a:rPr lang="en-US" altLang="zh-CN" sz="2000" dirty="0" err="1" smtClean="0">
                <a:latin typeface="+mn-ea"/>
              </a:rPr>
              <a:t>i</a:t>
            </a:r>
            <a:r>
              <a:rPr lang="en-US" altLang="zh-CN" sz="2000" dirty="0" smtClean="0">
                <a:latin typeface="+mn-ea"/>
              </a:rPr>
              <a:t> </a:t>
            </a:r>
            <a:r>
              <a:rPr lang="en-US" altLang="zh-CN" sz="2000" dirty="0">
                <a:latin typeface="+mn-ea"/>
              </a:rPr>
              <a:t>&lt;M; </a:t>
            </a:r>
            <a:r>
              <a:rPr lang="en-US" altLang="zh-CN" sz="2000" dirty="0" err="1" smtClean="0">
                <a:latin typeface="+mn-ea"/>
              </a:rPr>
              <a:t>i</a:t>
            </a:r>
            <a:r>
              <a:rPr lang="en-US" altLang="zh-CN" sz="2000" dirty="0" smtClean="0">
                <a:latin typeface="+mn-ea"/>
              </a:rPr>
              <a:t>++)</a:t>
            </a:r>
            <a:endParaRPr lang="en-US" altLang="zh-CN" sz="2000" dirty="0" smtClean="0">
              <a:latin typeface="+mn-ea"/>
            </a:endParaRPr>
          </a:p>
          <a:p>
            <a:pPr>
              <a:lnSpc>
                <a:spcPct val="114000"/>
              </a:lnSpc>
            </a:pPr>
            <a:r>
              <a:rPr lang="en-US" altLang="zh-CN" sz="2000" dirty="0">
                <a:latin typeface="+mn-ea"/>
              </a:rPr>
              <a:t> </a:t>
            </a:r>
            <a:r>
              <a:rPr lang="en-US" altLang="zh-CN" sz="2000" dirty="0" smtClean="0">
                <a:latin typeface="+mn-ea"/>
              </a:rPr>
              <a:t>       sum+= A[</a:t>
            </a:r>
            <a:r>
              <a:rPr lang="en-US" altLang="zh-CN" sz="2000" dirty="0" err="1" smtClean="0">
                <a:latin typeface="+mn-ea"/>
              </a:rPr>
              <a:t>i</a:t>
            </a:r>
            <a:r>
              <a:rPr lang="en-US" altLang="zh-CN" sz="2000" dirty="0" smtClean="0">
                <a:latin typeface="+mn-ea"/>
              </a:rPr>
              <a:t>][j];</a:t>
            </a:r>
            <a:endParaRPr lang="en-US" altLang="zh-CN" sz="2000" dirty="0" smtClean="0">
              <a:latin typeface="+mn-ea"/>
            </a:endParaRPr>
          </a:p>
          <a:p>
            <a:pPr>
              <a:lnSpc>
                <a:spcPct val="114000"/>
              </a:lnSpc>
            </a:pPr>
            <a:r>
              <a:rPr lang="en-US" altLang="zh-CN" sz="2000" dirty="0">
                <a:latin typeface="+mn-ea"/>
              </a:rPr>
              <a:t> </a:t>
            </a:r>
            <a:r>
              <a:rPr lang="en-US" altLang="zh-CN" sz="2000" dirty="0" smtClean="0">
                <a:latin typeface="+mn-ea"/>
              </a:rPr>
              <a:t>   return sum; </a:t>
            </a:r>
            <a:endParaRPr lang="en-US" altLang="zh-CN" sz="2000" dirty="0" smtClean="0">
              <a:latin typeface="+mn-ea"/>
            </a:endParaRPr>
          </a:p>
          <a:p>
            <a:pPr>
              <a:lnSpc>
                <a:spcPct val="114000"/>
              </a:lnSpc>
            </a:pPr>
            <a:r>
              <a:rPr lang="en-US" altLang="zh-CN" sz="2000" dirty="0" smtClean="0">
                <a:latin typeface="+mn-ea"/>
              </a:rPr>
              <a:t> }</a:t>
            </a:r>
            <a:endParaRPr lang="zh-CN" altLang="en-US" sz="2000" dirty="0">
              <a:latin typeface="+mn-ea"/>
            </a:endParaRPr>
          </a:p>
        </p:txBody>
      </p:sp>
      <p:pic>
        <p:nvPicPr>
          <p:cNvPr id="2" name="图片 1"/>
          <p:cNvPicPr>
            <a:picLocks noChangeAspect="1"/>
          </p:cNvPicPr>
          <p:nvPr/>
        </p:nvPicPr>
        <p:blipFill>
          <a:blip r:embed="rId1"/>
          <a:stretch>
            <a:fillRect/>
          </a:stretch>
        </p:blipFill>
        <p:spPr>
          <a:xfrm>
            <a:off x="1133259" y="2433178"/>
            <a:ext cx="2121592" cy="417002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6" name="文本框 5"/>
          <p:cNvSpPr txBox="1"/>
          <p:nvPr/>
        </p:nvSpPr>
        <p:spPr>
          <a:xfrm>
            <a:off x="931170" y="2609850"/>
            <a:ext cx="3261288" cy="461665"/>
          </a:xfrm>
          <a:prstGeom prst="rect">
            <a:avLst/>
          </a:prstGeom>
          <a:noFill/>
          <a:ln>
            <a:solidFill>
              <a:schemeClr val="accent5"/>
            </a:solidFill>
          </a:ln>
        </p:spPr>
        <p:txBody>
          <a:bodyPr wrap="square" rtlCol="0">
            <a:spAutoFit/>
          </a:bodyPr>
          <a:lstStyle/>
          <a:p>
            <a:r>
              <a:rPr lang="zh-CN" altLang="en-US" sz="2400" dirty="0" smtClean="0">
                <a:latin typeface="+mn-ea"/>
              </a:rPr>
              <a:t>时间局部性的程序结构</a:t>
            </a:r>
            <a:endParaRPr lang="zh-CN" altLang="en-US" sz="2400" dirty="0">
              <a:latin typeface="+mn-ea"/>
            </a:endParaRPr>
          </a:p>
        </p:txBody>
      </p:sp>
      <p:sp>
        <p:nvSpPr>
          <p:cNvPr id="7" name="矩形 6"/>
          <p:cNvSpPr/>
          <p:nvPr/>
        </p:nvSpPr>
        <p:spPr>
          <a:xfrm>
            <a:off x="5022330" y="2612509"/>
            <a:ext cx="1055846" cy="461665"/>
          </a:xfrm>
          <a:prstGeom prst="rect">
            <a:avLst/>
          </a:prstGeom>
          <a:ln>
            <a:solidFill>
              <a:srgbClr val="515DFD"/>
            </a:solidFill>
          </a:ln>
        </p:spPr>
        <p:txBody>
          <a:bodyPr wrap="square">
            <a:spAutoFit/>
          </a:bodyPr>
          <a:lstStyle/>
          <a:p>
            <a:pPr algn="ctr"/>
            <a:r>
              <a:rPr lang="zh-CN" altLang="en-US" sz="2400" dirty="0" smtClean="0">
                <a:latin typeface="+mn-ea"/>
              </a:rPr>
              <a:t>循环</a:t>
            </a:r>
            <a:endParaRPr lang="zh-CN" altLang="en-US" sz="2400" dirty="0">
              <a:latin typeface="+mn-ea"/>
            </a:endParaRPr>
          </a:p>
        </p:txBody>
      </p:sp>
      <p:sp>
        <p:nvSpPr>
          <p:cNvPr id="8" name="右箭头 7"/>
          <p:cNvSpPr/>
          <p:nvPr/>
        </p:nvSpPr>
        <p:spPr>
          <a:xfrm>
            <a:off x="4352929" y="2724151"/>
            <a:ext cx="612000" cy="26670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9" name="文本框 8"/>
          <p:cNvSpPr txBox="1"/>
          <p:nvPr/>
        </p:nvSpPr>
        <p:spPr>
          <a:xfrm>
            <a:off x="5682818" y="3400425"/>
            <a:ext cx="5412805" cy="461665"/>
          </a:xfrm>
          <a:prstGeom prst="rect">
            <a:avLst/>
          </a:prstGeom>
          <a:noFill/>
          <a:ln>
            <a:solidFill>
              <a:schemeClr val="accent5"/>
            </a:solidFill>
          </a:ln>
        </p:spPr>
        <p:txBody>
          <a:bodyPr wrap="square" rtlCol="0">
            <a:spAutoFit/>
          </a:bodyPr>
          <a:lstStyle/>
          <a:p>
            <a:r>
              <a:rPr lang="zh-CN" altLang="en-US" sz="2400" dirty="0" smtClean="0">
                <a:latin typeface="+mn-ea"/>
              </a:rPr>
              <a:t>循环体中</a:t>
            </a:r>
            <a:r>
              <a:rPr lang="zh-CN" altLang="en-US" sz="2400" dirty="0" smtClean="0">
                <a:latin typeface="+mn-ea"/>
              </a:rPr>
              <a:t>的</a:t>
            </a:r>
            <a:r>
              <a:rPr lang="zh-CN" altLang="en-US" sz="2400" b="1" dirty="0" smtClean="0">
                <a:solidFill>
                  <a:srgbClr val="240CD2"/>
                </a:solidFill>
                <a:latin typeface="+mn-ea"/>
              </a:rPr>
              <a:t>同一</a:t>
            </a:r>
            <a:r>
              <a:rPr lang="zh-CN" altLang="en-US" sz="2400" dirty="0" smtClean="0">
                <a:latin typeface="+mn-ea"/>
              </a:rPr>
              <a:t>对象具有</a:t>
            </a:r>
            <a:r>
              <a:rPr lang="zh-CN" altLang="en-US" sz="2400" dirty="0" smtClean="0">
                <a:solidFill>
                  <a:srgbClr val="FF0000"/>
                </a:solidFill>
                <a:latin typeface="+mn-ea"/>
              </a:rPr>
              <a:t>时间局部性</a:t>
            </a:r>
            <a:endParaRPr lang="zh-CN" altLang="en-US" sz="2400" dirty="0">
              <a:solidFill>
                <a:srgbClr val="FF0000"/>
              </a:solidFill>
              <a:latin typeface="+mn-ea"/>
            </a:endParaRPr>
          </a:p>
        </p:txBody>
      </p:sp>
      <p:sp>
        <p:nvSpPr>
          <p:cNvPr id="10" name="文本框 9"/>
          <p:cNvSpPr txBox="1"/>
          <p:nvPr/>
        </p:nvSpPr>
        <p:spPr>
          <a:xfrm>
            <a:off x="975534" y="4600575"/>
            <a:ext cx="3332665" cy="461665"/>
          </a:xfrm>
          <a:prstGeom prst="rect">
            <a:avLst/>
          </a:prstGeom>
          <a:noFill/>
          <a:ln>
            <a:solidFill>
              <a:schemeClr val="accent5"/>
            </a:solidFill>
          </a:ln>
        </p:spPr>
        <p:txBody>
          <a:bodyPr wrap="square" rtlCol="0">
            <a:spAutoFit/>
          </a:bodyPr>
          <a:lstStyle/>
          <a:p>
            <a:r>
              <a:rPr lang="zh-CN" altLang="en-US" sz="2400" dirty="0" smtClean="0">
                <a:latin typeface="+mn-ea"/>
              </a:rPr>
              <a:t>空间局部性的程序结构</a:t>
            </a:r>
            <a:endParaRPr lang="zh-CN" altLang="en-US" sz="2400" dirty="0">
              <a:latin typeface="+mn-ea"/>
            </a:endParaRPr>
          </a:p>
        </p:txBody>
      </p:sp>
      <p:sp>
        <p:nvSpPr>
          <p:cNvPr id="11" name="矩形 10"/>
          <p:cNvSpPr/>
          <p:nvPr/>
        </p:nvSpPr>
        <p:spPr>
          <a:xfrm>
            <a:off x="5089852" y="4555609"/>
            <a:ext cx="1055846" cy="461665"/>
          </a:xfrm>
          <a:prstGeom prst="rect">
            <a:avLst/>
          </a:prstGeom>
          <a:ln>
            <a:solidFill>
              <a:srgbClr val="515DFD"/>
            </a:solidFill>
          </a:ln>
        </p:spPr>
        <p:txBody>
          <a:bodyPr wrap="square">
            <a:spAutoFit/>
          </a:bodyPr>
          <a:lstStyle/>
          <a:p>
            <a:pPr algn="ctr"/>
            <a:r>
              <a:rPr lang="zh-CN" altLang="en-US" sz="2400" dirty="0">
                <a:latin typeface="+mn-ea"/>
              </a:rPr>
              <a:t>顺序</a:t>
            </a:r>
            <a:endParaRPr lang="zh-CN" altLang="en-US" sz="2400" dirty="0">
              <a:latin typeface="+mn-ea"/>
            </a:endParaRPr>
          </a:p>
        </p:txBody>
      </p:sp>
      <p:sp>
        <p:nvSpPr>
          <p:cNvPr id="12" name="右箭头 11"/>
          <p:cNvSpPr/>
          <p:nvPr/>
        </p:nvSpPr>
        <p:spPr>
          <a:xfrm>
            <a:off x="4420445" y="4667251"/>
            <a:ext cx="612000" cy="26670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3" name="文本框 12"/>
          <p:cNvSpPr txBox="1"/>
          <p:nvPr/>
        </p:nvSpPr>
        <p:spPr>
          <a:xfrm>
            <a:off x="5715396" y="5344850"/>
            <a:ext cx="5694123" cy="461665"/>
          </a:xfrm>
          <a:prstGeom prst="rect">
            <a:avLst/>
          </a:prstGeom>
          <a:noFill/>
          <a:ln>
            <a:solidFill>
              <a:schemeClr val="accent5"/>
            </a:solidFill>
          </a:ln>
        </p:spPr>
        <p:txBody>
          <a:bodyPr wrap="square" rtlCol="0">
            <a:spAutoFit/>
          </a:bodyPr>
          <a:lstStyle/>
          <a:p>
            <a:r>
              <a:rPr lang="zh-CN" altLang="en-US" sz="2400" dirty="0" smtClean="0">
                <a:latin typeface="+mn-ea"/>
              </a:rPr>
              <a:t>顺序结构中</a:t>
            </a:r>
            <a:r>
              <a:rPr lang="zh-CN" altLang="en-US" sz="2400" dirty="0" smtClean="0">
                <a:latin typeface="+mn-ea"/>
              </a:rPr>
              <a:t>的</a:t>
            </a:r>
            <a:r>
              <a:rPr lang="zh-CN" altLang="en-US" sz="2400" b="1" dirty="0" smtClean="0">
                <a:solidFill>
                  <a:srgbClr val="240CD2"/>
                </a:solidFill>
                <a:latin typeface="+mn-ea"/>
              </a:rPr>
              <a:t>不同对象</a:t>
            </a:r>
            <a:r>
              <a:rPr lang="zh-CN" altLang="en-US" sz="2400" dirty="0" smtClean="0">
                <a:latin typeface="+mn-ea"/>
              </a:rPr>
              <a:t>间</a:t>
            </a:r>
            <a:r>
              <a:rPr lang="zh-CN" altLang="en-US" sz="2400" dirty="0" smtClean="0">
                <a:latin typeface="+mn-ea"/>
              </a:rPr>
              <a:t>具有</a:t>
            </a:r>
            <a:r>
              <a:rPr lang="zh-CN" altLang="en-US" sz="2400" dirty="0" smtClean="0">
                <a:solidFill>
                  <a:srgbClr val="FF0000"/>
                </a:solidFill>
                <a:latin typeface="+mn-ea"/>
              </a:rPr>
              <a:t>空间局部性</a:t>
            </a:r>
            <a:endParaRPr lang="zh-CN" altLang="en-US" sz="2400" dirty="0">
              <a:solidFill>
                <a:srgbClr val="FF0000"/>
              </a:solidFill>
              <a:latin typeface="+mn-ea"/>
            </a:endParaRPr>
          </a:p>
        </p:txBody>
      </p:sp>
      <p:sp>
        <p:nvSpPr>
          <p:cNvPr id="14" name="圆角右箭头 13"/>
          <p:cNvSpPr/>
          <p:nvPr/>
        </p:nvSpPr>
        <p:spPr>
          <a:xfrm flipV="1">
            <a:off x="5063694" y="3171825"/>
            <a:ext cx="466725" cy="552450"/>
          </a:xfrm>
          <a:prstGeom prst="ben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mn-ea"/>
            </a:endParaRPr>
          </a:p>
        </p:txBody>
      </p:sp>
      <p:sp>
        <p:nvSpPr>
          <p:cNvPr id="15" name="圆角右箭头 14"/>
          <p:cNvSpPr/>
          <p:nvPr/>
        </p:nvSpPr>
        <p:spPr>
          <a:xfrm flipV="1">
            <a:off x="5140526" y="5133975"/>
            <a:ext cx="466725" cy="552450"/>
          </a:xfrm>
          <a:prstGeom prst="ben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mn-ea"/>
            </a:endParaRPr>
          </a:p>
        </p:txBody>
      </p:sp>
      <p:sp>
        <p:nvSpPr>
          <p:cNvPr id="16" name="Text Box 2"/>
          <p:cNvSpPr txBox="1">
            <a:spLocks noChangeArrowheads="1"/>
          </p:cNvSpPr>
          <p:nvPr/>
        </p:nvSpPr>
        <p:spPr bwMode="auto">
          <a:xfrm>
            <a:off x="710788" y="871788"/>
            <a:ext cx="10921769"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0"/>
              </a:spcBef>
              <a:buFontTx/>
              <a:buNone/>
            </a:pPr>
            <a:r>
              <a:rPr lang="zh-CN" altLang="en-US" sz="2400" b="1" dirty="0" smtClean="0">
                <a:latin typeface="+mn-ea"/>
                <a:ea typeface="+mn-ea"/>
              </a:rPr>
              <a:t>例</a:t>
            </a:r>
            <a:r>
              <a:rPr lang="en-US" altLang="zh-CN" sz="2400" b="1" dirty="0" smtClean="0">
                <a:latin typeface="+mn-ea"/>
                <a:ea typeface="+mn-ea"/>
              </a:rPr>
              <a:t>1 </a:t>
            </a:r>
            <a:r>
              <a:rPr lang="zh-CN" altLang="en-US" sz="2400" dirty="0" smtClean="0">
                <a:latin typeface="+mn-ea"/>
                <a:ea typeface="+mn-ea"/>
              </a:rPr>
              <a:t>局部</a:t>
            </a:r>
            <a:r>
              <a:rPr lang="zh-CN" altLang="en-US" sz="2400" dirty="0">
                <a:latin typeface="+mn-ea"/>
                <a:ea typeface="+mn-ea"/>
              </a:rPr>
              <a:t>性</a:t>
            </a:r>
            <a:r>
              <a:rPr lang="zh-CN" altLang="en-US" sz="2400" dirty="0" smtClean="0">
                <a:latin typeface="+mn-ea"/>
                <a:ea typeface="+mn-ea"/>
              </a:rPr>
              <a:t>分析</a:t>
            </a:r>
            <a:r>
              <a:rPr lang="zh-CN" altLang="en-US" sz="2400" dirty="0">
                <a:latin typeface="+mn-ea"/>
                <a:ea typeface="+mn-ea"/>
              </a:rPr>
              <a:t>。</a:t>
            </a:r>
            <a:r>
              <a:rPr lang="zh-CN" altLang="en-US" sz="2400" dirty="0" smtClean="0">
                <a:latin typeface="+mn-ea"/>
                <a:ea typeface="+mn-ea"/>
              </a:rPr>
              <a:t>以下</a:t>
            </a:r>
            <a:r>
              <a:rPr lang="zh-CN" altLang="en-US" sz="2400" dirty="0">
                <a:latin typeface="+mn-ea"/>
                <a:ea typeface="+mn-ea"/>
              </a:rPr>
              <a:t>程序</a:t>
            </a:r>
            <a:r>
              <a:rPr lang="en-US" altLang="zh-CN" sz="2400" dirty="0">
                <a:latin typeface="+mn-ea"/>
                <a:ea typeface="+mn-ea"/>
              </a:rPr>
              <a:t>A</a:t>
            </a:r>
            <a:r>
              <a:rPr lang="zh-CN" altLang="en-US" sz="2400" dirty="0">
                <a:latin typeface="+mn-ea"/>
                <a:ea typeface="+mn-ea"/>
              </a:rPr>
              <a:t>和</a:t>
            </a:r>
            <a:r>
              <a:rPr lang="en-US" altLang="zh-CN" sz="2400" dirty="0">
                <a:latin typeface="+mn-ea"/>
                <a:ea typeface="+mn-ea"/>
              </a:rPr>
              <a:t>B</a:t>
            </a:r>
            <a:r>
              <a:rPr lang="zh-CN" altLang="en-US" sz="2400" dirty="0">
                <a:latin typeface="+mn-ea"/>
                <a:ea typeface="+mn-ea"/>
              </a:rPr>
              <a:t>中，哪一个对数组</a:t>
            </a:r>
            <a:r>
              <a:rPr lang="en-US" altLang="zh-CN" sz="2400" dirty="0" smtClean="0">
                <a:latin typeface="+mn-ea"/>
                <a:ea typeface="+mn-ea"/>
              </a:rPr>
              <a:t>A[2048][2048]</a:t>
            </a:r>
            <a:r>
              <a:rPr lang="zh-CN" altLang="en-US" sz="2400" dirty="0">
                <a:latin typeface="+mn-ea"/>
                <a:ea typeface="+mn-ea"/>
              </a:rPr>
              <a:t>引用的</a:t>
            </a:r>
            <a:r>
              <a:rPr lang="zh-CN" altLang="en-US" sz="2400" b="1" dirty="0">
                <a:solidFill>
                  <a:srgbClr val="240CD2"/>
                </a:solidFill>
                <a:latin typeface="+mn-ea"/>
                <a:ea typeface="+mn-ea"/>
              </a:rPr>
              <a:t>空间局部性</a:t>
            </a:r>
            <a:r>
              <a:rPr lang="zh-CN" altLang="en-US" sz="2400" dirty="0">
                <a:latin typeface="+mn-ea"/>
                <a:ea typeface="+mn-ea"/>
              </a:rPr>
              <a:t>更好？</a:t>
            </a:r>
            <a:r>
              <a:rPr lang="zh-CN" altLang="en-US" sz="2400" b="1" dirty="0">
                <a:solidFill>
                  <a:srgbClr val="240CD2"/>
                </a:solidFill>
                <a:latin typeface="+mn-ea"/>
                <a:ea typeface="+mn-ea"/>
              </a:rPr>
              <a:t>时间局部性</a:t>
            </a:r>
            <a:r>
              <a:rPr lang="zh-CN" altLang="en-US" sz="2400" dirty="0">
                <a:latin typeface="+mn-ea"/>
                <a:ea typeface="+mn-ea"/>
              </a:rPr>
              <a:t>呢？变量</a:t>
            </a:r>
            <a:r>
              <a:rPr lang="en-US" altLang="zh-CN" sz="2400" dirty="0">
                <a:latin typeface="+mn-ea"/>
                <a:ea typeface="+mn-ea"/>
              </a:rPr>
              <a:t>sum</a:t>
            </a:r>
            <a:r>
              <a:rPr lang="zh-CN" altLang="en-US" sz="2400" dirty="0">
                <a:latin typeface="+mn-ea"/>
                <a:ea typeface="+mn-ea"/>
              </a:rPr>
              <a:t>的空间局部性和时间局部性如何</a:t>
            </a:r>
            <a:r>
              <a:rPr lang="zh-CN" altLang="en-US" sz="2400" dirty="0" smtClean="0">
                <a:latin typeface="+mn-ea"/>
                <a:ea typeface="+mn-ea"/>
              </a:rPr>
              <a:t>？</a:t>
            </a:r>
            <a:endParaRPr lang="en-US" altLang="zh-CN" sz="2400" dirty="0">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vertical)">
                                      <p:cBhvr>
                                        <p:cTn id="7" dur="500"/>
                                        <p:tgtEl>
                                          <p:spTgt spid="8"/>
                                        </p:tgtEl>
                                      </p:cBhvr>
                                    </p:animEffect>
                                  </p:childTnLst>
                                </p:cTn>
                              </p:par>
                              <p:par>
                                <p:cTn id="8" presetID="3" presetClass="entr" presetSubtype="5"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linds(vertic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blinds(vertical)">
                                      <p:cBhvr>
                                        <p:cTn id="15" dur="500"/>
                                        <p:tgtEl>
                                          <p:spTgt spid="14"/>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vertic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5"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blinds(vertical)">
                                      <p:cBhvr>
                                        <p:cTn id="23" dur="500"/>
                                        <p:tgtEl>
                                          <p:spTgt spid="10"/>
                                        </p:tgtEl>
                                      </p:cBhvr>
                                    </p:animEffect>
                                  </p:childTnLst>
                                </p:cTn>
                              </p:par>
                              <p:par>
                                <p:cTn id="24" presetID="3" presetClass="entr" presetSubtype="5"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blinds(vertical)">
                                      <p:cBhvr>
                                        <p:cTn id="26" dur="500"/>
                                        <p:tgtEl>
                                          <p:spTgt spid="12"/>
                                        </p:tgtEl>
                                      </p:cBhvr>
                                    </p:animEffect>
                                  </p:childTnLst>
                                </p:cTn>
                              </p:par>
                              <p:par>
                                <p:cTn id="27" presetID="3" presetClass="entr" presetSubtype="5"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blinds(vertical)">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5" fill="hold" grpId="0" nodeType="click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blinds(vertical)">
                                      <p:cBhvr>
                                        <p:cTn id="34" dur="500"/>
                                        <p:tgtEl>
                                          <p:spTgt spid="15"/>
                                        </p:tgtEl>
                                      </p:cBhvr>
                                    </p:animEffect>
                                  </p:childTnLst>
                                </p:cTn>
                              </p:par>
                              <p:par>
                                <p:cTn id="35" presetID="3" presetClass="entr" presetSubtype="5"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blinds(vertical)">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6" name="文本框 5"/>
          <p:cNvSpPr txBox="1"/>
          <p:nvPr/>
        </p:nvSpPr>
        <p:spPr>
          <a:xfrm>
            <a:off x="4476750" y="1952625"/>
            <a:ext cx="3352800" cy="2585323"/>
          </a:xfrm>
          <a:prstGeom prst="rect">
            <a:avLst/>
          </a:prstGeom>
          <a:noFill/>
        </p:spPr>
        <p:txBody>
          <a:bodyPr wrap="square" rtlCol="0">
            <a:spAutoFit/>
          </a:bodyPr>
          <a:lstStyle/>
          <a:p>
            <a:r>
              <a:rPr lang="zh-CN" altLang="en-US" dirty="0" smtClean="0">
                <a:latin typeface="+mn-ea"/>
              </a:rPr>
              <a:t>程序段</a:t>
            </a:r>
            <a:r>
              <a:rPr lang="en-US" altLang="zh-CN" dirty="0" smtClean="0">
                <a:latin typeface="+mn-ea"/>
              </a:rPr>
              <a:t>A</a:t>
            </a:r>
            <a:endParaRPr lang="en-US" altLang="zh-CN" dirty="0" smtClean="0">
              <a:latin typeface="+mn-ea"/>
            </a:endParaRPr>
          </a:p>
          <a:p>
            <a:r>
              <a:rPr lang="en-US" altLang="zh-CN" dirty="0" err="1" smtClean="0">
                <a:latin typeface="+mn-ea"/>
              </a:rPr>
              <a:t>Int</a:t>
            </a:r>
            <a:r>
              <a:rPr lang="en-US" altLang="zh-CN" dirty="0" smtClean="0">
                <a:latin typeface="+mn-ea"/>
              </a:rPr>
              <a:t> </a:t>
            </a:r>
            <a:r>
              <a:rPr lang="en-US" altLang="zh-CN" dirty="0" err="1" smtClean="0">
                <a:latin typeface="+mn-ea"/>
              </a:rPr>
              <a:t>sumarryrows</a:t>
            </a:r>
            <a:r>
              <a:rPr lang="en-US" altLang="zh-CN" dirty="0" smtClean="0">
                <a:latin typeface="+mn-ea"/>
              </a:rPr>
              <a:t> (</a:t>
            </a:r>
            <a:r>
              <a:rPr lang="en-US" altLang="zh-CN" dirty="0" err="1" smtClean="0">
                <a:latin typeface="+mn-ea"/>
              </a:rPr>
              <a:t>int</a:t>
            </a:r>
            <a:r>
              <a:rPr lang="en-US" altLang="zh-CN" dirty="0" smtClean="0">
                <a:latin typeface="+mn-ea"/>
              </a:rPr>
              <a:t> A[M][N])</a:t>
            </a:r>
            <a:endParaRPr lang="en-US" altLang="zh-CN" dirty="0" smtClean="0">
              <a:latin typeface="+mn-ea"/>
            </a:endParaRPr>
          </a:p>
          <a:p>
            <a:r>
              <a:rPr lang="en-US" altLang="zh-CN" dirty="0" smtClean="0">
                <a:latin typeface="+mn-ea"/>
              </a:rPr>
              <a:t>{</a:t>
            </a:r>
            <a:endParaRPr lang="en-US" altLang="zh-CN" dirty="0" smtClean="0">
              <a:latin typeface="+mn-ea"/>
            </a:endParaRPr>
          </a:p>
          <a:p>
            <a:r>
              <a:rPr lang="en-US" altLang="zh-CN" dirty="0" smtClean="0">
                <a:latin typeface="+mn-ea"/>
              </a:rPr>
              <a:t>   </a:t>
            </a:r>
            <a:r>
              <a:rPr lang="en-US" altLang="zh-CN" dirty="0" err="1" smtClean="0">
                <a:latin typeface="+mn-ea"/>
              </a:rPr>
              <a:t>int</a:t>
            </a:r>
            <a:r>
              <a:rPr lang="en-US" altLang="zh-CN" dirty="0" smtClean="0">
                <a:latin typeface="+mn-ea"/>
              </a:rPr>
              <a:t> </a:t>
            </a:r>
            <a:r>
              <a:rPr lang="en-US" altLang="zh-CN" dirty="0" err="1" smtClean="0">
                <a:latin typeface="+mn-ea"/>
              </a:rPr>
              <a:t>i</a:t>
            </a:r>
            <a:r>
              <a:rPr lang="en-US" altLang="zh-CN" dirty="0" smtClean="0">
                <a:latin typeface="+mn-ea"/>
              </a:rPr>
              <a:t> ,j, sum =0;</a:t>
            </a:r>
            <a:endParaRPr lang="en-US" altLang="zh-CN" dirty="0" smtClean="0">
              <a:latin typeface="+mn-ea"/>
            </a:endParaRPr>
          </a:p>
          <a:p>
            <a:r>
              <a:rPr lang="en-US" altLang="zh-CN" dirty="0" smtClean="0">
                <a:latin typeface="+mn-ea"/>
              </a:rPr>
              <a:t>   for ( </a:t>
            </a:r>
            <a:r>
              <a:rPr lang="en-US" altLang="zh-CN" dirty="0" err="1" smtClean="0">
                <a:latin typeface="+mn-ea"/>
              </a:rPr>
              <a:t>i</a:t>
            </a:r>
            <a:r>
              <a:rPr lang="en-US" altLang="zh-CN" dirty="0" smtClean="0">
                <a:latin typeface="+mn-ea"/>
              </a:rPr>
              <a:t>=0; </a:t>
            </a:r>
            <a:r>
              <a:rPr lang="en-US" altLang="zh-CN" dirty="0" err="1" smtClean="0">
                <a:latin typeface="+mn-ea"/>
              </a:rPr>
              <a:t>i</a:t>
            </a:r>
            <a:r>
              <a:rPr lang="en-US" altLang="zh-CN" dirty="0" smtClean="0">
                <a:latin typeface="+mn-ea"/>
              </a:rPr>
              <a:t> &lt;M; </a:t>
            </a:r>
            <a:r>
              <a:rPr lang="en-US" altLang="zh-CN" dirty="0" err="1" smtClean="0">
                <a:latin typeface="+mn-ea"/>
              </a:rPr>
              <a:t>i</a:t>
            </a:r>
            <a:r>
              <a:rPr lang="en-US" altLang="zh-CN" dirty="0" smtClean="0">
                <a:latin typeface="+mn-ea"/>
              </a:rPr>
              <a:t>++)</a:t>
            </a:r>
            <a:endParaRPr lang="en-US" altLang="zh-CN" dirty="0" smtClean="0">
              <a:latin typeface="+mn-ea"/>
            </a:endParaRPr>
          </a:p>
          <a:p>
            <a:r>
              <a:rPr lang="en-US" altLang="zh-CN" dirty="0" smtClean="0">
                <a:latin typeface="+mn-ea"/>
              </a:rPr>
              <a:t>     for </a:t>
            </a:r>
            <a:r>
              <a:rPr lang="en-US" altLang="zh-CN" dirty="0">
                <a:latin typeface="+mn-ea"/>
              </a:rPr>
              <a:t>( </a:t>
            </a:r>
            <a:r>
              <a:rPr lang="en-US" altLang="zh-CN" dirty="0" smtClean="0">
                <a:latin typeface="+mn-ea"/>
              </a:rPr>
              <a:t>j=0</a:t>
            </a:r>
            <a:r>
              <a:rPr lang="en-US" altLang="zh-CN" dirty="0">
                <a:latin typeface="+mn-ea"/>
              </a:rPr>
              <a:t>; </a:t>
            </a:r>
            <a:r>
              <a:rPr lang="en-US" altLang="zh-CN" dirty="0" smtClean="0">
                <a:latin typeface="+mn-ea"/>
              </a:rPr>
              <a:t>j </a:t>
            </a:r>
            <a:r>
              <a:rPr lang="en-US" altLang="zh-CN" dirty="0">
                <a:latin typeface="+mn-ea"/>
              </a:rPr>
              <a:t>&lt;M; </a:t>
            </a:r>
            <a:r>
              <a:rPr lang="en-US" altLang="zh-CN" dirty="0" err="1" smtClean="0">
                <a:latin typeface="+mn-ea"/>
              </a:rPr>
              <a:t>j++</a:t>
            </a:r>
            <a:r>
              <a:rPr lang="en-US" altLang="zh-CN" dirty="0" smtClean="0">
                <a:latin typeface="+mn-ea"/>
              </a:rPr>
              <a:t>)</a:t>
            </a:r>
            <a:endParaRPr lang="en-US" altLang="zh-CN" dirty="0" smtClean="0">
              <a:latin typeface="+mn-ea"/>
            </a:endParaRPr>
          </a:p>
          <a:p>
            <a:r>
              <a:rPr lang="en-US" altLang="zh-CN" dirty="0">
                <a:latin typeface="+mn-ea"/>
              </a:rPr>
              <a:t> </a:t>
            </a:r>
            <a:r>
              <a:rPr lang="en-US" altLang="zh-CN" dirty="0" smtClean="0">
                <a:latin typeface="+mn-ea"/>
              </a:rPr>
              <a:t>       sum+= A[</a:t>
            </a:r>
            <a:r>
              <a:rPr lang="en-US" altLang="zh-CN" dirty="0" err="1" smtClean="0">
                <a:latin typeface="+mn-ea"/>
              </a:rPr>
              <a:t>i</a:t>
            </a:r>
            <a:r>
              <a:rPr lang="en-US" altLang="zh-CN" dirty="0" smtClean="0">
                <a:latin typeface="+mn-ea"/>
              </a:rPr>
              <a:t>][j];</a:t>
            </a:r>
            <a:endParaRPr lang="en-US" altLang="zh-CN" dirty="0" smtClean="0">
              <a:latin typeface="+mn-ea"/>
            </a:endParaRPr>
          </a:p>
          <a:p>
            <a:r>
              <a:rPr lang="en-US" altLang="zh-CN" dirty="0">
                <a:latin typeface="+mn-ea"/>
              </a:rPr>
              <a:t> </a:t>
            </a:r>
            <a:r>
              <a:rPr lang="en-US" altLang="zh-CN" dirty="0" smtClean="0">
                <a:latin typeface="+mn-ea"/>
              </a:rPr>
              <a:t>   return sum;  </a:t>
            </a:r>
            <a:endParaRPr lang="en-US" altLang="zh-CN" dirty="0" smtClean="0">
              <a:latin typeface="+mn-ea"/>
            </a:endParaRPr>
          </a:p>
          <a:p>
            <a:r>
              <a:rPr lang="en-US" altLang="zh-CN" dirty="0" smtClean="0">
                <a:latin typeface="+mn-ea"/>
              </a:rPr>
              <a:t> }</a:t>
            </a:r>
            <a:endParaRPr lang="zh-CN" altLang="en-US" dirty="0">
              <a:latin typeface="+mn-ea"/>
            </a:endParaRPr>
          </a:p>
        </p:txBody>
      </p:sp>
      <p:sp>
        <p:nvSpPr>
          <p:cNvPr id="7" name="文本框 6"/>
          <p:cNvSpPr txBox="1"/>
          <p:nvPr/>
        </p:nvSpPr>
        <p:spPr>
          <a:xfrm>
            <a:off x="4037149" y="4465828"/>
            <a:ext cx="7515225" cy="600164"/>
          </a:xfrm>
          <a:prstGeom prst="rect">
            <a:avLst/>
          </a:prstGeom>
          <a:noFill/>
        </p:spPr>
        <p:txBody>
          <a:bodyPr wrap="square" rtlCol="0">
            <a:spAutoFit/>
          </a:bodyPr>
          <a:lstStyle/>
          <a:p>
            <a:pPr>
              <a:lnSpc>
                <a:spcPct val="150000"/>
              </a:lnSpc>
            </a:pPr>
            <a:r>
              <a:rPr lang="zh-CN" altLang="en-US" sz="1600" dirty="0" smtClean="0">
                <a:solidFill>
                  <a:srgbClr val="240CD2"/>
                </a:solidFill>
                <a:latin typeface="+mn-ea"/>
              </a:rPr>
              <a:t>■ </a:t>
            </a:r>
            <a:r>
              <a:rPr lang="zh-CN" altLang="en-US" sz="2200" dirty="0" smtClean="0">
                <a:latin typeface="+mn-ea"/>
              </a:rPr>
              <a:t>数组访问顺序与存放顺序一致，空间局部性好！</a:t>
            </a:r>
            <a:endParaRPr lang="zh-CN" altLang="en-US" sz="2200" dirty="0">
              <a:latin typeface="+mn-ea"/>
            </a:endParaRPr>
          </a:p>
        </p:txBody>
      </p:sp>
      <p:sp>
        <p:nvSpPr>
          <p:cNvPr id="8" name="文本框 7"/>
          <p:cNvSpPr txBox="1"/>
          <p:nvPr/>
        </p:nvSpPr>
        <p:spPr>
          <a:xfrm>
            <a:off x="4037149" y="4955684"/>
            <a:ext cx="7886701" cy="600164"/>
          </a:xfrm>
          <a:prstGeom prst="rect">
            <a:avLst/>
          </a:prstGeom>
          <a:noFill/>
        </p:spPr>
        <p:txBody>
          <a:bodyPr wrap="square" rtlCol="0">
            <a:spAutoFit/>
          </a:bodyPr>
          <a:lstStyle/>
          <a:p>
            <a:pPr>
              <a:lnSpc>
                <a:spcPct val="150000"/>
              </a:lnSpc>
            </a:pPr>
            <a:r>
              <a:rPr lang="zh-CN" altLang="en-US" sz="1600" dirty="0">
                <a:solidFill>
                  <a:srgbClr val="240CD2"/>
                </a:solidFill>
                <a:latin typeface="+mn-ea"/>
              </a:rPr>
              <a:t>■</a:t>
            </a:r>
            <a:r>
              <a:rPr lang="zh-CN" altLang="en-US" sz="2200" dirty="0" smtClean="0">
                <a:solidFill>
                  <a:srgbClr val="FF0000"/>
                </a:solidFill>
                <a:latin typeface="+mn-ea"/>
              </a:rPr>
              <a:t> </a:t>
            </a:r>
            <a:r>
              <a:rPr lang="zh-CN" altLang="en-US" sz="2200" dirty="0">
                <a:latin typeface="+mn-ea"/>
              </a:rPr>
              <a:t>该循环体中的</a:t>
            </a:r>
            <a:r>
              <a:rPr lang="zh-CN" altLang="en-US" sz="2200" dirty="0" smtClean="0">
                <a:latin typeface="+mn-ea"/>
              </a:rPr>
              <a:t>数组时间局部性好吗</a:t>
            </a:r>
            <a:r>
              <a:rPr lang="zh-CN" altLang="en-US" sz="2200" b="1" dirty="0" smtClean="0">
                <a:solidFill>
                  <a:srgbClr val="FF0000"/>
                </a:solidFill>
                <a:latin typeface="+mn-ea"/>
              </a:rPr>
              <a:t>？</a:t>
            </a:r>
            <a:endParaRPr lang="zh-CN" altLang="en-US" sz="2200" b="1" dirty="0">
              <a:solidFill>
                <a:srgbClr val="FF0000"/>
              </a:solidFill>
              <a:latin typeface="+mn-ea"/>
            </a:endParaRPr>
          </a:p>
        </p:txBody>
      </p:sp>
      <p:sp>
        <p:nvSpPr>
          <p:cNvPr id="9" name="文本框 8"/>
          <p:cNvSpPr txBox="1"/>
          <p:nvPr/>
        </p:nvSpPr>
        <p:spPr>
          <a:xfrm>
            <a:off x="4037149" y="5471395"/>
            <a:ext cx="7886701" cy="600164"/>
          </a:xfrm>
          <a:prstGeom prst="rect">
            <a:avLst/>
          </a:prstGeom>
          <a:noFill/>
        </p:spPr>
        <p:txBody>
          <a:bodyPr wrap="square" rtlCol="0">
            <a:spAutoFit/>
          </a:bodyPr>
          <a:lstStyle/>
          <a:p>
            <a:pPr>
              <a:lnSpc>
                <a:spcPct val="150000"/>
              </a:lnSpc>
            </a:pPr>
            <a:r>
              <a:rPr lang="zh-CN" altLang="en-US" sz="1600" dirty="0">
                <a:solidFill>
                  <a:srgbClr val="240CD2"/>
                </a:solidFill>
                <a:latin typeface="+mn-ea"/>
              </a:rPr>
              <a:t>■</a:t>
            </a:r>
            <a:r>
              <a:rPr lang="zh-CN" altLang="en-US" sz="2200" dirty="0" smtClean="0">
                <a:solidFill>
                  <a:srgbClr val="FF0000"/>
                </a:solidFill>
                <a:latin typeface="+mn-ea"/>
              </a:rPr>
              <a:t> </a:t>
            </a:r>
            <a:r>
              <a:rPr lang="zh-CN" altLang="en-US" sz="2200" dirty="0">
                <a:latin typeface="+mn-ea"/>
              </a:rPr>
              <a:t>变量</a:t>
            </a:r>
            <a:r>
              <a:rPr lang="en-US" altLang="zh-CN" sz="2200" dirty="0">
                <a:latin typeface="+mn-ea"/>
              </a:rPr>
              <a:t>sum</a:t>
            </a:r>
            <a:r>
              <a:rPr lang="zh-CN" altLang="en-US" sz="2200" dirty="0" smtClean="0">
                <a:latin typeface="+mn-ea"/>
              </a:rPr>
              <a:t>在循环体中，时间局部性好！</a:t>
            </a:r>
            <a:endParaRPr lang="zh-CN" altLang="en-US" sz="2200" dirty="0">
              <a:latin typeface="+mn-ea"/>
            </a:endParaRPr>
          </a:p>
        </p:txBody>
      </p:sp>
      <p:sp>
        <p:nvSpPr>
          <p:cNvPr id="10" name="文本框 9"/>
          <p:cNvSpPr txBox="1"/>
          <p:nvPr/>
        </p:nvSpPr>
        <p:spPr>
          <a:xfrm>
            <a:off x="4037149" y="5920431"/>
            <a:ext cx="6657855" cy="600164"/>
          </a:xfrm>
          <a:prstGeom prst="rect">
            <a:avLst/>
          </a:prstGeom>
          <a:noFill/>
        </p:spPr>
        <p:txBody>
          <a:bodyPr wrap="square" rtlCol="0">
            <a:spAutoFit/>
          </a:bodyPr>
          <a:lstStyle/>
          <a:p>
            <a:pPr>
              <a:lnSpc>
                <a:spcPct val="150000"/>
              </a:lnSpc>
            </a:pPr>
            <a:r>
              <a:rPr lang="zh-CN" altLang="en-US" sz="1600" dirty="0">
                <a:solidFill>
                  <a:srgbClr val="240CD2"/>
                </a:solidFill>
                <a:latin typeface="+mn-ea"/>
              </a:rPr>
              <a:t>■</a:t>
            </a:r>
            <a:r>
              <a:rPr lang="zh-CN" altLang="en-US" sz="2200" dirty="0" smtClean="0">
                <a:solidFill>
                  <a:srgbClr val="FF0000"/>
                </a:solidFill>
                <a:latin typeface="+mn-ea"/>
              </a:rPr>
              <a:t> </a:t>
            </a:r>
            <a:r>
              <a:rPr lang="zh-CN" altLang="en-US" sz="2200" dirty="0">
                <a:latin typeface="+mn-ea"/>
              </a:rPr>
              <a:t>变量</a:t>
            </a:r>
            <a:r>
              <a:rPr lang="en-US" altLang="zh-CN" sz="2200" dirty="0" smtClean="0">
                <a:latin typeface="+mn-ea"/>
              </a:rPr>
              <a:t>sum</a:t>
            </a:r>
            <a:r>
              <a:rPr lang="zh-CN" altLang="en-US" sz="2200" dirty="0" smtClean="0">
                <a:latin typeface="+mn-ea"/>
              </a:rPr>
              <a:t>只有一个变量，空间局部性差！</a:t>
            </a:r>
            <a:endParaRPr lang="zh-CN" altLang="en-US" sz="2200" dirty="0">
              <a:latin typeface="+mn-ea"/>
            </a:endParaRPr>
          </a:p>
        </p:txBody>
      </p:sp>
      <p:sp>
        <p:nvSpPr>
          <p:cNvPr id="11" name="Text Box 2"/>
          <p:cNvSpPr txBox="1">
            <a:spLocks noChangeArrowheads="1"/>
          </p:cNvSpPr>
          <p:nvPr/>
        </p:nvSpPr>
        <p:spPr bwMode="auto">
          <a:xfrm>
            <a:off x="710788" y="871788"/>
            <a:ext cx="10921769"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0"/>
              </a:spcBef>
              <a:buFontTx/>
              <a:buNone/>
            </a:pPr>
            <a:r>
              <a:rPr lang="zh-CN" altLang="en-US" sz="2400" b="1" dirty="0" smtClean="0">
                <a:latin typeface="+mn-ea"/>
                <a:ea typeface="+mn-ea"/>
              </a:rPr>
              <a:t>例</a:t>
            </a:r>
            <a:r>
              <a:rPr lang="en-US" altLang="zh-CN" sz="2400" b="1" dirty="0" smtClean="0">
                <a:latin typeface="+mn-ea"/>
                <a:ea typeface="+mn-ea"/>
              </a:rPr>
              <a:t>1 </a:t>
            </a:r>
            <a:r>
              <a:rPr lang="zh-CN" altLang="en-US" sz="2400" dirty="0" smtClean="0">
                <a:latin typeface="+mn-ea"/>
                <a:ea typeface="+mn-ea"/>
              </a:rPr>
              <a:t>局部</a:t>
            </a:r>
            <a:r>
              <a:rPr lang="zh-CN" altLang="en-US" sz="2400" dirty="0">
                <a:latin typeface="+mn-ea"/>
                <a:ea typeface="+mn-ea"/>
              </a:rPr>
              <a:t>性</a:t>
            </a:r>
            <a:r>
              <a:rPr lang="zh-CN" altLang="en-US" sz="2400" dirty="0" smtClean="0">
                <a:latin typeface="+mn-ea"/>
                <a:ea typeface="+mn-ea"/>
              </a:rPr>
              <a:t>分析</a:t>
            </a:r>
            <a:r>
              <a:rPr lang="zh-CN" altLang="en-US" sz="2400" dirty="0">
                <a:latin typeface="+mn-ea"/>
                <a:ea typeface="+mn-ea"/>
              </a:rPr>
              <a:t>。</a:t>
            </a:r>
            <a:r>
              <a:rPr lang="zh-CN" altLang="en-US" sz="2400" dirty="0" smtClean="0">
                <a:latin typeface="+mn-ea"/>
                <a:ea typeface="+mn-ea"/>
              </a:rPr>
              <a:t>以下</a:t>
            </a:r>
            <a:r>
              <a:rPr lang="zh-CN" altLang="en-US" sz="2400" dirty="0">
                <a:latin typeface="+mn-ea"/>
                <a:ea typeface="+mn-ea"/>
              </a:rPr>
              <a:t>程序</a:t>
            </a:r>
            <a:r>
              <a:rPr lang="en-US" altLang="zh-CN" sz="2400" dirty="0">
                <a:latin typeface="+mn-ea"/>
                <a:ea typeface="+mn-ea"/>
              </a:rPr>
              <a:t>A</a:t>
            </a:r>
            <a:r>
              <a:rPr lang="zh-CN" altLang="en-US" sz="2400" dirty="0">
                <a:latin typeface="+mn-ea"/>
                <a:ea typeface="+mn-ea"/>
              </a:rPr>
              <a:t>和</a:t>
            </a:r>
            <a:r>
              <a:rPr lang="en-US" altLang="zh-CN" sz="2400" dirty="0">
                <a:latin typeface="+mn-ea"/>
                <a:ea typeface="+mn-ea"/>
              </a:rPr>
              <a:t>B</a:t>
            </a:r>
            <a:r>
              <a:rPr lang="zh-CN" altLang="en-US" sz="2400" dirty="0">
                <a:latin typeface="+mn-ea"/>
                <a:ea typeface="+mn-ea"/>
              </a:rPr>
              <a:t>中，哪一个对数组</a:t>
            </a:r>
            <a:r>
              <a:rPr lang="en-US" altLang="zh-CN" sz="2400" dirty="0" smtClean="0">
                <a:latin typeface="+mn-ea"/>
                <a:ea typeface="+mn-ea"/>
              </a:rPr>
              <a:t>A[2048][2048]</a:t>
            </a:r>
            <a:r>
              <a:rPr lang="zh-CN" altLang="en-US" sz="2400" dirty="0">
                <a:latin typeface="+mn-ea"/>
                <a:ea typeface="+mn-ea"/>
              </a:rPr>
              <a:t>引用的</a:t>
            </a:r>
            <a:r>
              <a:rPr lang="zh-CN" altLang="en-US" sz="2400" b="1" dirty="0">
                <a:solidFill>
                  <a:srgbClr val="240CD2"/>
                </a:solidFill>
                <a:latin typeface="+mn-ea"/>
                <a:ea typeface="+mn-ea"/>
              </a:rPr>
              <a:t>空间局部性</a:t>
            </a:r>
            <a:r>
              <a:rPr lang="zh-CN" altLang="en-US" sz="2400" dirty="0">
                <a:latin typeface="+mn-ea"/>
                <a:ea typeface="+mn-ea"/>
              </a:rPr>
              <a:t>更好？</a:t>
            </a:r>
            <a:r>
              <a:rPr lang="zh-CN" altLang="en-US" sz="2400" b="1" dirty="0">
                <a:solidFill>
                  <a:srgbClr val="240CD2"/>
                </a:solidFill>
                <a:latin typeface="+mn-ea"/>
                <a:ea typeface="+mn-ea"/>
              </a:rPr>
              <a:t>时间局部性</a:t>
            </a:r>
            <a:r>
              <a:rPr lang="zh-CN" altLang="en-US" sz="2400" dirty="0">
                <a:latin typeface="+mn-ea"/>
                <a:ea typeface="+mn-ea"/>
              </a:rPr>
              <a:t>呢？变量</a:t>
            </a:r>
            <a:r>
              <a:rPr lang="en-US" altLang="zh-CN" sz="2400" dirty="0">
                <a:latin typeface="+mn-ea"/>
                <a:ea typeface="+mn-ea"/>
              </a:rPr>
              <a:t>sum</a:t>
            </a:r>
            <a:r>
              <a:rPr lang="zh-CN" altLang="en-US" sz="2400" dirty="0">
                <a:latin typeface="+mn-ea"/>
                <a:ea typeface="+mn-ea"/>
              </a:rPr>
              <a:t>的空间局部性和时间局部性如何</a:t>
            </a:r>
            <a:r>
              <a:rPr lang="zh-CN" altLang="en-US" sz="2400" dirty="0" smtClean="0">
                <a:latin typeface="+mn-ea"/>
                <a:ea typeface="+mn-ea"/>
              </a:rPr>
              <a:t>？</a:t>
            </a:r>
            <a:endParaRPr lang="en-US" altLang="zh-CN" sz="2400" dirty="0">
              <a:latin typeface="+mn-ea"/>
              <a:ea typeface="+mn-ea"/>
            </a:endParaRPr>
          </a:p>
        </p:txBody>
      </p:sp>
      <p:pic>
        <p:nvPicPr>
          <p:cNvPr id="12" name="图片 11"/>
          <p:cNvPicPr>
            <a:picLocks noChangeAspect="1"/>
          </p:cNvPicPr>
          <p:nvPr/>
        </p:nvPicPr>
        <p:blipFill>
          <a:blip r:embed="rId1"/>
          <a:stretch>
            <a:fillRect/>
          </a:stretch>
        </p:blipFill>
        <p:spPr>
          <a:xfrm>
            <a:off x="1257082" y="2118167"/>
            <a:ext cx="2524341" cy="438086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vertic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blinds(vertical)">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blinds(vertical)">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 name="Text Box 2"/>
          <p:cNvSpPr txBox="1">
            <a:spLocks noChangeArrowheads="1"/>
          </p:cNvSpPr>
          <p:nvPr/>
        </p:nvSpPr>
        <p:spPr bwMode="auto">
          <a:xfrm>
            <a:off x="664488" y="860213"/>
            <a:ext cx="10921769"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0"/>
              </a:spcBef>
              <a:buFontTx/>
              <a:buNone/>
            </a:pPr>
            <a:r>
              <a:rPr lang="zh-CN" altLang="en-US" sz="2400" b="1" dirty="0" smtClean="0">
                <a:latin typeface="+mn-ea"/>
                <a:ea typeface="+mn-ea"/>
              </a:rPr>
              <a:t>例</a:t>
            </a:r>
            <a:r>
              <a:rPr lang="en-US" altLang="zh-CN" sz="2400" b="1" dirty="0" smtClean="0">
                <a:latin typeface="+mn-ea"/>
                <a:ea typeface="+mn-ea"/>
              </a:rPr>
              <a:t>1 </a:t>
            </a:r>
            <a:r>
              <a:rPr lang="zh-CN" altLang="en-US" sz="2400" dirty="0" smtClean="0">
                <a:latin typeface="+mn-ea"/>
                <a:ea typeface="+mn-ea"/>
              </a:rPr>
              <a:t>局部</a:t>
            </a:r>
            <a:r>
              <a:rPr lang="zh-CN" altLang="en-US" sz="2400" dirty="0">
                <a:latin typeface="+mn-ea"/>
                <a:ea typeface="+mn-ea"/>
              </a:rPr>
              <a:t>性</a:t>
            </a:r>
            <a:r>
              <a:rPr lang="zh-CN" altLang="en-US" sz="2400" dirty="0" smtClean="0">
                <a:latin typeface="+mn-ea"/>
                <a:ea typeface="+mn-ea"/>
              </a:rPr>
              <a:t>分析</a:t>
            </a:r>
            <a:r>
              <a:rPr lang="zh-CN" altLang="en-US" sz="2400" dirty="0">
                <a:latin typeface="+mn-ea"/>
                <a:ea typeface="+mn-ea"/>
              </a:rPr>
              <a:t>。</a:t>
            </a:r>
            <a:r>
              <a:rPr lang="zh-CN" altLang="en-US" sz="2400" dirty="0" smtClean="0">
                <a:latin typeface="+mn-ea"/>
                <a:ea typeface="+mn-ea"/>
              </a:rPr>
              <a:t>以下</a:t>
            </a:r>
            <a:r>
              <a:rPr lang="zh-CN" altLang="en-US" sz="2400" dirty="0">
                <a:latin typeface="+mn-ea"/>
                <a:ea typeface="+mn-ea"/>
              </a:rPr>
              <a:t>程序</a:t>
            </a:r>
            <a:r>
              <a:rPr lang="en-US" altLang="zh-CN" sz="2400" dirty="0">
                <a:latin typeface="+mn-ea"/>
                <a:ea typeface="+mn-ea"/>
              </a:rPr>
              <a:t>A</a:t>
            </a:r>
            <a:r>
              <a:rPr lang="zh-CN" altLang="en-US" sz="2400" dirty="0">
                <a:latin typeface="+mn-ea"/>
                <a:ea typeface="+mn-ea"/>
              </a:rPr>
              <a:t>和</a:t>
            </a:r>
            <a:r>
              <a:rPr lang="en-US" altLang="zh-CN" sz="2400" dirty="0">
                <a:latin typeface="+mn-ea"/>
                <a:ea typeface="+mn-ea"/>
              </a:rPr>
              <a:t>B</a:t>
            </a:r>
            <a:r>
              <a:rPr lang="zh-CN" altLang="en-US" sz="2400" dirty="0">
                <a:latin typeface="+mn-ea"/>
                <a:ea typeface="+mn-ea"/>
              </a:rPr>
              <a:t>中，哪一个对数组</a:t>
            </a:r>
            <a:r>
              <a:rPr lang="en-US" altLang="zh-CN" sz="2400" dirty="0" smtClean="0">
                <a:latin typeface="+mn-ea"/>
                <a:ea typeface="+mn-ea"/>
              </a:rPr>
              <a:t>A[2048][2048]</a:t>
            </a:r>
            <a:r>
              <a:rPr lang="zh-CN" altLang="en-US" sz="2400" dirty="0">
                <a:latin typeface="+mn-ea"/>
                <a:ea typeface="+mn-ea"/>
              </a:rPr>
              <a:t>引用的</a:t>
            </a:r>
            <a:r>
              <a:rPr lang="zh-CN" altLang="en-US" sz="2400" b="1" dirty="0">
                <a:solidFill>
                  <a:srgbClr val="240CD2"/>
                </a:solidFill>
                <a:latin typeface="+mn-ea"/>
                <a:ea typeface="+mn-ea"/>
              </a:rPr>
              <a:t>空间局部性</a:t>
            </a:r>
            <a:r>
              <a:rPr lang="zh-CN" altLang="en-US" sz="2400" dirty="0">
                <a:latin typeface="+mn-ea"/>
                <a:ea typeface="+mn-ea"/>
              </a:rPr>
              <a:t>更好？</a:t>
            </a:r>
            <a:r>
              <a:rPr lang="zh-CN" altLang="en-US" sz="2400" b="1" dirty="0">
                <a:solidFill>
                  <a:srgbClr val="240CD2"/>
                </a:solidFill>
                <a:latin typeface="+mn-ea"/>
                <a:ea typeface="+mn-ea"/>
              </a:rPr>
              <a:t>时间局部性</a:t>
            </a:r>
            <a:r>
              <a:rPr lang="zh-CN" altLang="en-US" sz="2400" dirty="0">
                <a:latin typeface="+mn-ea"/>
                <a:ea typeface="+mn-ea"/>
              </a:rPr>
              <a:t>呢？变量</a:t>
            </a:r>
            <a:r>
              <a:rPr lang="en-US" altLang="zh-CN" sz="2400" dirty="0">
                <a:latin typeface="+mn-ea"/>
                <a:ea typeface="+mn-ea"/>
              </a:rPr>
              <a:t>sum</a:t>
            </a:r>
            <a:r>
              <a:rPr lang="zh-CN" altLang="en-US" sz="2400" dirty="0">
                <a:latin typeface="+mn-ea"/>
                <a:ea typeface="+mn-ea"/>
              </a:rPr>
              <a:t>的空间局部性和时间局部性如何</a:t>
            </a:r>
            <a:r>
              <a:rPr lang="zh-CN" altLang="en-US" sz="2400" dirty="0" smtClean="0">
                <a:latin typeface="+mn-ea"/>
                <a:ea typeface="+mn-ea"/>
              </a:rPr>
              <a:t>？</a:t>
            </a:r>
            <a:endParaRPr lang="en-US" altLang="zh-CN" sz="2400" dirty="0">
              <a:latin typeface="+mn-ea"/>
              <a:ea typeface="+mn-ea"/>
            </a:endParaRPr>
          </a:p>
        </p:txBody>
      </p:sp>
      <p:pic>
        <p:nvPicPr>
          <p:cNvPr id="4" name="图片 3"/>
          <p:cNvPicPr>
            <a:picLocks noChangeAspect="1"/>
          </p:cNvPicPr>
          <p:nvPr/>
        </p:nvPicPr>
        <p:blipFill>
          <a:blip r:embed="rId1"/>
          <a:stretch>
            <a:fillRect/>
          </a:stretch>
        </p:blipFill>
        <p:spPr>
          <a:xfrm>
            <a:off x="1257082" y="2118167"/>
            <a:ext cx="2524341" cy="4380864"/>
          </a:xfrm>
          <a:prstGeom prst="rect">
            <a:avLst/>
          </a:prstGeom>
        </p:spPr>
      </p:pic>
      <p:sp>
        <p:nvSpPr>
          <p:cNvPr id="6" name="文本框 5"/>
          <p:cNvSpPr txBox="1"/>
          <p:nvPr/>
        </p:nvSpPr>
        <p:spPr>
          <a:xfrm>
            <a:off x="3979277" y="4461367"/>
            <a:ext cx="7515225" cy="540341"/>
          </a:xfrm>
          <a:prstGeom prst="rect">
            <a:avLst/>
          </a:prstGeom>
          <a:noFill/>
        </p:spPr>
        <p:txBody>
          <a:bodyPr wrap="square" rtlCol="0">
            <a:spAutoFit/>
          </a:bodyPr>
          <a:lstStyle/>
          <a:p>
            <a:pPr>
              <a:lnSpc>
                <a:spcPct val="150000"/>
              </a:lnSpc>
            </a:pPr>
            <a:r>
              <a:rPr lang="zh-CN" altLang="en-US" sz="2200" dirty="0" smtClean="0">
                <a:solidFill>
                  <a:srgbClr val="FF0000"/>
                </a:solidFill>
                <a:latin typeface="微软雅黑" panose="020B0503020204020204" pitchFamily="34" charset="-122"/>
                <a:ea typeface="微软雅黑" panose="020B0503020204020204" pitchFamily="34" charset="-122"/>
              </a:rPr>
              <a:t>■ </a:t>
            </a:r>
            <a:r>
              <a:rPr lang="zh-CN" altLang="en-US" sz="2200" dirty="0" smtClean="0">
                <a:latin typeface="微软雅黑" panose="020B0503020204020204" pitchFamily="34" charset="-122"/>
                <a:ea typeface="微软雅黑" panose="020B0503020204020204" pitchFamily="34" charset="-122"/>
              </a:rPr>
              <a:t>数组访问顺序与存放顺序</a:t>
            </a:r>
            <a:r>
              <a:rPr lang="zh-CN" altLang="en-US" sz="2200" dirty="0">
                <a:latin typeface="微软雅黑" panose="020B0503020204020204" pitchFamily="34" charset="-122"/>
                <a:ea typeface="微软雅黑" panose="020B0503020204020204" pitchFamily="34" charset="-122"/>
              </a:rPr>
              <a:t>不</a:t>
            </a:r>
            <a:r>
              <a:rPr lang="zh-CN" altLang="en-US" sz="2200" dirty="0" smtClean="0">
                <a:latin typeface="微软雅黑" panose="020B0503020204020204" pitchFamily="34" charset="-122"/>
                <a:ea typeface="微软雅黑" panose="020B0503020204020204" pitchFamily="34" charset="-122"/>
              </a:rPr>
              <a:t>一致，空间局部性差！</a:t>
            </a:r>
            <a:r>
              <a:rPr lang="zh-CN" altLang="en-US" sz="2200" dirty="0" smtClean="0">
                <a:solidFill>
                  <a:srgbClr val="FF0000"/>
                </a:solidFill>
                <a:latin typeface="微软雅黑" panose="020B0503020204020204" pitchFamily="34" charset="-122"/>
                <a:ea typeface="微软雅黑" panose="020B0503020204020204" pitchFamily="34" charset="-122"/>
              </a:rPr>
              <a:t>？</a:t>
            </a:r>
            <a:endParaRPr lang="zh-CN" altLang="en-US" sz="2200" dirty="0">
              <a:solidFill>
                <a:srgbClr val="FF0000"/>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3979277" y="4971617"/>
            <a:ext cx="7886701" cy="600164"/>
          </a:xfrm>
          <a:prstGeom prst="rect">
            <a:avLst/>
          </a:prstGeom>
          <a:noFill/>
        </p:spPr>
        <p:txBody>
          <a:bodyPr wrap="square" rtlCol="0">
            <a:spAutoFit/>
          </a:bodyPr>
          <a:lstStyle/>
          <a:p>
            <a:pPr>
              <a:lnSpc>
                <a:spcPct val="150000"/>
              </a:lnSpc>
            </a:pPr>
            <a:r>
              <a:rPr lang="zh-CN" altLang="en-US" sz="2200" dirty="0" smtClean="0">
                <a:solidFill>
                  <a:srgbClr val="FF0000"/>
                </a:solidFill>
                <a:latin typeface="微软雅黑" panose="020B0503020204020204" pitchFamily="34" charset="-122"/>
                <a:ea typeface="微软雅黑" panose="020B0503020204020204" pitchFamily="34" charset="-122"/>
              </a:rPr>
              <a:t>■ </a:t>
            </a:r>
            <a:r>
              <a:rPr lang="zh-CN" altLang="en-US" sz="2200" dirty="0" smtClean="0">
                <a:latin typeface="微软雅黑" panose="020B0503020204020204" pitchFamily="34" charset="-122"/>
                <a:ea typeface="微软雅黑" panose="020B0503020204020204" pitchFamily="34" charset="-122"/>
              </a:rPr>
              <a:t>数组虽在循环体中，但每个元素只用一次，时间局部性差！</a:t>
            </a:r>
            <a:endParaRPr lang="zh-CN" altLang="en-US" sz="2200" dirty="0">
              <a:latin typeface="微软雅黑" panose="020B0503020204020204" pitchFamily="34" charset="-122"/>
              <a:ea typeface="微软雅黑" panose="020B0503020204020204" pitchFamily="34" charset="-122"/>
            </a:endParaRPr>
          </a:p>
        </p:txBody>
      </p:sp>
      <p:sp>
        <p:nvSpPr>
          <p:cNvPr id="8" name="文本框 7"/>
          <p:cNvSpPr txBox="1"/>
          <p:nvPr/>
        </p:nvSpPr>
        <p:spPr>
          <a:xfrm>
            <a:off x="3979277" y="5470292"/>
            <a:ext cx="7886701" cy="600164"/>
          </a:xfrm>
          <a:prstGeom prst="rect">
            <a:avLst/>
          </a:prstGeom>
          <a:noFill/>
        </p:spPr>
        <p:txBody>
          <a:bodyPr wrap="square" rtlCol="0">
            <a:spAutoFit/>
          </a:bodyPr>
          <a:lstStyle/>
          <a:p>
            <a:pPr>
              <a:lnSpc>
                <a:spcPct val="150000"/>
              </a:lnSpc>
            </a:pPr>
            <a:r>
              <a:rPr lang="zh-CN" altLang="en-US" sz="2200" dirty="0" smtClean="0">
                <a:solidFill>
                  <a:srgbClr val="FF0000"/>
                </a:solidFill>
                <a:latin typeface="微软雅黑" panose="020B0503020204020204" pitchFamily="34" charset="-122"/>
                <a:ea typeface="微软雅黑" panose="020B0503020204020204" pitchFamily="34" charset="-122"/>
              </a:rPr>
              <a:t>■ </a:t>
            </a:r>
            <a:r>
              <a:rPr lang="zh-CN" altLang="en-US" sz="2200" dirty="0">
                <a:latin typeface="微软雅黑" panose="020B0503020204020204" pitchFamily="34" charset="-122"/>
                <a:ea typeface="微软雅黑" panose="020B0503020204020204" pitchFamily="34" charset="-122"/>
              </a:rPr>
              <a:t>变量</a:t>
            </a:r>
            <a:r>
              <a:rPr lang="en-US" altLang="zh-CN" sz="2200" dirty="0">
                <a:latin typeface="微软雅黑" panose="020B0503020204020204" pitchFamily="34" charset="-122"/>
                <a:ea typeface="微软雅黑" panose="020B0503020204020204" pitchFamily="34" charset="-122"/>
              </a:rPr>
              <a:t>sum</a:t>
            </a:r>
            <a:r>
              <a:rPr lang="zh-CN" altLang="en-US" sz="2200" dirty="0" smtClean="0">
                <a:latin typeface="微软雅黑" panose="020B0503020204020204" pitchFamily="34" charset="-122"/>
                <a:ea typeface="微软雅黑" panose="020B0503020204020204" pitchFamily="34" charset="-122"/>
              </a:rPr>
              <a:t>在循环体中，时间局部性好！</a:t>
            </a:r>
            <a:endParaRPr lang="zh-CN" altLang="en-US" sz="2200" dirty="0">
              <a:latin typeface="微软雅黑" panose="020B0503020204020204" pitchFamily="34" charset="-122"/>
              <a:ea typeface="微软雅黑" panose="020B0503020204020204" pitchFamily="34" charset="-122"/>
            </a:endParaRPr>
          </a:p>
        </p:txBody>
      </p:sp>
      <p:sp>
        <p:nvSpPr>
          <p:cNvPr id="9" name="文本框 8"/>
          <p:cNvSpPr txBox="1"/>
          <p:nvPr/>
        </p:nvSpPr>
        <p:spPr>
          <a:xfrm>
            <a:off x="3979277" y="5929250"/>
            <a:ext cx="7886701" cy="600164"/>
          </a:xfrm>
          <a:prstGeom prst="rect">
            <a:avLst/>
          </a:prstGeom>
          <a:noFill/>
        </p:spPr>
        <p:txBody>
          <a:bodyPr wrap="square" rtlCol="0">
            <a:spAutoFit/>
          </a:bodyPr>
          <a:lstStyle/>
          <a:p>
            <a:pPr>
              <a:lnSpc>
                <a:spcPct val="150000"/>
              </a:lnSpc>
            </a:pPr>
            <a:r>
              <a:rPr lang="zh-CN" altLang="en-US" sz="2200" dirty="0" smtClean="0">
                <a:solidFill>
                  <a:srgbClr val="FF0000"/>
                </a:solidFill>
                <a:latin typeface="微软雅黑" panose="020B0503020204020204" pitchFamily="34" charset="-122"/>
                <a:ea typeface="微软雅黑" panose="020B0503020204020204" pitchFamily="34" charset="-122"/>
              </a:rPr>
              <a:t>■ </a:t>
            </a:r>
            <a:r>
              <a:rPr lang="zh-CN" altLang="en-US" sz="2200" dirty="0">
                <a:latin typeface="微软雅黑" panose="020B0503020204020204" pitchFamily="34" charset="-122"/>
                <a:ea typeface="微软雅黑" panose="020B0503020204020204" pitchFamily="34" charset="-122"/>
              </a:rPr>
              <a:t>变量</a:t>
            </a:r>
            <a:r>
              <a:rPr lang="en-US" altLang="zh-CN" sz="2200" dirty="0" smtClean="0">
                <a:latin typeface="微软雅黑" panose="020B0503020204020204" pitchFamily="34" charset="-122"/>
                <a:ea typeface="微软雅黑" panose="020B0503020204020204" pitchFamily="34" charset="-122"/>
              </a:rPr>
              <a:t>sum</a:t>
            </a:r>
            <a:r>
              <a:rPr lang="zh-CN" altLang="en-US" sz="2200" dirty="0" smtClean="0">
                <a:latin typeface="微软雅黑" panose="020B0503020204020204" pitchFamily="34" charset="-122"/>
                <a:ea typeface="微软雅黑" panose="020B0503020204020204" pitchFamily="34" charset="-122"/>
              </a:rPr>
              <a:t>只有一个变量，空间局部性差！</a:t>
            </a:r>
            <a:endParaRPr lang="zh-CN" altLang="en-US" sz="2200" dirty="0">
              <a:latin typeface="微软雅黑" panose="020B0503020204020204" pitchFamily="34" charset="-122"/>
              <a:ea typeface="微软雅黑" panose="020B0503020204020204" pitchFamily="34" charset="-122"/>
            </a:endParaRPr>
          </a:p>
        </p:txBody>
      </p:sp>
      <p:sp>
        <p:nvSpPr>
          <p:cNvPr id="10" name="文本框 9"/>
          <p:cNvSpPr txBox="1"/>
          <p:nvPr/>
        </p:nvSpPr>
        <p:spPr>
          <a:xfrm>
            <a:off x="4150728" y="1921419"/>
            <a:ext cx="3352800" cy="2585323"/>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程序段</a:t>
            </a:r>
            <a:r>
              <a:rPr lang="en-US" altLang="zh-CN" dirty="0" smtClean="0">
                <a:latin typeface="微软雅黑" panose="020B0503020204020204" pitchFamily="34" charset="-122"/>
                <a:ea typeface="微软雅黑" panose="020B0503020204020204" pitchFamily="34" charset="-122"/>
              </a:rPr>
              <a:t>B</a:t>
            </a:r>
            <a:endParaRPr lang="en-US" altLang="zh-CN" dirty="0" smtClean="0">
              <a:latin typeface="微软雅黑" panose="020B0503020204020204" pitchFamily="34" charset="-122"/>
              <a:ea typeface="微软雅黑" panose="020B0503020204020204" pitchFamily="34" charset="-122"/>
            </a:endParaRPr>
          </a:p>
          <a:p>
            <a:r>
              <a:rPr lang="en-US" altLang="zh-CN" dirty="0" err="1" smtClean="0">
                <a:latin typeface="微软雅黑" panose="020B0503020204020204" pitchFamily="34" charset="-122"/>
                <a:ea typeface="微软雅黑" panose="020B0503020204020204" pitchFamily="34" charset="-122"/>
              </a:rPr>
              <a:t>Int</a:t>
            </a:r>
            <a:r>
              <a:rPr lang="en-US" altLang="zh-CN" dirty="0" smtClean="0">
                <a:latin typeface="微软雅黑" panose="020B0503020204020204" pitchFamily="34" charset="-122"/>
                <a:ea typeface="微软雅黑" panose="020B0503020204020204" pitchFamily="34" charset="-122"/>
              </a:rPr>
              <a:t> </a:t>
            </a:r>
            <a:r>
              <a:rPr lang="en-US" altLang="zh-CN" dirty="0" err="1" smtClean="0">
                <a:latin typeface="微软雅黑" panose="020B0503020204020204" pitchFamily="34" charset="-122"/>
                <a:ea typeface="微软雅黑" panose="020B0503020204020204" pitchFamily="34" charset="-122"/>
              </a:rPr>
              <a:t>sumarrycols</a:t>
            </a:r>
            <a:r>
              <a:rPr lang="en-US" altLang="zh-CN" dirty="0" smtClean="0">
                <a:latin typeface="微软雅黑" panose="020B0503020204020204" pitchFamily="34" charset="-122"/>
                <a:ea typeface="微软雅黑" panose="020B0503020204020204" pitchFamily="34" charset="-122"/>
              </a:rPr>
              <a:t> (</a:t>
            </a:r>
            <a:r>
              <a:rPr lang="en-US" altLang="zh-CN" dirty="0" err="1" smtClean="0">
                <a:latin typeface="微软雅黑" panose="020B0503020204020204" pitchFamily="34" charset="-122"/>
                <a:ea typeface="微软雅黑" panose="020B0503020204020204" pitchFamily="34" charset="-122"/>
              </a:rPr>
              <a:t>int</a:t>
            </a:r>
            <a:r>
              <a:rPr lang="en-US" altLang="zh-CN" dirty="0" smtClean="0">
                <a:latin typeface="微软雅黑" panose="020B0503020204020204" pitchFamily="34" charset="-122"/>
                <a:ea typeface="微软雅黑" panose="020B0503020204020204" pitchFamily="34" charset="-122"/>
              </a:rPr>
              <a:t> A[M][N]</a:t>
            </a:r>
            <a:r>
              <a:rPr lang="zh-CN" altLang="en-US"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  </a:t>
            </a:r>
            <a:r>
              <a:rPr lang="en-US" altLang="zh-CN" dirty="0" err="1" smtClean="0">
                <a:latin typeface="微软雅黑" panose="020B0503020204020204" pitchFamily="34" charset="-122"/>
                <a:ea typeface="微软雅黑" panose="020B0503020204020204" pitchFamily="34" charset="-122"/>
              </a:rPr>
              <a:t>int</a:t>
            </a:r>
            <a:r>
              <a:rPr lang="en-US" altLang="zh-CN" dirty="0" smtClean="0">
                <a:latin typeface="微软雅黑" panose="020B0503020204020204" pitchFamily="34" charset="-122"/>
                <a:ea typeface="微软雅黑" panose="020B0503020204020204" pitchFamily="34" charset="-122"/>
              </a:rPr>
              <a:t> </a:t>
            </a:r>
            <a:r>
              <a:rPr lang="en-US" altLang="zh-CN" dirty="0" err="1" smtClean="0">
                <a:latin typeface="微软雅黑" panose="020B0503020204020204" pitchFamily="34" charset="-122"/>
                <a:ea typeface="微软雅黑" panose="020B0503020204020204" pitchFamily="34" charset="-122"/>
              </a:rPr>
              <a:t>i</a:t>
            </a:r>
            <a:r>
              <a:rPr lang="en-US" altLang="zh-CN" dirty="0" smtClean="0">
                <a:latin typeface="微软雅黑" panose="020B0503020204020204" pitchFamily="34" charset="-122"/>
                <a:ea typeface="微软雅黑" panose="020B0503020204020204" pitchFamily="34" charset="-122"/>
              </a:rPr>
              <a:t> ,j, sum =0;</a:t>
            </a:r>
            <a:endParaRPr lang="en-US" altLang="zh-CN" dirty="0" smtClean="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  for ( j=0; j &lt;M; </a:t>
            </a:r>
            <a:r>
              <a:rPr lang="en-US" altLang="zh-CN" dirty="0" err="1" smtClean="0">
                <a:latin typeface="微软雅黑" panose="020B0503020204020204" pitchFamily="34" charset="-122"/>
                <a:ea typeface="微软雅黑" panose="020B0503020204020204" pitchFamily="34" charset="-122"/>
              </a:rPr>
              <a:t>j++</a:t>
            </a:r>
            <a:r>
              <a:rPr lang="en-US" altLang="zh-CN"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     for </a:t>
            </a:r>
            <a:r>
              <a:rPr lang="en-US" altLang="zh-CN" dirty="0">
                <a:latin typeface="微软雅黑" panose="020B0503020204020204" pitchFamily="34" charset="-122"/>
                <a:ea typeface="微软雅黑" panose="020B0503020204020204" pitchFamily="34" charset="-122"/>
              </a:rPr>
              <a:t>( </a:t>
            </a:r>
            <a:r>
              <a:rPr lang="en-US" altLang="zh-CN" dirty="0" err="1" smtClean="0">
                <a:latin typeface="微软雅黑" panose="020B0503020204020204" pitchFamily="34" charset="-122"/>
                <a:ea typeface="微软雅黑" panose="020B0503020204020204" pitchFamily="34" charset="-122"/>
              </a:rPr>
              <a:t>i</a:t>
            </a:r>
            <a:r>
              <a:rPr lang="en-US" altLang="zh-CN" dirty="0" smtClean="0">
                <a:latin typeface="微软雅黑" panose="020B0503020204020204" pitchFamily="34" charset="-122"/>
                <a:ea typeface="微软雅黑" panose="020B0503020204020204" pitchFamily="34" charset="-122"/>
              </a:rPr>
              <a:t>=0</a:t>
            </a:r>
            <a:r>
              <a:rPr lang="en-US" altLang="zh-CN" dirty="0">
                <a:latin typeface="微软雅黑" panose="020B0503020204020204" pitchFamily="34" charset="-122"/>
                <a:ea typeface="微软雅黑" panose="020B0503020204020204" pitchFamily="34" charset="-122"/>
              </a:rPr>
              <a:t>; </a:t>
            </a:r>
            <a:r>
              <a:rPr lang="en-US" altLang="zh-CN" dirty="0" err="1" smtClean="0">
                <a:latin typeface="微软雅黑" panose="020B0503020204020204" pitchFamily="34" charset="-122"/>
                <a:ea typeface="微软雅黑" panose="020B0503020204020204" pitchFamily="34" charset="-122"/>
              </a:rPr>
              <a:t>i</a:t>
            </a:r>
            <a:r>
              <a:rPr lang="en-US" altLang="zh-CN" dirty="0" smtClean="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&lt;M; </a:t>
            </a:r>
            <a:r>
              <a:rPr lang="en-US" altLang="zh-CN" dirty="0" err="1" smtClean="0">
                <a:latin typeface="微软雅黑" panose="020B0503020204020204" pitchFamily="34" charset="-122"/>
                <a:ea typeface="微软雅黑" panose="020B0503020204020204" pitchFamily="34" charset="-122"/>
              </a:rPr>
              <a:t>i</a:t>
            </a:r>
            <a:r>
              <a:rPr lang="en-US" altLang="zh-CN"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       sum+= A[</a:t>
            </a:r>
            <a:r>
              <a:rPr lang="en-US" altLang="zh-CN" dirty="0" err="1" smtClean="0">
                <a:latin typeface="微软雅黑" panose="020B0503020204020204" pitchFamily="34" charset="-122"/>
                <a:ea typeface="微软雅黑" panose="020B0503020204020204" pitchFamily="34" charset="-122"/>
              </a:rPr>
              <a:t>i</a:t>
            </a:r>
            <a:r>
              <a:rPr lang="en-US" altLang="zh-CN" dirty="0" smtClean="0">
                <a:latin typeface="微软雅黑" panose="020B0503020204020204" pitchFamily="34" charset="-122"/>
                <a:ea typeface="微软雅黑" panose="020B0503020204020204" pitchFamily="34" charset="-122"/>
              </a:rPr>
              <a:t>][j];</a:t>
            </a:r>
            <a:endParaRPr lang="en-US" altLang="zh-CN" dirty="0" smtClean="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   return sum; </a:t>
            </a:r>
            <a:endParaRPr lang="en-US" altLang="zh-CN" dirty="0" smtClean="0">
              <a:latin typeface="微软雅黑" panose="020B0503020204020204" pitchFamily="34" charset="-122"/>
              <a:ea typeface="微软雅黑" panose="020B0503020204020204" pitchFamily="34" charset="-122"/>
            </a:endParaRPr>
          </a:p>
          <a:p>
            <a:r>
              <a:rPr lang="en-US" altLang="zh-CN" dirty="0" smtClean="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vertic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vertic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vertic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2" name="矩形 1"/>
          <p:cNvSpPr/>
          <p:nvPr/>
        </p:nvSpPr>
        <p:spPr>
          <a:xfrm>
            <a:off x="710788" y="834905"/>
            <a:ext cx="11274383" cy="2677656"/>
          </a:xfrm>
          <a:prstGeom prst="rect">
            <a:avLst/>
          </a:prstGeom>
        </p:spPr>
        <p:txBody>
          <a:bodyPr wrap="square">
            <a:spAutoFit/>
          </a:bodyPr>
          <a:lstStyle/>
          <a:p>
            <a:pPr>
              <a:lnSpc>
                <a:spcPct val="140000"/>
              </a:lnSpc>
            </a:pPr>
            <a:r>
              <a:rPr lang="zh-CN" altLang="en-US" sz="2400" b="1" dirty="0" smtClean="0">
                <a:latin typeface="+mn-ea"/>
              </a:rPr>
              <a:t>例</a:t>
            </a:r>
            <a:r>
              <a:rPr lang="en-US" altLang="zh-CN" sz="2400" b="1" dirty="0" smtClean="0">
                <a:latin typeface="+mn-ea"/>
              </a:rPr>
              <a:t>2 </a:t>
            </a:r>
            <a:r>
              <a:rPr lang="zh-CN" altLang="en-US" sz="2400" dirty="0" smtClean="0">
                <a:latin typeface="+mn-ea"/>
              </a:rPr>
              <a:t>主存</a:t>
            </a:r>
            <a:r>
              <a:rPr lang="zh-CN" altLang="en-US" sz="2400" dirty="0">
                <a:latin typeface="+mn-ea"/>
              </a:rPr>
              <a:t>和</a:t>
            </a:r>
            <a:r>
              <a:rPr lang="en-US" altLang="zh-CN" sz="2400" dirty="0">
                <a:latin typeface="+mn-ea"/>
              </a:rPr>
              <a:t>Cache</a:t>
            </a:r>
            <a:r>
              <a:rPr lang="zh-CN" altLang="en-US" sz="2400" dirty="0">
                <a:latin typeface="+mn-ea"/>
              </a:rPr>
              <a:t>之间采用直接映射方式，块大小为</a:t>
            </a:r>
            <a:r>
              <a:rPr lang="en-US" altLang="zh-CN" sz="2400" dirty="0">
                <a:latin typeface="+mn-ea"/>
              </a:rPr>
              <a:t>16B</a:t>
            </a:r>
            <a:r>
              <a:rPr lang="zh-CN" altLang="en-US" sz="2400" dirty="0">
                <a:latin typeface="+mn-ea"/>
              </a:rPr>
              <a:t>。</a:t>
            </a:r>
            <a:r>
              <a:rPr lang="en-US" altLang="zh-CN" sz="2400" dirty="0">
                <a:latin typeface="+mn-ea"/>
              </a:rPr>
              <a:t>Cache</a:t>
            </a:r>
            <a:r>
              <a:rPr lang="zh-CN" altLang="en-US" sz="2400" dirty="0">
                <a:latin typeface="+mn-ea"/>
              </a:rPr>
              <a:t>数据区容量为</a:t>
            </a:r>
            <a:r>
              <a:rPr lang="en-US" altLang="zh-CN" sz="2400" dirty="0">
                <a:latin typeface="+mn-ea"/>
              </a:rPr>
              <a:t>64KB</a:t>
            </a:r>
            <a:r>
              <a:rPr lang="zh-CN" altLang="en-US" sz="2400" dirty="0">
                <a:latin typeface="+mn-ea"/>
              </a:rPr>
              <a:t>，主存地址为</a:t>
            </a:r>
            <a:r>
              <a:rPr lang="en-US" altLang="zh-CN" sz="2400" dirty="0">
                <a:latin typeface="+mn-ea"/>
              </a:rPr>
              <a:t>32</a:t>
            </a:r>
            <a:r>
              <a:rPr lang="zh-CN" altLang="en-US" sz="2400" dirty="0">
                <a:latin typeface="+mn-ea"/>
              </a:rPr>
              <a:t>位，按字节编址，数据字长</a:t>
            </a:r>
            <a:r>
              <a:rPr lang="en-US" altLang="zh-CN" sz="2400" dirty="0">
                <a:latin typeface="+mn-ea"/>
              </a:rPr>
              <a:t>32</a:t>
            </a:r>
            <a:r>
              <a:rPr lang="zh-CN" altLang="en-US" sz="2400" dirty="0">
                <a:latin typeface="+mn-ea"/>
              </a:rPr>
              <a:t>位。要求</a:t>
            </a:r>
            <a:endParaRPr lang="en-US" altLang="zh-CN" sz="2400" dirty="0">
              <a:latin typeface="+mn-ea"/>
            </a:endParaRPr>
          </a:p>
          <a:p>
            <a:pPr>
              <a:lnSpc>
                <a:spcPct val="140000"/>
              </a:lnSpc>
            </a:pPr>
            <a:r>
              <a:rPr lang="en-US" altLang="zh-CN" sz="2400" dirty="0">
                <a:latin typeface="+mn-ea"/>
              </a:rPr>
              <a:t>1)</a:t>
            </a:r>
            <a:r>
              <a:rPr lang="zh-CN" altLang="en-US" sz="2400" dirty="0">
                <a:latin typeface="+mn-ea"/>
              </a:rPr>
              <a:t>给出直接映射方式下主存地址</a:t>
            </a:r>
            <a:r>
              <a:rPr lang="zh-CN" altLang="en-US" sz="2400" dirty="0" smtClean="0">
                <a:latin typeface="+mn-ea"/>
              </a:rPr>
              <a:t>划分</a:t>
            </a:r>
            <a:r>
              <a:rPr lang="en-US" altLang="zh-CN" sz="2400" dirty="0" smtClean="0">
                <a:latin typeface="+mn-ea"/>
              </a:rPr>
              <a:t>;</a:t>
            </a:r>
            <a:endParaRPr lang="en-US" altLang="zh-CN" sz="2400" dirty="0">
              <a:latin typeface="+mn-ea"/>
            </a:endParaRPr>
          </a:p>
          <a:p>
            <a:pPr>
              <a:lnSpc>
                <a:spcPct val="140000"/>
              </a:lnSpc>
            </a:pPr>
            <a:r>
              <a:rPr lang="en-US" altLang="zh-CN" sz="2400" dirty="0">
                <a:latin typeface="+mn-ea"/>
              </a:rPr>
              <a:t>2)</a:t>
            </a:r>
            <a:r>
              <a:rPr lang="zh-CN" altLang="en-US" sz="2400" dirty="0">
                <a:latin typeface="+mn-ea"/>
              </a:rPr>
              <a:t>完成</a:t>
            </a:r>
            <a:r>
              <a:rPr lang="en-US" altLang="zh-CN" sz="2400" dirty="0">
                <a:latin typeface="+mn-ea"/>
              </a:rPr>
              <a:t>Cache</a:t>
            </a:r>
            <a:r>
              <a:rPr lang="zh-CN" altLang="en-US" sz="2400" dirty="0">
                <a:latin typeface="+mn-ea"/>
              </a:rPr>
              <a:t>访的硬件</a:t>
            </a:r>
            <a:r>
              <a:rPr lang="zh-CN" altLang="en-US" sz="2400" dirty="0" smtClean="0">
                <a:latin typeface="+mn-ea"/>
              </a:rPr>
              <a:t>实现</a:t>
            </a:r>
            <a:r>
              <a:rPr lang="en-US" altLang="zh-CN" sz="2400" dirty="0" smtClean="0">
                <a:latin typeface="+mn-ea"/>
              </a:rPr>
              <a:t>;</a:t>
            </a:r>
            <a:endParaRPr lang="en-US" altLang="zh-CN" sz="2400" dirty="0">
              <a:latin typeface="+mn-ea"/>
            </a:endParaRPr>
          </a:p>
          <a:p>
            <a:pPr>
              <a:lnSpc>
                <a:spcPct val="140000"/>
              </a:lnSpc>
            </a:pPr>
            <a:r>
              <a:rPr lang="en-US" altLang="zh-CN" sz="2400" dirty="0">
                <a:latin typeface="+mn-ea"/>
              </a:rPr>
              <a:t>3)</a:t>
            </a:r>
            <a:r>
              <a:rPr lang="zh-CN" altLang="en-US" sz="2400" dirty="0">
                <a:latin typeface="+mn-ea"/>
              </a:rPr>
              <a:t>计算</a:t>
            </a:r>
            <a:r>
              <a:rPr lang="en-US" altLang="zh-CN" sz="2400" dirty="0" smtClean="0">
                <a:latin typeface="+mn-ea"/>
              </a:rPr>
              <a:t>Cache</a:t>
            </a:r>
            <a:r>
              <a:rPr lang="zh-CN" altLang="en-US" sz="2400" dirty="0" smtClean="0">
                <a:latin typeface="+mn-ea"/>
              </a:rPr>
              <a:t>总容量</a:t>
            </a:r>
            <a:r>
              <a:rPr lang="zh-CN" altLang="en-US" sz="2400" dirty="0">
                <a:latin typeface="+mn-ea"/>
              </a:rPr>
              <a:t>多大</a:t>
            </a:r>
            <a:r>
              <a:rPr lang="zh-CN" altLang="en-US" sz="2200" dirty="0">
                <a:latin typeface="+mn-ea"/>
              </a:rPr>
              <a:t>。</a:t>
            </a:r>
            <a:endParaRPr lang="zh-CN" altLang="en-US" sz="2200" dirty="0">
              <a:latin typeface="+mn-ea"/>
            </a:endParaRPr>
          </a:p>
        </p:txBody>
      </p:sp>
      <p:sp>
        <p:nvSpPr>
          <p:cNvPr id="4" name="Text Box 3"/>
          <p:cNvSpPr txBox="1">
            <a:spLocks noChangeArrowheads="1"/>
          </p:cNvSpPr>
          <p:nvPr/>
        </p:nvSpPr>
        <p:spPr bwMode="auto">
          <a:xfrm>
            <a:off x="948946" y="4377505"/>
            <a:ext cx="338309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400" dirty="0" smtClean="0">
                <a:latin typeface="+mn-ea"/>
                <a:ea typeface="+mn-ea"/>
              </a:rPr>
              <a:t>       </a:t>
            </a:r>
            <a:r>
              <a:rPr lang="zh-CN" altLang="en-US" sz="2400" dirty="0" smtClean="0">
                <a:latin typeface="+mn-ea"/>
                <a:ea typeface="+mn-ea"/>
                <a:sym typeface="Symbol" panose="05050102010706020507" pitchFamily="18" charset="2"/>
              </a:rPr>
              <a:t>   </a:t>
            </a:r>
            <a:r>
              <a:rPr lang="zh-CN" altLang="en-US" sz="2400" dirty="0" smtClean="0">
                <a:latin typeface="+mn-ea"/>
                <a:ea typeface="+mn-ea"/>
                <a:sym typeface="Symbol" panose="05050102010706020507" pitchFamily="18" charset="2"/>
              </a:rPr>
              <a:t>数据</a:t>
            </a:r>
            <a:r>
              <a:rPr lang="zh-CN" altLang="en-US" sz="2400" dirty="0">
                <a:latin typeface="+mn-ea"/>
                <a:ea typeface="+mn-ea"/>
                <a:sym typeface="Symbol" panose="05050102010706020507" pitchFamily="18" charset="2"/>
              </a:rPr>
              <a:t>块大小</a:t>
            </a:r>
            <a:r>
              <a:rPr lang="en-US" altLang="zh-CN" sz="2400" dirty="0" smtClean="0">
                <a:latin typeface="+mn-ea"/>
                <a:ea typeface="+mn-ea"/>
                <a:sym typeface="Symbol" panose="05050102010706020507" pitchFamily="18" charset="2"/>
              </a:rPr>
              <a:t>16B</a:t>
            </a:r>
            <a:endParaRPr lang="en-US" altLang="zh-CN" sz="2400" dirty="0" smtClean="0">
              <a:latin typeface="+mn-ea"/>
              <a:ea typeface="+mn-ea"/>
              <a:sym typeface="Symbol" panose="05050102010706020507" pitchFamily="18" charset="2"/>
            </a:endParaRPr>
          </a:p>
        </p:txBody>
      </p:sp>
      <p:sp>
        <p:nvSpPr>
          <p:cNvPr id="6" name="Text Box 3"/>
          <p:cNvSpPr txBox="1">
            <a:spLocks noChangeArrowheads="1"/>
          </p:cNvSpPr>
          <p:nvPr/>
        </p:nvSpPr>
        <p:spPr bwMode="auto">
          <a:xfrm>
            <a:off x="1673358" y="4973054"/>
            <a:ext cx="397929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en-US" altLang="zh-CN" sz="2400" dirty="0">
                <a:latin typeface="+mn-ea"/>
                <a:ea typeface="+mn-ea"/>
                <a:sym typeface="Symbol" panose="05050102010706020507" pitchFamily="18" charset="2"/>
              </a:rPr>
              <a:t> </a:t>
            </a:r>
            <a:r>
              <a:rPr lang="en-US" altLang="zh-CN" sz="2400" dirty="0" smtClean="0">
                <a:latin typeface="+mn-ea"/>
                <a:ea typeface="+mn-ea"/>
              </a:rPr>
              <a:t>Cache</a:t>
            </a:r>
            <a:r>
              <a:rPr lang="zh-CN" altLang="en-US" sz="2400" dirty="0">
                <a:latin typeface="+mn-ea"/>
                <a:ea typeface="+mn-ea"/>
              </a:rPr>
              <a:t>数据区容量为</a:t>
            </a:r>
            <a:r>
              <a:rPr lang="en-US" altLang="zh-CN" sz="2400" dirty="0">
                <a:latin typeface="+mn-ea"/>
                <a:ea typeface="+mn-ea"/>
              </a:rPr>
              <a:t>64KB </a:t>
            </a:r>
            <a:endParaRPr lang="zh-CN" altLang="en-US" sz="2400" dirty="0">
              <a:latin typeface="+mn-ea"/>
              <a:ea typeface="+mn-ea"/>
            </a:endParaRPr>
          </a:p>
        </p:txBody>
      </p:sp>
      <p:grpSp>
        <p:nvGrpSpPr>
          <p:cNvPr id="7" name="组合 6"/>
          <p:cNvGrpSpPr/>
          <p:nvPr/>
        </p:nvGrpSpPr>
        <p:grpSpPr>
          <a:xfrm>
            <a:off x="4322617" y="4291678"/>
            <a:ext cx="3741393" cy="572464"/>
            <a:chOff x="5195454" y="4046637"/>
            <a:chExt cx="3741393" cy="572464"/>
          </a:xfrm>
        </p:grpSpPr>
        <p:sp>
          <p:nvSpPr>
            <p:cNvPr id="8" name="矩形 7"/>
            <p:cNvSpPr/>
            <p:nvPr/>
          </p:nvSpPr>
          <p:spPr>
            <a:xfrm>
              <a:off x="6108829" y="4046637"/>
              <a:ext cx="2828018" cy="572464"/>
            </a:xfrm>
            <a:prstGeom prst="rect">
              <a:avLst/>
            </a:prstGeom>
          </p:spPr>
          <p:txBody>
            <a:bodyPr wrap="none">
              <a:spAutoFit/>
            </a:bodyPr>
            <a:lstStyle/>
            <a:p>
              <a:pPr eaLnBrk="1" hangingPunct="1">
                <a:lnSpc>
                  <a:spcPct val="130000"/>
                </a:lnSpc>
                <a:spcBef>
                  <a:spcPct val="30000"/>
                </a:spcBef>
                <a:buFontTx/>
                <a:buNone/>
              </a:pPr>
              <a:r>
                <a:rPr lang="zh-CN" altLang="en-US" sz="2400" dirty="0" smtClean="0">
                  <a:solidFill>
                    <a:srgbClr val="515DFD"/>
                  </a:solidFill>
                  <a:latin typeface="+mn-ea"/>
                  <a:sym typeface="Symbol" panose="05050102010706020507" pitchFamily="18" charset="2"/>
                </a:rPr>
                <a:t>块</a:t>
              </a:r>
              <a:r>
                <a:rPr lang="zh-CN" altLang="en-US" sz="2400" dirty="0">
                  <a:solidFill>
                    <a:srgbClr val="515DFD"/>
                  </a:solidFill>
                  <a:latin typeface="+mn-ea"/>
                  <a:sym typeface="Symbol" panose="05050102010706020507" pitchFamily="18" charset="2"/>
                </a:rPr>
                <a:t>内偏移地址</a:t>
              </a:r>
              <a:r>
                <a:rPr lang="en-US" altLang="zh-CN" sz="2400" dirty="0">
                  <a:solidFill>
                    <a:srgbClr val="515DFD"/>
                  </a:solidFill>
                  <a:latin typeface="+mn-ea"/>
                  <a:sym typeface="Symbol" panose="05050102010706020507" pitchFamily="18" charset="2"/>
                </a:rPr>
                <a:t>4</a:t>
              </a:r>
              <a:r>
                <a:rPr lang="zh-CN" altLang="en-US" sz="2400" dirty="0">
                  <a:solidFill>
                    <a:srgbClr val="515DFD"/>
                  </a:solidFill>
                  <a:latin typeface="+mn-ea"/>
                  <a:sym typeface="Symbol" panose="05050102010706020507" pitchFamily="18" charset="2"/>
                </a:rPr>
                <a:t>位</a:t>
              </a:r>
              <a:r>
                <a:rPr lang="zh-CN" altLang="en-US" sz="2400" dirty="0">
                  <a:latin typeface="+mn-ea"/>
                  <a:sym typeface="Symbol" panose="05050102010706020507" pitchFamily="18" charset="2"/>
                </a:rPr>
                <a:t>；</a:t>
              </a:r>
              <a:endParaRPr lang="zh-CN" altLang="en-US" sz="2400" dirty="0">
                <a:latin typeface="+mn-ea"/>
              </a:endParaRPr>
            </a:p>
          </p:txBody>
        </p:sp>
        <p:sp>
          <p:nvSpPr>
            <p:cNvPr id="9" name="右箭头 8"/>
            <p:cNvSpPr/>
            <p:nvPr/>
          </p:nvSpPr>
          <p:spPr>
            <a:xfrm>
              <a:off x="5195454" y="4269178"/>
              <a:ext cx="720000" cy="21600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0" name="组合 9"/>
          <p:cNvGrpSpPr/>
          <p:nvPr/>
        </p:nvGrpSpPr>
        <p:grpSpPr>
          <a:xfrm>
            <a:off x="5274599" y="4900301"/>
            <a:ext cx="5040000" cy="540000"/>
            <a:chOff x="5195454" y="4122484"/>
            <a:chExt cx="3062105" cy="572464"/>
          </a:xfrm>
        </p:grpSpPr>
        <p:sp>
          <p:nvSpPr>
            <p:cNvPr id="11" name="矩形 10"/>
            <p:cNvSpPr/>
            <p:nvPr/>
          </p:nvSpPr>
          <p:spPr>
            <a:xfrm>
              <a:off x="5649181" y="4122484"/>
              <a:ext cx="2608378" cy="572464"/>
            </a:xfrm>
            <a:prstGeom prst="rect">
              <a:avLst/>
            </a:prstGeom>
          </p:spPr>
          <p:txBody>
            <a:bodyPr wrap="square">
              <a:spAutoFit/>
            </a:bodyPr>
            <a:lstStyle/>
            <a:p>
              <a:pPr>
                <a:lnSpc>
                  <a:spcPct val="130000"/>
                </a:lnSpc>
                <a:spcBef>
                  <a:spcPct val="30000"/>
                </a:spcBef>
              </a:pPr>
              <a:r>
                <a:rPr lang="en-US" altLang="zh-CN" sz="2400" dirty="0">
                  <a:latin typeface="+mn-ea"/>
                </a:rPr>
                <a:t>64KB/16B = 4096</a:t>
              </a:r>
              <a:r>
                <a:rPr lang="zh-CN" altLang="en-US" sz="2400" dirty="0" smtClean="0">
                  <a:latin typeface="+mn-ea"/>
                </a:rPr>
                <a:t>行（</a:t>
              </a:r>
              <a:r>
                <a:rPr lang="en-US" altLang="zh-CN" sz="2400" dirty="0" smtClean="0">
                  <a:latin typeface="+mn-ea"/>
                </a:rPr>
                <a:t>Cache</a:t>
              </a:r>
              <a:r>
                <a:rPr lang="zh-CN" altLang="en-US" sz="2400" dirty="0" smtClean="0">
                  <a:latin typeface="+mn-ea"/>
                </a:rPr>
                <a:t>）</a:t>
              </a:r>
              <a:r>
                <a:rPr lang="zh-CN" altLang="en-US" sz="2400" dirty="0" smtClean="0">
                  <a:latin typeface="+mn-ea"/>
                  <a:sym typeface="Symbol" panose="05050102010706020507" pitchFamily="18" charset="2"/>
                </a:rPr>
                <a:t>；</a:t>
              </a:r>
              <a:endParaRPr lang="zh-CN" altLang="en-US" sz="2400" dirty="0">
                <a:latin typeface="+mn-ea"/>
              </a:endParaRPr>
            </a:p>
          </p:txBody>
        </p:sp>
        <p:sp>
          <p:nvSpPr>
            <p:cNvPr id="12" name="右箭头 11"/>
            <p:cNvSpPr/>
            <p:nvPr/>
          </p:nvSpPr>
          <p:spPr>
            <a:xfrm>
              <a:off x="5195454" y="4337957"/>
              <a:ext cx="437444" cy="228986"/>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13" name="矩形 12"/>
          <p:cNvSpPr/>
          <p:nvPr/>
        </p:nvSpPr>
        <p:spPr>
          <a:xfrm>
            <a:off x="1664323" y="5622743"/>
            <a:ext cx="2667718" cy="461665"/>
          </a:xfrm>
          <a:prstGeom prst="rect">
            <a:avLst/>
          </a:prstGeom>
        </p:spPr>
        <p:txBody>
          <a:bodyPr wrap="none">
            <a:spAutoFit/>
          </a:bodyPr>
          <a:lstStyle/>
          <a:p>
            <a:r>
              <a:rPr lang="zh-CN" altLang="en-US" dirty="0">
                <a:latin typeface="+mn-ea"/>
                <a:sym typeface="Symbol" panose="05050102010706020507" pitchFamily="18" charset="2"/>
              </a:rPr>
              <a:t> </a:t>
            </a:r>
            <a:r>
              <a:rPr lang="zh-CN" altLang="en-US" sz="2400" dirty="0">
                <a:latin typeface="+mn-ea"/>
                <a:sym typeface="Symbol" panose="05050102010706020507" pitchFamily="18" charset="2"/>
              </a:rPr>
              <a:t> </a:t>
            </a:r>
            <a:r>
              <a:rPr lang="en-US" altLang="zh-CN" sz="2400" dirty="0" smtClean="0">
                <a:latin typeface="+mn-ea"/>
                <a:sym typeface="Symbol" panose="05050102010706020507" pitchFamily="18" charset="2"/>
              </a:rPr>
              <a:t>Tag</a:t>
            </a:r>
            <a:r>
              <a:rPr lang="zh-CN" altLang="en-US" sz="2400" dirty="0">
                <a:latin typeface="+mn-ea"/>
                <a:sym typeface="Symbol" panose="05050102010706020507" pitchFamily="18" charset="2"/>
              </a:rPr>
              <a:t>字</a:t>
            </a:r>
            <a:r>
              <a:rPr lang="zh-CN" altLang="en-US" sz="2400" dirty="0">
                <a:latin typeface="+mn-ea"/>
              </a:rPr>
              <a:t>段的位数</a:t>
            </a:r>
            <a:r>
              <a:rPr lang="zh-CN" altLang="en-US" sz="2400" dirty="0" smtClean="0">
                <a:latin typeface="+mn-ea"/>
              </a:rPr>
              <a:t>为</a:t>
            </a:r>
            <a:endParaRPr lang="zh-CN" altLang="en-US" sz="2400" dirty="0">
              <a:latin typeface="+mn-ea"/>
            </a:endParaRPr>
          </a:p>
        </p:txBody>
      </p:sp>
      <p:grpSp>
        <p:nvGrpSpPr>
          <p:cNvPr id="14" name="组合 13"/>
          <p:cNvGrpSpPr/>
          <p:nvPr/>
        </p:nvGrpSpPr>
        <p:grpSpPr>
          <a:xfrm>
            <a:off x="4409206" y="5636515"/>
            <a:ext cx="3203763" cy="461665"/>
            <a:chOff x="4424109" y="5772995"/>
            <a:chExt cx="2577224" cy="461665"/>
          </a:xfrm>
        </p:grpSpPr>
        <p:sp>
          <p:nvSpPr>
            <p:cNvPr id="15" name="矩形 14"/>
            <p:cNvSpPr/>
            <p:nvPr/>
          </p:nvSpPr>
          <p:spPr>
            <a:xfrm>
              <a:off x="5007486" y="5772995"/>
              <a:ext cx="1993847" cy="461665"/>
            </a:xfrm>
            <a:prstGeom prst="rect">
              <a:avLst/>
            </a:prstGeom>
          </p:spPr>
          <p:txBody>
            <a:bodyPr wrap="none">
              <a:spAutoFit/>
            </a:bodyPr>
            <a:lstStyle/>
            <a:p>
              <a:r>
                <a:rPr lang="en-US" altLang="zh-CN" sz="2400" dirty="0" smtClean="0">
                  <a:latin typeface="+mn-ea"/>
                </a:rPr>
                <a:t>32- </a:t>
              </a:r>
              <a:r>
                <a:rPr lang="en-US" altLang="zh-CN" sz="2400" dirty="0">
                  <a:latin typeface="+mn-ea"/>
                </a:rPr>
                <a:t>12 - 4 </a:t>
              </a:r>
              <a:r>
                <a:rPr lang="en-US" altLang="zh-CN" sz="2400" dirty="0" smtClean="0">
                  <a:latin typeface="+mn-ea"/>
                </a:rPr>
                <a:t>=</a:t>
              </a:r>
              <a:r>
                <a:rPr lang="en-US" altLang="zh-CN" sz="2400" dirty="0" smtClean="0">
                  <a:solidFill>
                    <a:srgbClr val="0237D8"/>
                  </a:solidFill>
                  <a:latin typeface="+mn-ea"/>
                </a:rPr>
                <a:t>16</a:t>
              </a:r>
              <a:r>
                <a:rPr lang="zh-CN" altLang="en-US" sz="2400" dirty="0" smtClean="0">
                  <a:solidFill>
                    <a:srgbClr val="0237D8"/>
                  </a:solidFill>
                  <a:latin typeface="+mn-ea"/>
                </a:rPr>
                <a:t>位</a:t>
              </a:r>
              <a:endParaRPr lang="zh-CN" altLang="en-US" sz="2400" dirty="0">
                <a:solidFill>
                  <a:srgbClr val="0237D8"/>
                </a:solidFill>
                <a:latin typeface="+mn-ea"/>
              </a:endParaRPr>
            </a:p>
          </p:txBody>
        </p:sp>
        <p:sp>
          <p:nvSpPr>
            <p:cNvPr id="16" name="右箭头 15"/>
            <p:cNvSpPr/>
            <p:nvPr/>
          </p:nvSpPr>
          <p:spPr>
            <a:xfrm>
              <a:off x="4424109" y="5900059"/>
              <a:ext cx="492315" cy="21600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7" name="组合 16"/>
          <p:cNvGrpSpPr/>
          <p:nvPr/>
        </p:nvGrpSpPr>
        <p:grpSpPr>
          <a:xfrm>
            <a:off x="8832478" y="5478254"/>
            <a:ext cx="2602869" cy="693957"/>
            <a:chOff x="9268691" y="5257797"/>
            <a:chExt cx="2602869" cy="442898"/>
          </a:xfrm>
        </p:grpSpPr>
        <p:sp>
          <p:nvSpPr>
            <p:cNvPr id="18" name="矩形 17"/>
            <p:cNvSpPr/>
            <p:nvPr/>
          </p:nvSpPr>
          <p:spPr>
            <a:xfrm>
              <a:off x="9723215" y="5406051"/>
              <a:ext cx="2148345" cy="294644"/>
            </a:xfrm>
            <a:prstGeom prst="rect">
              <a:avLst/>
            </a:prstGeom>
          </p:spPr>
          <p:txBody>
            <a:bodyPr wrap="none">
              <a:spAutoFit/>
            </a:bodyPr>
            <a:lstStyle/>
            <a:p>
              <a:r>
                <a:rPr lang="en-US" altLang="zh-CN" sz="2400" dirty="0" smtClean="0">
                  <a:solidFill>
                    <a:srgbClr val="515DFD"/>
                  </a:solidFill>
                  <a:latin typeface="+mn-ea"/>
                </a:rPr>
                <a:t>Index</a:t>
              </a:r>
              <a:r>
                <a:rPr lang="zh-CN" altLang="en-US" sz="2400" dirty="0" smtClean="0">
                  <a:solidFill>
                    <a:srgbClr val="515DFD"/>
                  </a:solidFill>
                  <a:latin typeface="+mn-ea"/>
                </a:rPr>
                <a:t>字段</a:t>
              </a:r>
              <a:r>
                <a:rPr lang="en-US" altLang="zh-CN" sz="2400" dirty="0" smtClean="0">
                  <a:solidFill>
                    <a:srgbClr val="515DFD"/>
                  </a:solidFill>
                  <a:latin typeface="+mn-ea"/>
                </a:rPr>
                <a:t>12</a:t>
              </a:r>
              <a:r>
                <a:rPr lang="zh-CN" altLang="en-US" sz="2400" dirty="0" smtClean="0">
                  <a:solidFill>
                    <a:srgbClr val="515DFD"/>
                  </a:solidFill>
                  <a:latin typeface="+mn-ea"/>
                </a:rPr>
                <a:t>位</a:t>
              </a:r>
              <a:endParaRPr lang="zh-CN" altLang="en-US" sz="2400" dirty="0">
                <a:solidFill>
                  <a:srgbClr val="515DFD"/>
                </a:solidFill>
                <a:latin typeface="+mn-ea"/>
              </a:endParaRPr>
            </a:p>
          </p:txBody>
        </p:sp>
        <p:sp>
          <p:nvSpPr>
            <p:cNvPr id="19" name="圆角右箭头 18"/>
            <p:cNvSpPr/>
            <p:nvPr/>
          </p:nvSpPr>
          <p:spPr>
            <a:xfrm flipV="1">
              <a:off x="9268691" y="5257797"/>
              <a:ext cx="387722" cy="378743"/>
            </a:xfrm>
            <a:prstGeom prst="bentArrow">
              <a:avLst>
                <a:gd name="adj1" fmla="val 25000"/>
                <a:gd name="adj2" fmla="val 25000"/>
                <a:gd name="adj3" fmla="val 25000"/>
                <a:gd name="adj4" fmla="val 48750"/>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n-ea"/>
              </a:endParaRPr>
            </a:p>
          </p:txBody>
        </p:sp>
      </p:grpSp>
      <p:grpSp>
        <p:nvGrpSpPr>
          <p:cNvPr id="20" name="Group 31"/>
          <p:cNvGrpSpPr/>
          <p:nvPr/>
        </p:nvGrpSpPr>
        <p:grpSpPr bwMode="auto">
          <a:xfrm>
            <a:off x="2017567" y="3661184"/>
            <a:ext cx="4610100" cy="360363"/>
            <a:chOff x="747" y="-752"/>
            <a:chExt cx="2904" cy="227"/>
          </a:xfrm>
          <a:solidFill>
            <a:srgbClr val="515DFD"/>
          </a:solidFill>
        </p:grpSpPr>
        <p:sp>
          <p:nvSpPr>
            <p:cNvPr id="21" name="Rectangle 12"/>
            <p:cNvSpPr>
              <a:spLocks noChangeArrowheads="1"/>
            </p:cNvSpPr>
            <p:nvPr/>
          </p:nvSpPr>
          <p:spPr bwMode="auto">
            <a:xfrm>
              <a:off x="747" y="-752"/>
              <a:ext cx="727" cy="227"/>
            </a:xfrm>
            <a:prstGeom prst="rect">
              <a:avLst/>
            </a:prstGeom>
            <a:noFill/>
            <a:ln w="9525">
              <a:solidFill>
                <a:srgbClr val="516CDF"/>
              </a:solidFill>
              <a:prstDash val="dash"/>
              <a:miter lim="800000"/>
            </a:ln>
          </p:spPr>
          <p:txBody>
            <a:bodyPr wrap="none" anchor="ctr"/>
            <a:lstStyle/>
            <a:p>
              <a:pPr algn="ctr">
                <a:spcBef>
                  <a:spcPct val="0"/>
                </a:spcBef>
              </a:pPr>
              <a:r>
                <a:rPr lang="en-US" altLang="zh-CN" sz="2000" dirty="0" smtClean="0">
                  <a:latin typeface="+mn-ea"/>
                </a:rPr>
                <a:t>Tag</a:t>
              </a:r>
              <a:endParaRPr lang="en-US" altLang="zh-CN" sz="2000" dirty="0">
                <a:latin typeface="+mn-ea"/>
              </a:endParaRPr>
            </a:p>
          </p:txBody>
        </p:sp>
        <p:sp>
          <p:nvSpPr>
            <p:cNvPr id="22" name="Rectangle 13"/>
            <p:cNvSpPr>
              <a:spLocks noChangeArrowheads="1"/>
            </p:cNvSpPr>
            <p:nvPr/>
          </p:nvSpPr>
          <p:spPr bwMode="auto">
            <a:xfrm>
              <a:off x="1474" y="-752"/>
              <a:ext cx="1247" cy="227"/>
            </a:xfrm>
            <a:prstGeom prst="rect">
              <a:avLst/>
            </a:prstGeom>
            <a:noFill/>
            <a:ln w="9525">
              <a:solidFill>
                <a:srgbClr val="516CDF"/>
              </a:solidFill>
              <a:prstDash val="dash"/>
              <a:miter lim="800000"/>
            </a:ln>
          </p:spPr>
          <p:txBody>
            <a:bodyPr wrap="none" anchor="ctr"/>
            <a:lstStyle/>
            <a:p>
              <a:pPr algn="ctr">
                <a:spcBef>
                  <a:spcPct val="0"/>
                </a:spcBef>
              </a:pPr>
              <a:r>
                <a:rPr lang="en-US" altLang="zh-CN" sz="2000" dirty="0" smtClean="0">
                  <a:latin typeface="+mn-ea"/>
                </a:rPr>
                <a:t>Index</a:t>
              </a:r>
              <a:endParaRPr lang="en-US" altLang="zh-CN" sz="2000" dirty="0">
                <a:latin typeface="+mn-ea"/>
              </a:endParaRPr>
            </a:p>
          </p:txBody>
        </p:sp>
        <p:sp>
          <p:nvSpPr>
            <p:cNvPr id="23" name="Rectangle 14"/>
            <p:cNvSpPr>
              <a:spLocks noChangeArrowheads="1"/>
            </p:cNvSpPr>
            <p:nvPr/>
          </p:nvSpPr>
          <p:spPr bwMode="auto">
            <a:xfrm>
              <a:off x="2721" y="-752"/>
              <a:ext cx="930" cy="227"/>
            </a:xfrm>
            <a:prstGeom prst="rect">
              <a:avLst/>
            </a:prstGeom>
            <a:noFill/>
            <a:ln w="9525">
              <a:solidFill>
                <a:srgbClr val="516CDF"/>
              </a:solidFill>
              <a:prstDash val="dash"/>
              <a:miter lim="800000"/>
            </a:ln>
          </p:spPr>
          <p:txBody>
            <a:bodyPr wrap="none" anchor="ctr"/>
            <a:lstStyle/>
            <a:p>
              <a:pPr algn="ctr">
                <a:spcBef>
                  <a:spcPct val="0"/>
                </a:spcBef>
              </a:pPr>
              <a:r>
                <a:rPr lang="zh-CN" altLang="en-US" sz="2000" dirty="0">
                  <a:latin typeface="+mn-ea"/>
                </a:rPr>
                <a:t>块内</a:t>
              </a:r>
              <a:r>
                <a:rPr lang="zh-CN" altLang="en-US" sz="2000" dirty="0" smtClean="0">
                  <a:latin typeface="+mn-ea"/>
                </a:rPr>
                <a:t>偏移</a:t>
              </a:r>
              <a:endParaRPr lang="zh-CN" altLang="en-US" sz="2000" dirty="0">
                <a:latin typeface="+mn-ea"/>
              </a:endParaRPr>
            </a:p>
          </p:txBody>
        </p:sp>
      </p:grpSp>
      <p:sp>
        <p:nvSpPr>
          <p:cNvPr id="24" name="文本框 23"/>
          <p:cNvSpPr txBox="1"/>
          <p:nvPr/>
        </p:nvSpPr>
        <p:spPr>
          <a:xfrm>
            <a:off x="7730776" y="3584982"/>
            <a:ext cx="1831144" cy="430887"/>
          </a:xfrm>
          <a:prstGeom prst="rect">
            <a:avLst/>
          </a:prstGeom>
          <a:noFill/>
        </p:spPr>
        <p:txBody>
          <a:bodyPr wrap="square" rtlCol="0">
            <a:spAutoFit/>
          </a:bodyPr>
          <a:lstStyle/>
          <a:p>
            <a:r>
              <a:rPr lang="zh-CN" altLang="en-US" sz="2200" dirty="0">
                <a:latin typeface="+mn-ea"/>
              </a:rPr>
              <a:t>求解有顺序</a:t>
            </a:r>
            <a:endParaRPr lang="zh-CN" altLang="en-US" sz="2200" dirty="0">
              <a:latin typeface="+mn-ea"/>
            </a:endParaRPr>
          </a:p>
        </p:txBody>
      </p:sp>
      <p:sp>
        <p:nvSpPr>
          <p:cNvPr id="25" name="右箭头 24"/>
          <p:cNvSpPr/>
          <p:nvPr/>
        </p:nvSpPr>
        <p:spPr>
          <a:xfrm>
            <a:off x="6923208" y="3704861"/>
            <a:ext cx="512027" cy="24116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 name="文本框 2"/>
          <p:cNvSpPr txBox="1"/>
          <p:nvPr/>
        </p:nvSpPr>
        <p:spPr>
          <a:xfrm>
            <a:off x="1153182" y="3577972"/>
            <a:ext cx="1145708" cy="461665"/>
          </a:xfrm>
          <a:prstGeom prst="rect">
            <a:avLst/>
          </a:prstGeom>
          <a:noFill/>
        </p:spPr>
        <p:txBody>
          <a:bodyPr wrap="square" rtlCol="0">
            <a:spAutoFit/>
          </a:bodyPr>
          <a:lstStyle/>
          <a:p>
            <a:r>
              <a:rPr lang="zh-CN" altLang="en-US" sz="2400" dirty="0" smtClean="0"/>
              <a:t>解：</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linds(vertical)">
                                      <p:cBhvr>
                                        <p:cTn id="7" dur="500"/>
                                        <p:tgtEl>
                                          <p:spTgt spid="20"/>
                                        </p:tgtEl>
                                      </p:cBhvr>
                                    </p:animEffect>
                                  </p:childTnLst>
                                </p:cTn>
                              </p:par>
                              <p:par>
                                <p:cTn id="8" presetID="3" presetClass="entr" presetSubtype="5"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blinds(vertical)">
                                      <p:cBhvr>
                                        <p:cTn id="10" dur="500"/>
                                        <p:tgtEl>
                                          <p:spTgt spid="24"/>
                                        </p:tgtEl>
                                      </p:cBhvr>
                                    </p:animEffect>
                                  </p:childTnLst>
                                </p:cTn>
                              </p:par>
                              <p:par>
                                <p:cTn id="11" presetID="3" presetClass="entr" presetSubtype="5"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blinds(vertical)">
                                      <p:cBhvr>
                                        <p:cTn id="13" dur="500"/>
                                        <p:tgtEl>
                                          <p:spTgt spid="25"/>
                                        </p:tgtEl>
                                      </p:cBhvr>
                                    </p:animEffect>
                                  </p:childTnLst>
                                </p:cTn>
                              </p:par>
                              <p:par>
                                <p:cTn id="14" presetID="3" presetClass="entr" presetSubtype="5"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vertical)">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5" fill="hold"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blinds(vertical)">
                                      <p:cBhvr>
                                        <p:cTn id="21" dur="500"/>
                                        <p:tgtEl>
                                          <p:spTgt spid="4">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5"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vertical)">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5" fill="hold" nodeType="clickEffect">
                                  <p:stCondLst>
                                    <p:cond delay="0"/>
                                  </p:stCondLst>
                                  <p:childTnLst>
                                    <p:set>
                                      <p:cBhvr>
                                        <p:cTn id="30" dur="1" fill="hold">
                                          <p:stCondLst>
                                            <p:cond delay="0"/>
                                          </p:stCondLst>
                                        </p:cTn>
                                        <p:tgtEl>
                                          <p:spTgt spid="6">
                                            <p:txEl>
                                              <p:pRg st="0" end="0"/>
                                            </p:txEl>
                                          </p:spTgt>
                                        </p:tgtEl>
                                        <p:attrNameLst>
                                          <p:attrName>style.visibility</p:attrName>
                                        </p:attrNameLst>
                                      </p:cBhvr>
                                      <p:to>
                                        <p:strVal val="visible"/>
                                      </p:to>
                                    </p:set>
                                    <p:animEffect transition="in" filter="blinds(vertical)">
                                      <p:cBhvr>
                                        <p:cTn id="31" dur="500"/>
                                        <p:tgtEl>
                                          <p:spTgt spid="6">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5"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linds(vertical)">
                                      <p:cBhvr>
                                        <p:cTn id="36" dur="500"/>
                                        <p:tgtEl>
                                          <p:spTgt spid="10"/>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5"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blinds(vertical)">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5" fill="hold" grpId="0" nodeType="click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blinds(vertical)">
                                      <p:cBhvr>
                                        <p:cTn id="46" dur="500"/>
                                        <p:tgtEl>
                                          <p:spTgt spid="13"/>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ntr" presetSubtype="5" fill="hold" nodeType="click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blinds(vertical)">
                                      <p:cBhvr>
                                        <p:cTn id="5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4" grpId="0"/>
      <p:bldP spid="25" grpId="0" animBg="1"/>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grpSp>
        <p:nvGrpSpPr>
          <p:cNvPr id="3" name="Group 31"/>
          <p:cNvGrpSpPr/>
          <p:nvPr/>
        </p:nvGrpSpPr>
        <p:grpSpPr bwMode="auto">
          <a:xfrm>
            <a:off x="2857389" y="929858"/>
            <a:ext cx="5795963" cy="360363"/>
            <a:chOff x="0" y="-752"/>
            <a:chExt cx="3651" cy="227"/>
          </a:xfrm>
          <a:solidFill>
            <a:srgbClr val="515DFD"/>
          </a:solidFill>
        </p:grpSpPr>
        <p:sp>
          <p:nvSpPr>
            <p:cNvPr id="4" name="Rectangle 12"/>
            <p:cNvSpPr>
              <a:spLocks noChangeArrowheads="1"/>
            </p:cNvSpPr>
            <p:nvPr/>
          </p:nvSpPr>
          <p:spPr bwMode="auto">
            <a:xfrm>
              <a:off x="0" y="-752"/>
              <a:ext cx="1474" cy="227"/>
            </a:xfrm>
            <a:prstGeom prst="rect">
              <a:avLst/>
            </a:prstGeom>
            <a:noFill/>
            <a:ln w="9525">
              <a:solidFill>
                <a:srgbClr val="516CDF"/>
              </a:solidFill>
              <a:prstDash val="dash"/>
              <a:miter lim="800000"/>
            </a:ln>
          </p:spPr>
          <p:txBody>
            <a:bodyPr wrap="none" anchor="ctr"/>
            <a:lstStyle/>
            <a:p>
              <a:pPr algn="ctr">
                <a:spcBef>
                  <a:spcPct val="0"/>
                </a:spcBef>
              </a:pPr>
              <a:r>
                <a:rPr lang="en-US" altLang="zh-CN" sz="2000" dirty="0" smtClean="0">
                  <a:effectLst>
                    <a:outerShdw blurRad="38100" dist="38100" dir="2700000" algn="tl">
                      <a:srgbClr val="000000">
                        <a:alpha val="43137"/>
                      </a:srgbClr>
                    </a:outerShdw>
                  </a:effectLst>
                  <a:latin typeface="+mn-ea"/>
                </a:rPr>
                <a:t>Tag(</a:t>
              </a:r>
              <a:r>
                <a:rPr lang="en-US" altLang="zh-CN" sz="2000" dirty="0" smtClean="0">
                  <a:solidFill>
                    <a:srgbClr val="240CD2"/>
                  </a:solidFill>
                  <a:effectLst>
                    <a:outerShdw blurRad="38100" dist="38100" dir="2700000" algn="tl">
                      <a:srgbClr val="000000">
                        <a:alpha val="43137"/>
                      </a:srgbClr>
                    </a:outerShdw>
                  </a:effectLst>
                  <a:latin typeface="+mn-ea"/>
                </a:rPr>
                <a:t>16</a:t>
              </a:r>
              <a:r>
                <a:rPr lang="en-US" altLang="zh-CN" sz="2000" dirty="0" smtClean="0">
                  <a:effectLst>
                    <a:outerShdw blurRad="38100" dist="38100" dir="2700000" algn="tl">
                      <a:srgbClr val="000000">
                        <a:alpha val="43137"/>
                      </a:srgbClr>
                    </a:outerShdw>
                  </a:effectLst>
                  <a:latin typeface="+mn-ea"/>
                </a:rPr>
                <a:t>)</a:t>
              </a:r>
              <a:endParaRPr lang="en-US" altLang="zh-CN" sz="2000" dirty="0">
                <a:effectLst>
                  <a:outerShdw blurRad="38100" dist="38100" dir="2700000" algn="tl">
                    <a:srgbClr val="000000">
                      <a:alpha val="43137"/>
                    </a:srgbClr>
                  </a:outerShdw>
                </a:effectLst>
                <a:latin typeface="+mn-ea"/>
              </a:endParaRPr>
            </a:p>
          </p:txBody>
        </p:sp>
        <p:sp>
          <p:nvSpPr>
            <p:cNvPr id="6" name="Rectangle 13"/>
            <p:cNvSpPr>
              <a:spLocks noChangeArrowheads="1"/>
            </p:cNvSpPr>
            <p:nvPr/>
          </p:nvSpPr>
          <p:spPr bwMode="auto">
            <a:xfrm>
              <a:off x="1474" y="-752"/>
              <a:ext cx="1247" cy="227"/>
            </a:xfrm>
            <a:prstGeom prst="rect">
              <a:avLst/>
            </a:prstGeom>
            <a:noFill/>
            <a:ln w="9525">
              <a:solidFill>
                <a:srgbClr val="516CDF"/>
              </a:solidFill>
              <a:prstDash val="dash"/>
              <a:miter lim="800000"/>
            </a:ln>
          </p:spPr>
          <p:txBody>
            <a:bodyPr wrap="none" anchor="ctr"/>
            <a:lstStyle/>
            <a:p>
              <a:pPr algn="ctr">
                <a:spcBef>
                  <a:spcPct val="0"/>
                </a:spcBef>
              </a:pPr>
              <a:r>
                <a:rPr lang="en-US" altLang="zh-CN" sz="2000" dirty="0" smtClean="0">
                  <a:effectLst>
                    <a:outerShdw blurRad="38100" dist="38100" dir="2700000" algn="tl">
                      <a:srgbClr val="000000">
                        <a:alpha val="43137"/>
                      </a:srgbClr>
                    </a:outerShdw>
                  </a:effectLst>
                  <a:latin typeface="+mn-ea"/>
                </a:rPr>
                <a:t>Index(</a:t>
              </a:r>
              <a:r>
                <a:rPr lang="en-US" altLang="zh-CN" sz="2000" dirty="0" smtClean="0">
                  <a:solidFill>
                    <a:srgbClr val="240CD2"/>
                  </a:solidFill>
                  <a:effectLst>
                    <a:outerShdw blurRad="38100" dist="38100" dir="2700000" algn="tl">
                      <a:srgbClr val="000000">
                        <a:alpha val="43137"/>
                      </a:srgbClr>
                    </a:outerShdw>
                  </a:effectLst>
                  <a:latin typeface="+mn-ea"/>
                </a:rPr>
                <a:t>12</a:t>
              </a:r>
              <a:r>
                <a:rPr lang="en-US" altLang="zh-CN" sz="2000" dirty="0" smtClean="0">
                  <a:effectLst>
                    <a:outerShdw blurRad="38100" dist="38100" dir="2700000" algn="tl">
                      <a:srgbClr val="000000">
                        <a:alpha val="43137"/>
                      </a:srgbClr>
                    </a:outerShdw>
                  </a:effectLst>
                  <a:latin typeface="+mn-ea"/>
                </a:rPr>
                <a:t>)</a:t>
              </a:r>
              <a:endParaRPr lang="en-US" altLang="zh-CN" sz="2000" dirty="0">
                <a:effectLst>
                  <a:outerShdw blurRad="38100" dist="38100" dir="2700000" algn="tl">
                    <a:srgbClr val="000000">
                      <a:alpha val="43137"/>
                    </a:srgbClr>
                  </a:outerShdw>
                </a:effectLst>
                <a:latin typeface="+mn-ea"/>
              </a:endParaRPr>
            </a:p>
          </p:txBody>
        </p:sp>
        <p:sp>
          <p:nvSpPr>
            <p:cNvPr id="7" name="Rectangle 14"/>
            <p:cNvSpPr>
              <a:spLocks noChangeArrowheads="1"/>
            </p:cNvSpPr>
            <p:nvPr/>
          </p:nvSpPr>
          <p:spPr bwMode="auto">
            <a:xfrm>
              <a:off x="2721" y="-752"/>
              <a:ext cx="930" cy="227"/>
            </a:xfrm>
            <a:prstGeom prst="rect">
              <a:avLst/>
            </a:prstGeom>
            <a:noFill/>
            <a:ln w="9525">
              <a:solidFill>
                <a:srgbClr val="516CDF"/>
              </a:solidFill>
              <a:prstDash val="dash"/>
              <a:miter lim="800000"/>
            </a:ln>
          </p:spPr>
          <p:txBody>
            <a:bodyPr wrap="none" anchor="ctr"/>
            <a:lstStyle/>
            <a:p>
              <a:pPr algn="ctr">
                <a:spcBef>
                  <a:spcPct val="0"/>
                </a:spcBef>
              </a:pPr>
              <a:r>
                <a:rPr lang="zh-CN" altLang="en-US" sz="2000" dirty="0">
                  <a:effectLst>
                    <a:outerShdw blurRad="38100" dist="38100" dir="2700000" algn="tl">
                      <a:srgbClr val="000000">
                        <a:alpha val="43137"/>
                      </a:srgbClr>
                    </a:outerShdw>
                  </a:effectLst>
                  <a:latin typeface="+mn-ea"/>
                </a:rPr>
                <a:t>块内</a:t>
              </a:r>
              <a:r>
                <a:rPr lang="zh-CN" altLang="en-US" sz="2000" dirty="0" smtClean="0">
                  <a:effectLst>
                    <a:outerShdw blurRad="38100" dist="38100" dir="2700000" algn="tl">
                      <a:srgbClr val="000000">
                        <a:alpha val="43137"/>
                      </a:srgbClr>
                    </a:outerShdw>
                  </a:effectLst>
                  <a:latin typeface="+mn-ea"/>
                </a:rPr>
                <a:t>偏移</a:t>
              </a:r>
              <a:r>
                <a:rPr lang="en-US" altLang="zh-CN" sz="2000" dirty="0" smtClean="0">
                  <a:effectLst>
                    <a:outerShdw blurRad="38100" dist="38100" dir="2700000" algn="tl">
                      <a:srgbClr val="000000">
                        <a:alpha val="43137"/>
                      </a:srgbClr>
                    </a:outerShdw>
                  </a:effectLst>
                  <a:latin typeface="+mn-ea"/>
                </a:rPr>
                <a:t>(</a:t>
              </a:r>
              <a:r>
                <a:rPr lang="en-US" altLang="zh-CN" sz="2000" dirty="0" smtClean="0">
                  <a:solidFill>
                    <a:srgbClr val="240CD2"/>
                  </a:solidFill>
                  <a:effectLst>
                    <a:outerShdw blurRad="38100" dist="38100" dir="2700000" algn="tl">
                      <a:srgbClr val="000000">
                        <a:alpha val="43137"/>
                      </a:srgbClr>
                    </a:outerShdw>
                  </a:effectLst>
                  <a:latin typeface="+mn-ea"/>
                </a:rPr>
                <a:t>4</a:t>
              </a:r>
              <a:r>
                <a:rPr lang="en-US" altLang="zh-CN" sz="2000" dirty="0" smtClean="0">
                  <a:effectLst>
                    <a:outerShdw blurRad="38100" dist="38100" dir="2700000" algn="tl">
                      <a:srgbClr val="000000">
                        <a:alpha val="43137"/>
                      </a:srgbClr>
                    </a:outerShdw>
                  </a:effectLst>
                  <a:latin typeface="+mn-ea"/>
                </a:rPr>
                <a:t>)</a:t>
              </a:r>
              <a:endParaRPr lang="zh-CN" altLang="en-US" sz="2000" dirty="0">
                <a:effectLst>
                  <a:outerShdw blurRad="38100" dist="38100" dir="2700000" algn="tl">
                    <a:srgbClr val="000000">
                      <a:alpha val="43137"/>
                    </a:srgbClr>
                  </a:outerShdw>
                </a:effectLst>
                <a:latin typeface="+mn-ea"/>
              </a:endParaRPr>
            </a:p>
          </p:txBody>
        </p:sp>
      </p:grpSp>
      <p:grpSp>
        <p:nvGrpSpPr>
          <p:cNvPr id="8" name="组合 7"/>
          <p:cNvGrpSpPr/>
          <p:nvPr/>
        </p:nvGrpSpPr>
        <p:grpSpPr>
          <a:xfrm>
            <a:off x="1571628" y="1333765"/>
            <a:ext cx="9318172" cy="5029628"/>
            <a:chOff x="2296469" y="868772"/>
            <a:chExt cx="7925542" cy="5029628"/>
          </a:xfrm>
        </p:grpSpPr>
        <p:sp>
          <p:nvSpPr>
            <p:cNvPr id="9" name="矩形 8"/>
            <p:cNvSpPr/>
            <p:nvPr/>
          </p:nvSpPr>
          <p:spPr>
            <a:xfrm>
              <a:off x="2934393" y="2576946"/>
              <a:ext cx="5910349" cy="189530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cxnSp>
          <p:nvCxnSpPr>
            <p:cNvPr id="10" name="直接连接符 9"/>
            <p:cNvCxnSpPr/>
            <p:nvPr/>
          </p:nvCxnSpPr>
          <p:spPr>
            <a:xfrm>
              <a:off x="2934393" y="2755064"/>
              <a:ext cx="59103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2934393" y="2959852"/>
              <a:ext cx="59103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2934393" y="3140826"/>
              <a:ext cx="59103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934393" y="3331327"/>
              <a:ext cx="59103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2934393" y="3531351"/>
              <a:ext cx="59103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2934393" y="3721852"/>
              <a:ext cx="59103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2934393" y="3902826"/>
              <a:ext cx="59103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2934393" y="4093327"/>
              <a:ext cx="59103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934393" y="4288588"/>
              <a:ext cx="5910349"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3090863" y="2576946"/>
              <a:ext cx="0" cy="189530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3724276" y="2583700"/>
              <a:ext cx="0" cy="189530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5005389" y="2583700"/>
              <a:ext cx="0" cy="189530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6281739" y="2583700"/>
              <a:ext cx="0" cy="189530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7567614" y="2583700"/>
              <a:ext cx="0" cy="189530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箭头连接符 23"/>
            <p:cNvCxnSpPr/>
            <p:nvPr/>
          </p:nvCxnSpPr>
          <p:spPr>
            <a:xfrm flipH="1" flipV="1">
              <a:off x="8939212" y="2549540"/>
              <a:ext cx="4763" cy="1950114"/>
            </a:xfrm>
            <a:prstGeom prst="straightConnector1">
              <a:avLst/>
            </a:prstGeom>
            <a:ln w="9525" cap="flat" cmpd="sng" algn="ctr">
              <a:solidFill>
                <a:schemeClr val="dk1"/>
              </a:solidFill>
              <a:prstDash val="solid"/>
              <a:round/>
              <a:headEnd type="triangle" w="med" len="lg"/>
              <a:tailEnd type="triangle" w="med" len="lg"/>
            </a:ln>
          </p:spPr>
          <p:style>
            <a:lnRef idx="0">
              <a:scrgbClr r="0" g="0" b="0"/>
            </a:lnRef>
            <a:fillRef idx="0">
              <a:scrgbClr r="0" g="0" b="0"/>
            </a:fillRef>
            <a:effectRef idx="0">
              <a:scrgbClr r="0" g="0" b="0"/>
            </a:effectRef>
            <a:fontRef idx="minor">
              <a:schemeClr val="tx1"/>
            </a:fontRef>
          </p:style>
        </p:cxnSp>
        <p:cxnSp>
          <p:nvCxnSpPr>
            <p:cNvPr id="25" name="直接箭头连接符 24"/>
            <p:cNvCxnSpPr/>
            <p:nvPr/>
          </p:nvCxnSpPr>
          <p:spPr>
            <a:xfrm flipH="1">
              <a:off x="3090863" y="2314576"/>
              <a:ext cx="585786" cy="0"/>
            </a:xfrm>
            <a:prstGeom prst="straightConnector1">
              <a:avLst/>
            </a:prstGeom>
            <a:ln w="9525" cap="flat" cmpd="sng" algn="ctr">
              <a:solidFill>
                <a:schemeClr val="dk1"/>
              </a:solidFill>
              <a:prstDash val="solid"/>
              <a:round/>
              <a:headEnd type="triangle" w="med" len="lg"/>
              <a:tailEnd type="triangle" w="med" len="lg"/>
            </a:ln>
          </p:spPr>
          <p:style>
            <a:lnRef idx="0">
              <a:scrgbClr r="0" g="0" b="0"/>
            </a:lnRef>
            <a:fillRef idx="0">
              <a:scrgbClr r="0" g="0" b="0"/>
            </a:fillRef>
            <a:effectRef idx="0">
              <a:scrgbClr r="0" g="0" b="0"/>
            </a:effectRef>
            <a:fontRef idx="minor">
              <a:schemeClr val="tx1"/>
            </a:fontRef>
          </p:style>
        </p:cxnSp>
        <p:cxnSp>
          <p:nvCxnSpPr>
            <p:cNvPr id="26" name="直接箭头连接符 25"/>
            <p:cNvCxnSpPr/>
            <p:nvPr/>
          </p:nvCxnSpPr>
          <p:spPr>
            <a:xfrm flipH="1">
              <a:off x="3676649" y="2314576"/>
              <a:ext cx="5205414" cy="0"/>
            </a:xfrm>
            <a:prstGeom prst="straightConnector1">
              <a:avLst/>
            </a:prstGeom>
            <a:ln w="9525" cap="flat" cmpd="sng" algn="ctr">
              <a:solidFill>
                <a:schemeClr val="dk1"/>
              </a:solidFill>
              <a:prstDash val="solid"/>
              <a:round/>
              <a:headEnd type="triangle" w="med" len="lg"/>
              <a:tailEnd type="triangle" w="med" len="lg"/>
            </a:ln>
          </p:spPr>
          <p:style>
            <a:lnRef idx="0">
              <a:scrgbClr r="0" g="0" b="0"/>
            </a:lnRef>
            <a:fillRef idx="0">
              <a:scrgbClr r="0" g="0" b="0"/>
            </a:fillRef>
            <a:effectRef idx="0">
              <a:scrgbClr r="0" g="0" b="0"/>
            </a:effectRef>
            <a:fontRef idx="minor">
              <a:schemeClr val="tx1"/>
            </a:fontRef>
          </p:style>
        </p:cxnSp>
        <p:sp>
          <p:nvSpPr>
            <p:cNvPr id="27" name="文本框 37"/>
            <p:cNvSpPr txBox="1"/>
            <p:nvPr/>
          </p:nvSpPr>
          <p:spPr>
            <a:xfrm>
              <a:off x="3210704" y="2307262"/>
              <a:ext cx="50881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tag</a:t>
              </a:r>
              <a:endParaRPr lang="zh-CN" altLang="en-US" sz="1200" b="1" dirty="0">
                <a:latin typeface="微软雅黑" panose="020B0503020204020204" pitchFamily="34" charset="-122"/>
                <a:ea typeface="微软雅黑" panose="020B0503020204020204" pitchFamily="34" charset="-122"/>
              </a:endParaRPr>
            </a:p>
          </p:txBody>
        </p:sp>
        <p:sp>
          <p:nvSpPr>
            <p:cNvPr id="28" name="文本框 38"/>
            <p:cNvSpPr txBox="1"/>
            <p:nvPr/>
          </p:nvSpPr>
          <p:spPr>
            <a:xfrm>
              <a:off x="2914604" y="2304493"/>
              <a:ext cx="21912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v</a:t>
              </a:r>
              <a:endParaRPr lang="zh-CN" altLang="en-US" sz="1200" b="1" dirty="0">
                <a:latin typeface="微软雅黑" panose="020B0503020204020204" pitchFamily="34" charset="-122"/>
                <a:ea typeface="微软雅黑" panose="020B0503020204020204" pitchFamily="34" charset="-122"/>
              </a:endParaRPr>
            </a:p>
          </p:txBody>
        </p:sp>
        <p:sp>
          <p:nvSpPr>
            <p:cNvPr id="29" name="文本框 39"/>
            <p:cNvSpPr txBox="1"/>
            <p:nvPr/>
          </p:nvSpPr>
          <p:spPr>
            <a:xfrm>
              <a:off x="5565759" y="2314576"/>
              <a:ext cx="720743"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data</a:t>
              </a:r>
              <a:endParaRPr lang="zh-CN" altLang="en-US" sz="1200" b="1" dirty="0">
                <a:latin typeface="微软雅黑" panose="020B0503020204020204" pitchFamily="34" charset="-122"/>
                <a:ea typeface="微软雅黑" panose="020B0503020204020204" pitchFamily="34" charset="-122"/>
              </a:endParaRPr>
            </a:p>
          </p:txBody>
        </p:sp>
        <p:sp>
          <p:nvSpPr>
            <p:cNvPr id="30" name="椭圆 29"/>
            <p:cNvSpPr/>
            <p:nvPr/>
          </p:nvSpPr>
          <p:spPr>
            <a:xfrm>
              <a:off x="2986867" y="3391467"/>
              <a:ext cx="45719" cy="508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cxnSp>
          <p:nvCxnSpPr>
            <p:cNvPr id="31" name="直接连接符 30"/>
            <p:cNvCxnSpPr>
              <a:stCxn id="30" idx="4"/>
            </p:cNvCxnSpPr>
            <p:nvPr/>
          </p:nvCxnSpPr>
          <p:spPr>
            <a:xfrm>
              <a:off x="3009727" y="3442363"/>
              <a:ext cx="2914" cy="1963301"/>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32" name="椭圆 31"/>
            <p:cNvSpPr/>
            <p:nvPr/>
          </p:nvSpPr>
          <p:spPr>
            <a:xfrm>
              <a:off x="3387744" y="3389969"/>
              <a:ext cx="45719" cy="508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3" name="椭圆 32"/>
            <p:cNvSpPr/>
            <p:nvPr/>
          </p:nvSpPr>
          <p:spPr>
            <a:xfrm>
              <a:off x="4331019" y="3392924"/>
              <a:ext cx="45719" cy="508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cxnSp>
          <p:nvCxnSpPr>
            <p:cNvPr id="34" name="直接连接符 33"/>
            <p:cNvCxnSpPr/>
            <p:nvPr/>
          </p:nvCxnSpPr>
          <p:spPr>
            <a:xfrm>
              <a:off x="3410603" y="3415417"/>
              <a:ext cx="0" cy="1418521"/>
            </a:xfrm>
            <a:prstGeom prst="line">
              <a:avLst/>
            </a:prstGeom>
            <a:ln w="190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33" idx="4"/>
            </p:cNvCxnSpPr>
            <p:nvPr/>
          </p:nvCxnSpPr>
          <p:spPr>
            <a:xfrm rot="16200000" flipH="1">
              <a:off x="4241403" y="3556296"/>
              <a:ext cx="1760640" cy="1535688"/>
            </a:xfrm>
            <a:prstGeom prst="bentConnector3">
              <a:avLst>
                <a:gd name="adj1" fmla="val 89817"/>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肘形连接符 35"/>
            <p:cNvCxnSpPr/>
            <p:nvPr/>
          </p:nvCxnSpPr>
          <p:spPr>
            <a:xfrm rot="16200000" flipH="1">
              <a:off x="4978698" y="4108587"/>
              <a:ext cx="1763595" cy="428150"/>
            </a:xfrm>
            <a:prstGeom prst="bentConnector3">
              <a:avLst>
                <a:gd name="adj1" fmla="val 78949"/>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5616893" y="3398762"/>
              <a:ext cx="45719" cy="508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8" name="椭圆 37"/>
            <p:cNvSpPr/>
            <p:nvPr/>
          </p:nvSpPr>
          <p:spPr>
            <a:xfrm>
              <a:off x="6897444" y="3398762"/>
              <a:ext cx="45719" cy="508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cxnSp>
          <p:nvCxnSpPr>
            <p:cNvPr id="39" name="肘形连接符 38"/>
            <p:cNvCxnSpPr>
              <a:stCxn id="38" idx="4"/>
            </p:cNvCxnSpPr>
            <p:nvPr/>
          </p:nvCxnSpPr>
          <p:spPr>
            <a:xfrm rot="5400000">
              <a:off x="5710197" y="3994353"/>
              <a:ext cx="1754802" cy="665413"/>
            </a:xfrm>
            <a:prstGeom prst="bentConnector3">
              <a:avLst>
                <a:gd name="adj1" fmla="val 78225"/>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椭圆 39"/>
            <p:cNvSpPr/>
            <p:nvPr/>
          </p:nvSpPr>
          <p:spPr>
            <a:xfrm>
              <a:off x="8174553" y="3396366"/>
              <a:ext cx="45719" cy="508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cxnSp>
          <p:nvCxnSpPr>
            <p:cNvPr id="41" name="肘形连接符 40"/>
            <p:cNvCxnSpPr>
              <a:stCxn id="40" idx="4"/>
            </p:cNvCxnSpPr>
            <p:nvPr/>
          </p:nvCxnSpPr>
          <p:spPr>
            <a:xfrm rot="5400000">
              <a:off x="6453478" y="3460527"/>
              <a:ext cx="1757200" cy="1730670"/>
            </a:xfrm>
            <a:prstGeom prst="bentConnector3">
              <a:avLst>
                <a:gd name="adj1" fmla="val 9076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2" name="组合 41"/>
            <p:cNvGrpSpPr/>
            <p:nvPr/>
          </p:nvGrpSpPr>
          <p:grpSpPr>
            <a:xfrm>
              <a:off x="5745480" y="5178099"/>
              <a:ext cx="879222" cy="369332"/>
              <a:chOff x="5745480" y="5178099"/>
              <a:chExt cx="879222" cy="369332"/>
            </a:xfrm>
          </p:grpSpPr>
          <p:sp>
            <p:nvSpPr>
              <p:cNvPr id="118" name="流程图: 可选过程 117"/>
              <p:cNvSpPr/>
              <p:nvPr/>
            </p:nvSpPr>
            <p:spPr>
              <a:xfrm>
                <a:off x="5745480" y="5233225"/>
                <a:ext cx="842118" cy="259080"/>
              </a:xfrm>
              <a:prstGeom prst="flowChartAlternateProcess">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19" name="文本框 68"/>
              <p:cNvSpPr txBox="1"/>
              <p:nvPr/>
            </p:nvSpPr>
            <p:spPr>
              <a:xfrm>
                <a:off x="5801742" y="5178099"/>
                <a:ext cx="822960"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smtClean="0">
                    <a:latin typeface="微软雅黑" panose="020B0503020204020204" pitchFamily="34" charset="-122"/>
                    <a:ea typeface="微软雅黑" panose="020B0503020204020204" pitchFamily="34" charset="-122"/>
                  </a:rPr>
                  <a:t>Mux</a:t>
                </a:r>
                <a:endParaRPr lang="zh-CN" altLang="en-US" b="1" dirty="0">
                  <a:latin typeface="微软雅黑" panose="020B0503020204020204" pitchFamily="34" charset="-122"/>
                  <a:ea typeface="微软雅黑" panose="020B0503020204020204" pitchFamily="34" charset="-122"/>
                </a:endParaRPr>
              </a:p>
            </p:txBody>
          </p:sp>
        </p:grpSp>
        <p:sp>
          <p:nvSpPr>
            <p:cNvPr id="43" name="矩形 42"/>
            <p:cNvSpPr/>
            <p:nvPr/>
          </p:nvSpPr>
          <p:spPr>
            <a:xfrm>
              <a:off x="4648200" y="1219200"/>
              <a:ext cx="1744980" cy="205740"/>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cxnSp>
          <p:nvCxnSpPr>
            <p:cNvPr id="44" name="直接连接符 43"/>
            <p:cNvCxnSpPr/>
            <p:nvPr/>
          </p:nvCxnSpPr>
          <p:spPr>
            <a:xfrm flipH="1">
              <a:off x="5300663" y="1219200"/>
              <a:ext cx="2381" cy="20574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5837397" y="1224582"/>
              <a:ext cx="2381" cy="20574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6132672" y="1219200"/>
              <a:ext cx="2381" cy="20574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文本框 78"/>
            <p:cNvSpPr txBox="1"/>
            <p:nvPr/>
          </p:nvSpPr>
          <p:spPr>
            <a:xfrm>
              <a:off x="5565758" y="2010014"/>
              <a:ext cx="50881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128</a:t>
              </a:r>
              <a:endParaRPr lang="zh-CN" altLang="en-US" sz="1200" b="1" dirty="0">
                <a:latin typeface="微软雅黑" panose="020B0503020204020204" pitchFamily="34" charset="-122"/>
                <a:ea typeface="微软雅黑" panose="020B0503020204020204" pitchFamily="34" charset="-122"/>
              </a:endParaRPr>
            </a:p>
          </p:txBody>
        </p:sp>
        <p:sp>
          <p:nvSpPr>
            <p:cNvPr id="48" name="文本框 79"/>
            <p:cNvSpPr txBox="1"/>
            <p:nvPr/>
          </p:nvSpPr>
          <p:spPr>
            <a:xfrm>
              <a:off x="5072840" y="1452503"/>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16</a:t>
              </a:r>
              <a:endParaRPr lang="zh-CN" altLang="en-US" sz="1200" b="1" dirty="0">
                <a:latin typeface="微软雅黑" panose="020B0503020204020204" pitchFamily="34" charset="-122"/>
                <a:ea typeface="微软雅黑" panose="020B0503020204020204" pitchFamily="34" charset="-122"/>
              </a:endParaRPr>
            </a:p>
          </p:txBody>
        </p:sp>
        <p:sp>
          <p:nvSpPr>
            <p:cNvPr id="49" name="文本框 80"/>
            <p:cNvSpPr txBox="1"/>
            <p:nvPr/>
          </p:nvSpPr>
          <p:spPr>
            <a:xfrm>
              <a:off x="5547034" y="1448163"/>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12</a:t>
              </a:r>
              <a:endParaRPr lang="zh-CN" altLang="en-US" sz="1200" b="1" dirty="0">
                <a:latin typeface="微软雅黑" panose="020B0503020204020204" pitchFamily="34" charset="-122"/>
                <a:ea typeface="微软雅黑" panose="020B0503020204020204" pitchFamily="34" charset="-122"/>
              </a:endParaRPr>
            </a:p>
          </p:txBody>
        </p:sp>
        <p:sp>
          <p:nvSpPr>
            <p:cNvPr id="50" name="文本框 82"/>
            <p:cNvSpPr txBox="1"/>
            <p:nvPr/>
          </p:nvSpPr>
          <p:spPr>
            <a:xfrm>
              <a:off x="5943925" y="1432793"/>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2</a:t>
              </a:r>
              <a:endParaRPr lang="zh-CN" altLang="en-US" sz="1200" b="1" dirty="0">
                <a:latin typeface="微软雅黑" panose="020B0503020204020204" pitchFamily="34" charset="-122"/>
                <a:ea typeface="微软雅黑" panose="020B0503020204020204" pitchFamily="34" charset="-122"/>
              </a:endParaRPr>
            </a:p>
          </p:txBody>
        </p:sp>
        <p:sp>
          <p:nvSpPr>
            <p:cNvPr id="51" name="文本框 83"/>
            <p:cNvSpPr txBox="1"/>
            <p:nvPr/>
          </p:nvSpPr>
          <p:spPr>
            <a:xfrm>
              <a:off x="6279832" y="1424940"/>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2</a:t>
              </a:r>
              <a:endParaRPr lang="zh-CN" altLang="en-US" sz="1200" b="1" dirty="0">
                <a:latin typeface="微软雅黑" panose="020B0503020204020204" pitchFamily="34" charset="-122"/>
                <a:ea typeface="微软雅黑" panose="020B0503020204020204" pitchFamily="34" charset="-122"/>
              </a:endParaRPr>
            </a:p>
          </p:txBody>
        </p:sp>
        <p:sp>
          <p:nvSpPr>
            <p:cNvPr id="52" name="文本框 84"/>
            <p:cNvSpPr txBox="1"/>
            <p:nvPr/>
          </p:nvSpPr>
          <p:spPr>
            <a:xfrm>
              <a:off x="6227811" y="924750"/>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0</a:t>
              </a:r>
              <a:endParaRPr lang="zh-CN" altLang="en-US" sz="1200" b="1" dirty="0">
                <a:latin typeface="微软雅黑" panose="020B0503020204020204" pitchFamily="34" charset="-122"/>
                <a:ea typeface="微软雅黑" panose="020B0503020204020204" pitchFamily="34" charset="-122"/>
              </a:endParaRPr>
            </a:p>
          </p:txBody>
        </p:sp>
        <p:sp>
          <p:nvSpPr>
            <p:cNvPr id="53" name="文本框 85"/>
            <p:cNvSpPr txBox="1"/>
            <p:nvPr/>
          </p:nvSpPr>
          <p:spPr>
            <a:xfrm>
              <a:off x="4525542" y="977875"/>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31</a:t>
              </a:r>
              <a:endParaRPr lang="zh-CN" altLang="en-US" sz="1200" b="1" dirty="0">
                <a:latin typeface="微软雅黑" panose="020B0503020204020204" pitchFamily="34" charset="-122"/>
                <a:ea typeface="微软雅黑" panose="020B0503020204020204" pitchFamily="34" charset="-122"/>
              </a:endParaRPr>
            </a:p>
          </p:txBody>
        </p:sp>
        <p:sp>
          <p:nvSpPr>
            <p:cNvPr id="54" name="文本框 86"/>
            <p:cNvSpPr txBox="1"/>
            <p:nvPr/>
          </p:nvSpPr>
          <p:spPr>
            <a:xfrm>
              <a:off x="4766023" y="868772"/>
              <a:ext cx="1624432"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Memory Address</a:t>
              </a:r>
              <a:endParaRPr lang="zh-CN" altLang="en-US" sz="1200" b="1" dirty="0">
                <a:latin typeface="微软雅黑" panose="020B0503020204020204" pitchFamily="34" charset="-122"/>
                <a:ea typeface="微软雅黑" panose="020B0503020204020204" pitchFamily="34" charset="-122"/>
              </a:endParaRPr>
            </a:p>
          </p:txBody>
        </p:sp>
        <p:cxnSp>
          <p:nvCxnSpPr>
            <p:cNvPr id="55" name="直接连接符 54"/>
            <p:cNvCxnSpPr/>
            <p:nvPr/>
          </p:nvCxnSpPr>
          <p:spPr>
            <a:xfrm>
              <a:off x="5100247" y="1432793"/>
              <a:ext cx="0" cy="380637"/>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a:off x="2635250" y="1810255"/>
              <a:ext cx="2464998" cy="1588"/>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7" name="肘形连接符 56"/>
            <p:cNvCxnSpPr/>
            <p:nvPr/>
          </p:nvCxnSpPr>
          <p:spPr>
            <a:xfrm rot="16200000" flipH="1">
              <a:off x="1329935" y="3116133"/>
              <a:ext cx="3210094" cy="585786"/>
            </a:xfrm>
            <a:prstGeom prst="bentConnector3">
              <a:avLst>
                <a:gd name="adj1" fmla="val 100072"/>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3009726" y="5715520"/>
              <a:ext cx="0" cy="18288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9" name="肘形连接符 58"/>
            <p:cNvCxnSpPr/>
            <p:nvPr/>
          </p:nvCxnSpPr>
          <p:spPr>
            <a:xfrm rot="16200000" flipV="1">
              <a:off x="656494" y="3545168"/>
              <a:ext cx="4173238" cy="533226"/>
            </a:xfrm>
            <a:prstGeom prst="bentConnector3">
              <a:avLst>
                <a:gd name="adj1" fmla="val -30"/>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60" name="椭圆 59"/>
            <p:cNvSpPr/>
            <p:nvPr/>
          </p:nvSpPr>
          <p:spPr>
            <a:xfrm>
              <a:off x="3269690" y="4882718"/>
              <a:ext cx="282716" cy="28344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61" name="文本框 113"/>
            <p:cNvSpPr txBox="1"/>
            <p:nvPr/>
          </p:nvSpPr>
          <p:spPr>
            <a:xfrm>
              <a:off x="3243077" y="4839772"/>
              <a:ext cx="310491"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dirty="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907111" y="5403283"/>
              <a:ext cx="0" cy="24742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133725" y="5403283"/>
              <a:ext cx="0" cy="24742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任意多边形 63"/>
            <p:cNvSpPr/>
            <p:nvPr/>
          </p:nvSpPr>
          <p:spPr>
            <a:xfrm>
              <a:off x="2905125" y="5641975"/>
              <a:ext cx="228600" cy="76764"/>
            </a:xfrm>
            <a:custGeom>
              <a:avLst/>
              <a:gdLst>
                <a:gd name="connsiteX0" fmla="*/ 0 w 228600"/>
                <a:gd name="connsiteY0" fmla="*/ 0 h 76764"/>
                <a:gd name="connsiteX1" fmla="*/ 76200 w 228600"/>
                <a:gd name="connsiteY1" fmla="*/ 69850 h 76764"/>
                <a:gd name="connsiteX2" fmla="*/ 165100 w 228600"/>
                <a:gd name="connsiteY2" fmla="*/ 66675 h 76764"/>
                <a:gd name="connsiteX3" fmla="*/ 228600 w 228600"/>
                <a:gd name="connsiteY3" fmla="*/ 3175 h 76764"/>
              </a:gdLst>
              <a:ahLst/>
              <a:cxnLst>
                <a:cxn ang="0">
                  <a:pos x="connsiteX0" y="connsiteY0"/>
                </a:cxn>
                <a:cxn ang="0">
                  <a:pos x="connsiteX1" y="connsiteY1"/>
                </a:cxn>
                <a:cxn ang="0">
                  <a:pos x="connsiteX2" y="connsiteY2"/>
                </a:cxn>
                <a:cxn ang="0">
                  <a:pos x="connsiteX3" y="connsiteY3"/>
                </a:cxn>
              </a:cxnLst>
              <a:rect l="l" t="t" r="r" b="b"/>
              <a:pathLst>
                <a:path w="228600" h="76764">
                  <a:moveTo>
                    <a:pt x="0" y="0"/>
                  </a:moveTo>
                  <a:cubicBezTo>
                    <a:pt x="24341" y="29369"/>
                    <a:pt x="48683" y="58738"/>
                    <a:pt x="76200" y="69850"/>
                  </a:cubicBezTo>
                  <a:cubicBezTo>
                    <a:pt x="103717" y="80962"/>
                    <a:pt x="139700" y="77787"/>
                    <a:pt x="165100" y="66675"/>
                  </a:cubicBezTo>
                  <a:cubicBezTo>
                    <a:pt x="190500" y="55563"/>
                    <a:pt x="209550" y="29369"/>
                    <a:pt x="228600" y="3175"/>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cxnSp>
          <p:nvCxnSpPr>
            <p:cNvPr id="65" name="肘形连接符 64"/>
            <p:cNvCxnSpPr/>
            <p:nvPr/>
          </p:nvCxnSpPr>
          <p:spPr>
            <a:xfrm flipV="1">
              <a:off x="6160380" y="2432684"/>
              <a:ext cx="3623859" cy="3455407"/>
            </a:xfrm>
            <a:prstGeom prst="bentConnector3">
              <a:avLst>
                <a:gd name="adj1" fmla="val 100045"/>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V="1">
              <a:off x="6164158" y="5508351"/>
              <a:ext cx="0" cy="39004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箭头连接符 66"/>
            <p:cNvCxnSpPr/>
            <p:nvPr/>
          </p:nvCxnSpPr>
          <p:spPr>
            <a:xfrm flipH="1" flipV="1">
              <a:off x="9783227" y="1821398"/>
              <a:ext cx="2024" cy="42304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p:cNvCxnSpPr/>
            <p:nvPr/>
          </p:nvCxnSpPr>
          <p:spPr>
            <a:xfrm flipV="1">
              <a:off x="9775397" y="1201749"/>
              <a:ext cx="0" cy="33825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69" name="组合 68"/>
            <p:cNvGrpSpPr/>
            <p:nvPr/>
          </p:nvGrpSpPr>
          <p:grpSpPr>
            <a:xfrm>
              <a:off x="9488934" y="1515774"/>
              <a:ext cx="598170" cy="276999"/>
              <a:chOff x="5745480" y="5178099"/>
              <a:chExt cx="879222" cy="319913"/>
            </a:xfrm>
          </p:grpSpPr>
          <p:sp>
            <p:nvSpPr>
              <p:cNvPr id="116" name="流程图: 可选过程 115"/>
              <p:cNvSpPr/>
              <p:nvPr/>
            </p:nvSpPr>
            <p:spPr>
              <a:xfrm>
                <a:off x="5745480" y="5233225"/>
                <a:ext cx="842118" cy="259080"/>
              </a:xfrm>
              <a:prstGeom prst="flowChartAlternateProcess">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17" name="文本框 141"/>
              <p:cNvSpPr txBox="1"/>
              <p:nvPr/>
            </p:nvSpPr>
            <p:spPr>
              <a:xfrm>
                <a:off x="5801742" y="5178099"/>
                <a:ext cx="822960" cy="31991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Mux</a:t>
                </a:r>
                <a:endParaRPr lang="zh-CN" altLang="en-US" sz="1200" b="1" dirty="0">
                  <a:latin typeface="微软雅黑" panose="020B0503020204020204" pitchFamily="34" charset="-122"/>
                  <a:ea typeface="微软雅黑" panose="020B0503020204020204" pitchFamily="34" charset="-122"/>
                </a:endParaRPr>
              </a:p>
            </p:txBody>
          </p:sp>
        </p:grpSp>
        <p:cxnSp>
          <p:nvCxnSpPr>
            <p:cNvPr id="70" name="直接连接符 69"/>
            <p:cNvCxnSpPr/>
            <p:nvPr/>
          </p:nvCxnSpPr>
          <p:spPr>
            <a:xfrm flipH="1">
              <a:off x="5564843" y="1433231"/>
              <a:ext cx="915" cy="62976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1" name="肘形连接符 70"/>
            <p:cNvCxnSpPr/>
            <p:nvPr/>
          </p:nvCxnSpPr>
          <p:spPr>
            <a:xfrm rot="10800000" flipV="1">
              <a:off x="2914604" y="2054733"/>
              <a:ext cx="2651255" cy="1364023"/>
            </a:xfrm>
            <a:prstGeom prst="bentConnector3">
              <a:avLst>
                <a:gd name="adj1" fmla="val 106045"/>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a:off x="5975910" y="1448271"/>
              <a:ext cx="915" cy="629767"/>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3" name="肘形连接符 72"/>
            <p:cNvCxnSpPr>
              <a:endCxn id="119" idx="3"/>
            </p:cNvCxnSpPr>
            <p:nvPr/>
          </p:nvCxnSpPr>
          <p:spPr>
            <a:xfrm rot="16200000" flipH="1">
              <a:off x="4662364" y="3400426"/>
              <a:ext cx="3297979" cy="626697"/>
            </a:xfrm>
            <a:prstGeom prst="bentConnector4">
              <a:avLst>
                <a:gd name="adj1" fmla="val -165"/>
                <a:gd name="adj2" fmla="val 554746"/>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4" name="文本框 169"/>
            <p:cNvSpPr txBox="1"/>
            <p:nvPr/>
          </p:nvSpPr>
          <p:spPr>
            <a:xfrm>
              <a:off x="8886899" y="3332714"/>
              <a:ext cx="720743"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4K</a:t>
              </a:r>
              <a:endParaRPr lang="zh-CN" altLang="en-US" sz="1200" b="1" dirty="0">
                <a:latin typeface="微软雅黑" panose="020B0503020204020204" pitchFamily="34" charset="-122"/>
                <a:ea typeface="微软雅黑" panose="020B0503020204020204" pitchFamily="34" charset="-122"/>
              </a:endParaRPr>
            </a:p>
          </p:txBody>
        </p:sp>
        <p:sp>
          <p:nvSpPr>
            <p:cNvPr id="75" name="文本框 170"/>
            <p:cNvSpPr txBox="1"/>
            <p:nvPr/>
          </p:nvSpPr>
          <p:spPr>
            <a:xfrm>
              <a:off x="8873647" y="3575274"/>
              <a:ext cx="720743"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Entries</a:t>
              </a:r>
              <a:endParaRPr lang="zh-CN" altLang="en-US" sz="1200" b="1" dirty="0">
                <a:latin typeface="微软雅黑" panose="020B0503020204020204" pitchFamily="34" charset="-122"/>
                <a:ea typeface="微软雅黑" panose="020B0503020204020204" pitchFamily="34" charset="-122"/>
              </a:endParaRPr>
            </a:p>
          </p:txBody>
        </p:sp>
        <p:sp>
          <p:nvSpPr>
            <p:cNvPr id="76" name="文本框 171"/>
            <p:cNvSpPr txBox="1"/>
            <p:nvPr/>
          </p:nvSpPr>
          <p:spPr>
            <a:xfrm>
              <a:off x="9501268" y="2207861"/>
              <a:ext cx="657868"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Word</a:t>
              </a:r>
              <a:endParaRPr lang="zh-CN" altLang="en-US" sz="1200" b="1" dirty="0">
                <a:latin typeface="微软雅黑" panose="020B0503020204020204" pitchFamily="34" charset="-122"/>
                <a:ea typeface="微软雅黑" panose="020B0503020204020204" pitchFamily="34" charset="-122"/>
              </a:endParaRPr>
            </a:p>
          </p:txBody>
        </p:sp>
        <p:sp>
          <p:nvSpPr>
            <p:cNvPr id="77" name="文本框 172"/>
            <p:cNvSpPr txBox="1"/>
            <p:nvPr/>
          </p:nvSpPr>
          <p:spPr>
            <a:xfrm>
              <a:off x="7255346" y="5621401"/>
              <a:ext cx="720743"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Data</a:t>
              </a:r>
              <a:endParaRPr lang="zh-CN" altLang="en-US" sz="1200" b="1" dirty="0">
                <a:latin typeface="微软雅黑" panose="020B0503020204020204" pitchFamily="34" charset="-122"/>
                <a:ea typeface="微软雅黑" panose="020B0503020204020204" pitchFamily="34" charset="-122"/>
              </a:endParaRPr>
            </a:p>
          </p:txBody>
        </p:sp>
        <p:cxnSp>
          <p:nvCxnSpPr>
            <p:cNvPr id="78" name="直接箭头连接符 77"/>
            <p:cNvCxnSpPr/>
            <p:nvPr/>
          </p:nvCxnSpPr>
          <p:spPr>
            <a:xfrm flipV="1">
              <a:off x="6285460" y="1728644"/>
              <a:ext cx="3184335" cy="7011"/>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79" name="文本框 180"/>
            <p:cNvSpPr txBox="1"/>
            <p:nvPr/>
          </p:nvSpPr>
          <p:spPr>
            <a:xfrm>
              <a:off x="2296469" y="1482999"/>
              <a:ext cx="50881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Hit</a:t>
              </a:r>
              <a:endParaRPr lang="zh-CN" altLang="en-US" sz="1200" b="1" dirty="0">
                <a:latin typeface="微软雅黑" panose="020B0503020204020204" pitchFamily="34" charset="-122"/>
                <a:ea typeface="微软雅黑" panose="020B0503020204020204" pitchFamily="34" charset="-122"/>
              </a:endParaRPr>
            </a:p>
          </p:txBody>
        </p:sp>
        <p:sp>
          <p:nvSpPr>
            <p:cNvPr id="80" name="文本框 181"/>
            <p:cNvSpPr txBox="1"/>
            <p:nvPr/>
          </p:nvSpPr>
          <p:spPr>
            <a:xfrm>
              <a:off x="2994643" y="1557450"/>
              <a:ext cx="50881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solidFill>
                    <a:srgbClr val="0070C0"/>
                  </a:solidFill>
                  <a:latin typeface="微软雅黑" panose="020B0503020204020204" pitchFamily="34" charset="-122"/>
                  <a:ea typeface="微软雅黑" panose="020B0503020204020204" pitchFamily="34" charset="-122"/>
                </a:rPr>
                <a:t>Tag</a:t>
              </a:r>
              <a:endParaRPr lang="zh-CN" altLang="en-US" sz="1200" b="1" dirty="0">
                <a:solidFill>
                  <a:srgbClr val="0070C0"/>
                </a:solidFill>
                <a:latin typeface="微软雅黑" panose="020B0503020204020204" pitchFamily="34" charset="-122"/>
                <a:ea typeface="微软雅黑" panose="020B0503020204020204" pitchFamily="34" charset="-122"/>
              </a:endParaRPr>
            </a:p>
          </p:txBody>
        </p:sp>
        <p:sp>
          <p:nvSpPr>
            <p:cNvPr id="81" name="文本框 182"/>
            <p:cNvSpPr txBox="1"/>
            <p:nvPr/>
          </p:nvSpPr>
          <p:spPr>
            <a:xfrm>
              <a:off x="4405651" y="1802788"/>
              <a:ext cx="720743"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solidFill>
                    <a:srgbClr val="FF0000"/>
                  </a:solidFill>
                  <a:latin typeface="微软雅黑" panose="020B0503020204020204" pitchFamily="34" charset="-122"/>
                  <a:ea typeface="微软雅黑" panose="020B0503020204020204" pitchFamily="34" charset="-122"/>
                </a:rPr>
                <a:t>Index</a:t>
              </a:r>
              <a:endParaRPr lang="zh-CN" altLang="en-US" sz="1200" b="1" dirty="0">
                <a:solidFill>
                  <a:srgbClr val="FF0000"/>
                </a:solidFill>
                <a:latin typeface="微软雅黑" panose="020B0503020204020204" pitchFamily="34" charset="-122"/>
                <a:ea typeface="微软雅黑" panose="020B0503020204020204" pitchFamily="34" charset="-122"/>
              </a:endParaRPr>
            </a:p>
          </p:txBody>
        </p:sp>
        <p:sp>
          <p:nvSpPr>
            <p:cNvPr id="82" name="文本框 183"/>
            <p:cNvSpPr txBox="1"/>
            <p:nvPr/>
          </p:nvSpPr>
          <p:spPr>
            <a:xfrm>
              <a:off x="7134337" y="1800693"/>
              <a:ext cx="1322326"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solidFill>
                    <a:srgbClr val="C00000"/>
                  </a:solidFill>
                  <a:latin typeface="微软雅黑" panose="020B0503020204020204" pitchFamily="34" charset="-122"/>
                  <a:ea typeface="微软雅黑" panose="020B0503020204020204" pitchFamily="34" charset="-122"/>
                </a:rPr>
                <a:t>Word  offset</a:t>
              </a:r>
              <a:endParaRPr lang="zh-CN" altLang="en-US" sz="1200" b="1" dirty="0">
                <a:solidFill>
                  <a:srgbClr val="C00000"/>
                </a:solidFill>
                <a:latin typeface="微软雅黑" panose="020B0503020204020204" pitchFamily="34" charset="-122"/>
                <a:ea typeface="微软雅黑" panose="020B0503020204020204" pitchFamily="34" charset="-122"/>
              </a:endParaRPr>
            </a:p>
          </p:txBody>
        </p:sp>
        <p:sp>
          <p:nvSpPr>
            <p:cNvPr id="83" name="文本框 184"/>
            <p:cNvSpPr txBox="1"/>
            <p:nvPr/>
          </p:nvSpPr>
          <p:spPr>
            <a:xfrm>
              <a:off x="7217744" y="1482999"/>
              <a:ext cx="1179798"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solidFill>
                    <a:srgbClr val="0070C0"/>
                  </a:solidFill>
                  <a:latin typeface="微软雅黑" panose="020B0503020204020204" pitchFamily="34" charset="-122"/>
                  <a:ea typeface="微软雅黑" panose="020B0503020204020204" pitchFamily="34" charset="-122"/>
                </a:rPr>
                <a:t>Byte offset</a:t>
              </a:r>
              <a:endParaRPr lang="zh-CN" altLang="en-US" sz="1200" b="1" dirty="0">
                <a:solidFill>
                  <a:srgbClr val="0070C0"/>
                </a:solidFill>
                <a:latin typeface="微软雅黑" panose="020B0503020204020204" pitchFamily="34" charset="-122"/>
                <a:ea typeface="微软雅黑" panose="020B0503020204020204" pitchFamily="34" charset="-122"/>
              </a:endParaRPr>
            </a:p>
          </p:txBody>
        </p:sp>
        <p:sp>
          <p:nvSpPr>
            <p:cNvPr id="84" name="文本框 185"/>
            <p:cNvSpPr txBox="1"/>
            <p:nvPr/>
          </p:nvSpPr>
          <p:spPr>
            <a:xfrm>
              <a:off x="9501268" y="941970"/>
              <a:ext cx="720743"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Byte</a:t>
              </a:r>
              <a:endParaRPr lang="zh-CN" altLang="en-US" sz="1200" b="1" dirty="0">
                <a:latin typeface="微软雅黑" panose="020B0503020204020204" pitchFamily="34" charset="-122"/>
                <a:ea typeface="微软雅黑" panose="020B0503020204020204" pitchFamily="34" charset="-122"/>
              </a:endParaRPr>
            </a:p>
          </p:txBody>
        </p:sp>
        <p:cxnSp>
          <p:nvCxnSpPr>
            <p:cNvPr id="85" name="直接连接符 84"/>
            <p:cNvCxnSpPr/>
            <p:nvPr/>
          </p:nvCxnSpPr>
          <p:spPr>
            <a:xfrm flipH="1" flipV="1">
              <a:off x="5048008" y="1590805"/>
              <a:ext cx="105873" cy="67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flipV="1">
              <a:off x="5508637" y="1571292"/>
              <a:ext cx="105873" cy="67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5938746" y="1589441"/>
              <a:ext cx="105873" cy="67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flipV="1">
              <a:off x="6240122" y="1571292"/>
              <a:ext cx="105873" cy="6733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6289332" y="1440789"/>
              <a:ext cx="3098" cy="303107"/>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flipV="1">
              <a:off x="3338747" y="4585754"/>
              <a:ext cx="164707" cy="1268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flipV="1">
              <a:off x="4276436" y="4593419"/>
              <a:ext cx="164707" cy="1268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flipV="1">
              <a:off x="5557398" y="4586928"/>
              <a:ext cx="164707" cy="1268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flipV="1">
              <a:off x="6844931" y="4591741"/>
              <a:ext cx="164707" cy="1268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flipV="1">
              <a:off x="8128018" y="4593162"/>
              <a:ext cx="164707" cy="1268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文本框 202"/>
            <p:cNvSpPr txBox="1"/>
            <p:nvPr/>
          </p:nvSpPr>
          <p:spPr>
            <a:xfrm>
              <a:off x="3370573" y="4443038"/>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16</a:t>
              </a:r>
              <a:endParaRPr lang="zh-CN" altLang="en-US" sz="1200" b="1" dirty="0">
                <a:latin typeface="微软雅黑" panose="020B0503020204020204" pitchFamily="34" charset="-122"/>
                <a:ea typeface="微软雅黑" panose="020B0503020204020204" pitchFamily="34" charset="-122"/>
              </a:endParaRPr>
            </a:p>
          </p:txBody>
        </p:sp>
        <p:sp>
          <p:nvSpPr>
            <p:cNvPr id="96" name="文本框 203"/>
            <p:cNvSpPr txBox="1"/>
            <p:nvPr/>
          </p:nvSpPr>
          <p:spPr>
            <a:xfrm>
              <a:off x="4323499" y="4445428"/>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32</a:t>
              </a:r>
              <a:endParaRPr lang="zh-CN" altLang="en-US" sz="1200" b="1" dirty="0">
                <a:latin typeface="微软雅黑" panose="020B0503020204020204" pitchFamily="34" charset="-122"/>
                <a:ea typeface="微软雅黑" panose="020B0503020204020204" pitchFamily="34" charset="-122"/>
              </a:endParaRPr>
            </a:p>
          </p:txBody>
        </p:sp>
        <p:sp>
          <p:nvSpPr>
            <p:cNvPr id="97" name="文本框 204"/>
            <p:cNvSpPr txBox="1"/>
            <p:nvPr/>
          </p:nvSpPr>
          <p:spPr>
            <a:xfrm>
              <a:off x="5600765" y="4435630"/>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32</a:t>
              </a:r>
              <a:endParaRPr lang="zh-CN" altLang="en-US" sz="1200" b="1" dirty="0">
                <a:latin typeface="微软雅黑" panose="020B0503020204020204" pitchFamily="34" charset="-122"/>
                <a:ea typeface="微软雅黑" panose="020B0503020204020204" pitchFamily="34" charset="-122"/>
              </a:endParaRPr>
            </a:p>
          </p:txBody>
        </p:sp>
        <p:sp>
          <p:nvSpPr>
            <p:cNvPr id="98" name="文本框 205"/>
            <p:cNvSpPr txBox="1"/>
            <p:nvPr/>
          </p:nvSpPr>
          <p:spPr>
            <a:xfrm>
              <a:off x="6866352" y="4424013"/>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32</a:t>
              </a:r>
              <a:endParaRPr lang="zh-CN" altLang="en-US" sz="1200" b="1" dirty="0">
                <a:latin typeface="微软雅黑" panose="020B0503020204020204" pitchFamily="34" charset="-122"/>
                <a:ea typeface="微软雅黑" panose="020B0503020204020204" pitchFamily="34" charset="-122"/>
              </a:endParaRPr>
            </a:p>
          </p:txBody>
        </p:sp>
        <p:sp>
          <p:nvSpPr>
            <p:cNvPr id="99" name="文本框 206"/>
            <p:cNvSpPr txBox="1"/>
            <p:nvPr/>
          </p:nvSpPr>
          <p:spPr>
            <a:xfrm>
              <a:off x="8170332" y="4447812"/>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32</a:t>
              </a:r>
              <a:endParaRPr lang="zh-CN" altLang="en-US" sz="1200" b="1" dirty="0">
                <a:latin typeface="微软雅黑" panose="020B0503020204020204" pitchFamily="34" charset="-122"/>
                <a:ea typeface="微软雅黑" panose="020B0503020204020204" pitchFamily="34" charset="-122"/>
              </a:endParaRPr>
            </a:p>
          </p:txBody>
        </p:sp>
        <p:sp>
          <p:nvSpPr>
            <p:cNvPr id="100" name="椭圆 99"/>
            <p:cNvSpPr/>
            <p:nvPr/>
          </p:nvSpPr>
          <p:spPr>
            <a:xfrm>
              <a:off x="5256781" y="1669967"/>
              <a:ext cx="230694" cy="24561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01" name="文本框 208"/>
            <p:cNvSpPr txBox="1"/>
            <p:nvPr/>
          </p:nvSpPr>
          <p:spPr>
            <a:xfrm>
              <a:off x="5233391" y="1657074"/>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solidFill>
                    <a:srgbClr val="FF0000"/>
                  </a:solidFill>
                  <a:latin typeface="微软雅黑" panose="020B0503020204020204" pitchFamily="34" charset="-122"/>
                  <a:ea typeface="微软雅黑" panose="020B0503020204020204" pitchFamily="34" charset="-122"/>
                </a:rPr>
                <a:t>1</a:t>
              </a:r>
              <a:endParaRPr lang="zh-CN" altLang="en-US" sz="1200" b="1" dirty="0">
                <a:solidFill>
                  <a:srgbClr val="FF0000"/>
                </a:solidFill>
                <a:latin typeface="微软雅黑" panose="020B0503020204020204" pitchFamily="34" charset="-122"/>
                <a:ea typeface="微软雅黑" panose="020B0503020204020204" pitchFamily="34" charset="-122"/>
              </a:endParaRPr>
            </a:p>
          </p:txBody>
        </p:sp>
        <p:sp>
          <p:nvSpPr>
            <p:cNvPr id="102" name="文本框 209"/>
            <p:cNvSpPr txBox="1"/>
            <p:nvPr/>
          </p:nvSpPr>
          <p:spPr>
            <a:xfrm>
              <a:off x="4773722" y="1464057"/>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solidFill>
                    <a:srgbClr val="0070C0"/>
                  </a:solidFill>
                  <a:latin typeface="微软雅黑" panose="020B0503020204020204" pitchFamily="34" charset="-122"/>
                  <a:ea typeface="微软雅黑" panose="020B0503020204020204" pitchFamily="34" charset="-122"/>
                </a:rPr>
                <a:t>2</a:t>
              </a:r>
              <a:endParaRPr lang="zh-CN" altLang="en-US" sz="1200" b="1" dirty="0">
                <a:solidFill>
                  <a:srgbClr val="0070C0"/>
                </a:solidFill>
                <a:latin typeface="微软雅黑" panose="020B0503020204020204" pitchFamily="34" charset="-122"/>
                <a:ea typeface="微软雅黑" panose="020B0503020204020204" pitchFamily="34" charset="-122"/>
              </a:endParaRPr>
            </a:p>
          </p:txBody>
        </p:sp>
        <p:sp>
          <p:nvSpPr>
            <p:cNvPr id="103" name="椭圆 102"/>
            <p:cNvSpPr/>
            <p:nvPr/>
          </p:nvSpPr>
          <p:spPr>
            <a:xfrm>
              <a:off x="4781075" y="1466149"/>
              <a:ext cx="230694" cy="24561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sp>
          <p:nvSpPr>
            <p:cNvPr id="104" name="文本框 211"/>
            <p:cNvSpPr txBox="1"/>
            <p:nvPr/>
          </p:nvSpPr>
          <p:spPr>
            <a:xfrm>
              <a:off x="6683676" y="1448163"/>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solidFill>
                    <a:srgbClr val="0070C0"/>
                  </a:solidFill>
                  <a:latin typeface="微软雅黑" panose="020B0503020204020204" pitchFamily="34" charset="-122"/>
                  <a:ea typeface="微软雅黑" panose="020B0503020204020204" pitchFamily="34" charset="-122"/>
                </a:rPr>
                <a:t>5</a:t>
              </a:r>
              <a:endParaRPr lang="zh-CN" altLang="en-US" sz="1200" b="1" dirty="0">
                <a:solidFill>
                  <a:srgbClr val="0070C0"/>
                </a:solidFill>
                <a:latin typeface="微软雅黑" panose="020B0503020204020204" pitchFamily="34" charset="-122"/>
                <a:ea typeface="微软雅黑" panose="020B0503020204020204" pitchFamily="34" charset="-122"/>
              </a:endParaRPr>
            </a:p>
          </p:txBody>
        </p:sp>
        <p:sp>
          <p:nvSpPr>
            <p:cNvPr id="105" name="椭圆 104"/>
            <p:cNvSpPr/>
            <p:nvPr/>
          </p:nvSpPr>
          <p:spPr>
            <a:xfrm>
              <a:off x="6705506" y="1462487"/>
              <a:ext cx="230694" cy="24561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sp>
          <p:nvSpPr>
            <p:cNvPr id="106" name="文本框 213"/>
            <p:cNvSpPr txBox="1"/>
            <p:nvPr/>
          </p:nvSpPr>
          <p:spPr>
            <a:xfrm>
              <a:off x="6114417" y="5496496"/>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32</a:t>
              </a:r>
              <a:endParaRPr lang="zh-CN" altLang="en-US" sz="1200" b="1" dirty="0">
                <a:latin typeface="微软雅黑" panose="020B0503020204020204" pitchFamily="34" charset="-122"/>
                <a:ea typeface="微软雅黑" panose="020B0503020204020204" pitchFamily="34" charset="-122"/>
              </a:endParaRPr>
            </a:p>
          </p:txBody>
        </p:sp>
        <p:cxnSp>
          <p:nvCxnSpPr>
            <p:cNvPr id="107" name="直接连接符 106"/>
            <p:cNvCxnSpPr/>
            <p:nvPr/>
          </p:nvCxnSpPr>
          <p:spPr>
            <a:xfrm flipH="1" flipV="1">
              <a:off x="6081805" y="5628455"/>
              <a:ext cx="164707" cy="1268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3408834" y="5170008"/>
              <a:ext cx="3294" cy="126433"/>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09" name="肘形连接符 108"/>
            <p:cNvCxnSpPr/>
            <p:nvPr/>
          </p:nvCxnSpPr>
          <p:spPr>
            <a:xfrm rot="10800000" flipV="1">
              <a:off x="3095395" y="5286526"/>
              <a:ext cx="323769" cy="122061"/>
            </a:xfrm>
            <a:prstGeom prst="bentConnector3">
              <a:avLst>
                <a:gd name="adj1" fmla="val 100013"/>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110" name="文本框 221"/>
            <p:cNvSpPr txBox="1"/>
            <p:nvPr/>
          </p:nvSpPr>
          <p:spPr>
            <a:xfrm>
              <a:off x="3214906" y="2062576"/>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latin typeface="微软雅黑" panose="020B0503020204020204" pitchFamily="34" charset="-122"/>
                  <a:ea typeface="微软雅黑" panose="020B0503020204020204" pitchFamily="34" charset="-122"/>
                </a:rPr>
                <a:t>16</a:t>
              </a:r>
              <a:endParaRPr lang="zh-CN" altLang="en-US" sz="1200" b="1" dirty="0">
                <a:latin typeface="微软雅黑" panose="020B0503020204020204" pitchFamily="34" charset="-122"/>
                <a:ea typeface="微软雅黑" panose="020B0503020204020204" pitchFamily="34" charset="-122"/>
              </a:endParaRPr>
            </a:p>
          </p:txBody>
        </p:sp>
        <p:sp>
          <p:nvSpPr>
            <p:cNvPr id="111" name="椭圆 110"/>
            <p:cNvSpPr/>
            <p:nvPr/>
          </p:nvSpPr>
          <p:spPr>
            <a:xfrm>
              <a:off x="3232591" y="5445347"/>
              <a:ext cx="230694" cy="245612"/>
            </a:xfrm>
            <a:prstGeom prst="ellipse">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sp>
          <p:nvSpPr>
            <p:cNvPr id="112" name="文本框 223"/>
            <p:cNvSpPr txBox="1"/>
            <p:nvPr/>
          </p:nvSpPr>
          <p:spPr>
            <a:xfrm>
              <a:off x="3218041" y="5429653"/>
              <a:ext cx="396891"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solidFill>
                    <a:srgbClr val="0070C0"/>
                  </a:solidFill>
                  <a:latin typeface="微软雅黑" panose="020B0503020204020204" pitchFamily="34" charset="-122"/>
                  <a:ea typeface="微软雅黑" panose="020B0503020204020204" pitchFamily="34" charset="-122"/>
                </a:rPr>
                <a:t>3</a:t>
              </a:r>
              <a:endParaRPr lang="zh-CN" altLang="en-US" sz="1200" b="1" dirty="0">
                <a:solidFill>
                  <a:srgbClr val="0070C0"/>
                </a:solidFill>
                <a:latin typeface="微软雅黑" panose="020B0503020204020204" pitchFamily="34" charset="-122"/>
                <a:ea typeface="微软雅黑" panose="020B0503020204020204" pitchFamily="34" charset="-122"/>
              </a:endParaRPr>
            </a:p>
          </p:txBody>
        </p:sp>
        <p:sp>
          <p:nvSpPr>
            <p:cNvPr id="113" name="椭圆 112"/>
            <p:cNvSpPr/>
            <p:nvPr/>
          </p:nvSpPr>
          <p:spPr>
            <a:xfrm>
              <a:off x="6646087" y="5471946"/>
              <a:ext cx="230694" cy="245612"/>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C00000"/>
                </a:solidFill>
              </a:endParaRPr>
            </a:p>
          </p:txBody>
        </p:sp>
        <p:sp>
          <p:nvSpPr>
            <p:cNvPr id="114" name="文本框 225"/>
            <p:cNvSpPr txBox="1"/>
            <p:nvPr/>
          </p:nvSpPr>
          <p:spPr>
            <a:xfrm>
              <a:off x="6622697" y="5459053"/>
              <a:ext cx="396891" cy="276999"/>
            </a:xfrm>
            <a:prstGeom prst="rect">
              <a:avLst/>
            </a:prstGeom>
            <a:noFill/>
            <a:ln>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smtClean="0">
                  <a:solidFill>
                    <a:srgbClr val="C00000"/>
                  </a:solidFill>
                  <a:latin typeface="微软雅黑" panose="020B0503020204020204" pitchFamily="34" charset="-122"/>
                  <a:ea typeface="微软雅黑" panose="020B0503020204020204" pitchFamily="34" charset="-122"/>
                </a:rPr>
                <a:t>4</a:t>
              </a:r>
              <a:endParaRPr lang="zh-CN" altLang="en-US" sz="1200" b="1" dirty="0">
                <a:solidFill>
                  <a:srgbClr val="C00000"/>
                </a:solidFill>
                <a:latin typeface="微软雅黑" panose="020B0503020204020204" pitchFamily="34" charset="-122"/>
                <a:ea typeface="微软雅黑" panose="020B0503020204020204" pitchFamily="34" charset="-122"/>
              </a:endParaRPr>
            </a:p>
          </p:txBody>
        </p:sp>
        <p:cxnSp>
          <p:nvCxnSpPr>
            <p:cNvPr id="115" name="直接连接符 114"/>
            <p:cNvCxnSpPr/>
            <p:nvPr/>
          </p:nvCxnSpPr>
          <p:spPr>
            <a:xfrm flipV="1">
              <a:off x="2900165" y="5403283"/>
              <a:ext cx="233560" cy="7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1924557" y="854157"/>
            <a:ext cx="436338" cy="461665"/>
          </a:xfrm>
          <a:prstGeom prst="rect">
            <a:avLst/>
          </a:prstGeom>
        </p:spPr>
        <p:txBody>
          <a:bodyPr wrap="none">
            <a:spAutoFit/>
          </a:bodyPr>
          <a:lstStyle/>
          <a:p>
            <a:r>
              <a:rPr lang="en-US" altLang="zh-CN" sz="2400" dirty="0">
                <a:latin typeface="+mn-ea"/>
              </a:rPr>
              <a:t>2)</a:t>
            </a:r>
            <a:endParaRPr lang="zh-CN" altLang="en-US" sz="2400" dirty="0">
              <a:latin typeface="+mn-ea"/>
            </a:endParaRPr>
          </a:p>
        </p:txBody>
      </p:sp>
      <p:grpSp>
        <p:nvGrpSpPr>
          <p:cNvPr id="125" name="组合 124"/>
          <p:cNvGrpSpPr/>
          <p:nvPr/>
        </p:nvGrpSpPr>
        <p:grpSpPr>
          <a:xfrm>
            <a:off x="4763770" y="2148205"/>
            <a:ext cx="6605905" cy="3937635"/>
            <a:chOff x="7502" y="3383"/>
            <a:chExt cx="10403" cy="6201"/>
          </a:xfrm>
        </p:grpSpPr>
        <p:cxnSp>
          <p:nvCxnSpPr>
            <p:cNvPr id="121" name="直接连接符 120"/>
            <p:cNvCxnSpPr/>
            <p:nvPr/>
          </p:nvCxnSpPr>
          <p:spPr>
            <a:xfrm>
              <a:off x="8165" y="9159"/>
              <a:ext cx="680" cy="0"/>
            </a:xfrm>
            <a:prstGeom prst="line">
              <a:avLst/>
            </a:prstGeom>
            <a:ln>
              <a:solidFill>
                <a:srgbClr val="0000FF"/>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22" name="文本框 121"/>
            <p:cNvSpPr txBox="1"/>
            <p:nvPr/>
          </p:nvSpPr>
          <p:spPr>
            <a:xfrm>
              <a:off x="7502" y="9054"/>
              <a:ext cx="757" cy="531"/>
            </a:xfrm>
            <a:prstGeom prst="rect">
              <a:avLst/>
            </a:prstGeom>
            <a:noFill/>
          </p:spPr>
          <p:txBody>
            <a:bodyPr wrap="square" rtlCol="0">
              <a:spAutoFit/>
            </a:bodyPr>
            <a:p>
              <a:r>
                <a:rPr lang="en-US" altLang="zh-CN" sz="1600" b="1">
                  <a:solidFill>
                    <a:srgbClr val="0000FF"/>
                  </a:solidFill>
                </a:rPr>
                <a:t>Hit</a:t>
              </a:r>
              <a:endParaRPr lang="en-US" altLang="zh-CN" sz="1600" b="1">
                <a:solidFill>
                  <a:srgbClr val="0000FF"/>
                </a:solidFill>
              </a:endParaRPr>
            </a:p>
          </p:txBody>
        </p:sp>
        <p:cxnSp>
          <p:nvCxnSpPr>
            <p:cNvPr id="123" name="直接连接符 122"/>
            <p:cNvCxnSpPr/>
            <p:nvPr/>
          </p:nvCxnSpPr>
          <p:spPr>
            <a:xfrm>
              <a:off x="16853" y="3383"/>
              <a:ext cx="680" cy="0"/>
            </a:xfrm>
            <a:prstGeom prst="line">
              <a:avLst/>
            </a:prstGeom>
            <a:ln>
              <a:solidFill>
                <a:srgbClr val="0000FF"/>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24" name="文本框 123"/>
            <p:cNvSpPr txBox="1"/>
            <p:nvPr/>
          </p:nvSpPr>
          <p:spPr>
            <a:xfrm>
              <a:off x="17149" y="3383"/>
              <a:ext cx="757" cy="531"/>
            </a:xfrm>
            <a:prstGeom prst="rect">
              <a:avLst/>
            </a:prstGeom>
            <a:noFill/>
          </p:spPr>
          <p:txBody>
            <a:bodyPr wrap="square" rtlCol="0">
              <a:spAutoFit/>
            </a:bodyPr>
            <a:p>
              <a:r>
                <a:rPr lang="en-US" altLang="zh-CN" sz="1600" b="1">
                  <a:solidFill>
                    <a:srgbClr val="0000FF"/>
                  </a:solidFill>
                </a:rPr>
                <a:t>Hit</a:t>
              </a:r>
              <a:endParaRPr lang="en-US" altLang="zh-CN" sz="1600" b="1">
                <a:solidFill>
                  <a:srgbClr val="0000FF"/>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25"/>
                                        </p:tgtEl>
                                        <p:attrNameLst>
                                          <p:attrName>style.visibility</p:attrName>
                                        </p:attrNameLst>
                                      </p:cBhvr>
                                      <p:to>
                                        <p:strVal val="visible"/>
                                      </p:to>
                                    </p:set>
                                    <p:animEffect transition="in" filter="blinds(horizontal)">
                                      <p:cBhvr>
                                        <p:cTn id="12"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2" name="矩形 1"/>
          <p:cNvSpPr/>
          <p:nvPr/>
        </p:nvSpPr>
        <p:spPr>
          <a:xfrm>
            <a:off x="685800" y="972233"/>
            <a:ext cx="10548258" cy="1420495"/>
          </a:xfrm>
          <a:prstGeom prst="rect">
            <a:avLst/>
          </a:prstGeom>
        </p:spPr>
        <p:txBody>
          <a:bodyPr wrap="square">
            <a:spAutoFit/>
          </a:bodyPr>
          <a:lstStyle/>
          <a:p>
            <a:pPr>
              <a:lnSpc>
                <a:spcPct val="120000"/>
              </a:lnSpc>
            </a:pPr>
            <a:r>
              <a:rPr lang="zh-CN" altLang="en-US" sz="2400" b="1" dirty="0">
                <a:latin typeface="+mn-ea"/>
              </a:rPr>
              <a:t>例</a:t>
            </a:r>
            <a:r>
              <a:rPr lang="en-US" altLang="zh-CN" sz="2400" b="1" dirty="0">
                <a:latin typeface="+mn-ea"/>
              </a:rPr>
              <a:t>2</a:t>
            </a:r>
            <a:r>
              <a:rPr lang="en-US" altLang="zh-CN" sz="2400" dirty="0">
                <a:latin typeface="+mn-ea"/>
              </a:rPr>
              <a:t> </a:t>
            </a:r>
            <a:r>
              <a:rPr lang="zh-CN" altLang="en-US" sz="2400" dirty="0">
                <a:latin typeface="+mn-ea"/>
              </a:rPr>
              <a:t>主存和</a:t>
            </a:r>
            <a:r>
              <a:rPr lang="en-US" altLang="zh-CN" sz="2400" dirty="0">
                <a:latin typeface="+mn-ea"/>
              </a:rPr>
              <a:t>Cache</a:t>
            </a:r>
            <a:r>
              <a:rPr lang="zh-CN" altLang="en-US" sz="2400" dirty="0">
                <a:latin typeface="+mn-ea"/>
              </a:rPr>
              <a:t>之间采用直接映射方式，块大小为</a:t>
            </a:r>
            <a:r>
              <a:rPr lang="en-US" altLang="zh-CN" sz="2400" dirty="0">
                <a:latin typeface="+mn-ea"/>
              </a:rPr>
              <a:t>16B</a:t>
            </a:r>
            <a:r>
              <a:rPr lang="zh-CN" altLang="en-US" sz="2400" dirty="0">
                <a:latin typeface="+mn-ea"/>
              </a:rPr>
              <a:t>。</a:t>
            </a:r>
            <a:r>
              <a:rPr lang="en-US" altLang="zh-CN" sz="2400" dirty="0">
                <a:latin typeface="+mn-ea"/>
              </a:rPr>
              <a:t>Cache</a:t>
            </a:r>
            <a:r>
              <a:rPr lang="zh-CN" altLang="en-US" sz="2400" dirty="0">
                <a:latin typeface="+mn-ea"/>
              </a:rPr>
              <a:t>数据区容量为</a:t>
            </a:r>
            <a:r>
              <a:rPr lang="en-US" altLang="zh-CN" sz="2400" dirty="0">
                <a:latin typeface="+mn-ea"/>
              </a:rPr>
              <a:t>64KB</a:t>
            </a:r>
            <a:r>
              <a:rPr lang="zh-CN" altLang="en-US" sz="2400" dirty="0">
                <a:latin typeface="+mn-ea"/>
              </a:rPr>
              <a:t>，主存地址为</a:t>
            </a:r>
            <a:r>
              <a:rPr lang="en-US" altLang="zh-CN" sz="2400" dirty="0">
                <a:latin typeface="+mn-ea"/>
              </a:rPr>
              <a:t>32</a:t>
            </a:r>
            <a:r>
              <a:rPr lang="zh-CN" altLang="en-US" sz="2400" dirty="0">
                <a:latin typeface="+mn-ea"/>
              </a:rPr>
              <a:t>位，按字节编址，数据字长</a:t>
            </a:r>
            <a:r>
              <a:rPr lang="en-US" altLang="zh-CN" sz="2400" dirty="0">
                <a:latin typeface="+mn-ea"/>
              </a:rPr>
              <a:t>32</a:t>
            </a:r>
            <a:r>
              <a:rPr lang="zh-CN" altLang="en-US" sz="2400" dirty="0">
                <a:latin typeface="+mn-ea"/>
              </a:rPr>
              <a:t>位</a:t>
            </a:r>
            <a:r>
              <a:rPr lang="zh-CN" altLang="en-US" sz="2400" dirty="0" smtClean="0">
                <a:latin typeface="+mn-ea"/>
              </a:rPr>
              <a:t>。</a:t>
            </a:r>
            <a:endParaRPr lang="en-US" altLang="zh-CN" sz="2400" dirty="0" smtClean="0">
              <a:latin typeface="+mn-ea"/>
            </a:endParaRPr>
          </a:p>
          <a:p>
            <a:pPr>
              <a:lnSpc>
                <a:spcPct val="120000"/>
              </a:lnSpc>
            </a:pPr>
            <a:r>
              <a:rPr lang="zh-CN" altLang="en-US" sz="2400" dirty="0" smtClean="0">
                <a:latin typeface="+mn-ea"/>
              </a:rPr>
              <a:t> </a:t>
            </a:r>
            <a:r>
              <a:rPr lang="en-US" altLang="zh-CN" sz="2400" dirty="0" smtClean="0">
                <a:latin typeface="+mn-ea"/>
              </a:rPr>
              <a:t>3</a:t>
            </a:r>
            <a:r>
              <a:rPr lang="en-US" altLang="zh-CN" sz="2400" dirty="0">
                <a:latin typeface="+mn-ea"/>
              </a:rPr>
              <a:t>)</a:t>
            </a:r>
            <a:r>
              <a:rPr lang="zh-CN" altLang="en-US" sz="2400" dirty="0">
                <a:latin typeface="+mn-ea"/>
              </a:rPr>
              <a:t>计算</a:t>
            </a:r>
            <a:r>
              <a:rPr lang="en-US" altLang="zh-CN" sz="2400" dirty="0" smtClean="0">
                <a:latin typeface="+mn-ea"/>
              </a:rPr>
              <a:t>Cache</a:t>
            </a:r>
            <a:r>
              <a:rPr lang="zh-CN" altLang="en-US" sz="2400" dirty="0" smtClean="0">
                <a:latin typeface="+mn-ea"/>
              </a:rPr>
              <a:t>总容量</a:t>
            </a:r>
            <a:r>
              <a:rPr lang="zh-CN" altLang="en-US" sz="2400" dirty="0">
                <a:latin typeface="+mn-ea"/>
              </a:rPr>
              <a:t>多大（假定</a:t>
            </a:r>
            <a:r>
              <a:rPr lang="en-US" altLang="zh-CN" sz="2400" dirty="0" smtClean="0">
                <a:latin typeface="+mn-ea"/>
              </a:rPr>
              <a:t>Cache</a:t>
            </a:r>
            <a:r>
              <a:rPr lang="zh-CN" altLang="en-US" sz="2400" dirty="0" smtClean="0">
                <a:latin typeface="+mn-ea"/>
              </a:rPr>
              <a:t>使用</a:t>
            </a:r>
            <a:r>
              <a:rPr lang="en-US" altLang="zh-CN" sz="2400" dirty="0" smtClean="0">
                <a:latin typeface="+mn-ea"/>
              </a:rPr>
              <a:t>1</a:t>
            </a:r>
            <a:r>
              <a:rPr lang="zh-CN" altLang="en-US" sz="2400" dirty="0" smtClean="0">
                <a:latin typeface="+mn-ea"/>
              </a:rPr>
              <a:t>位有效位） </a:t>
            </a:r>
            <a:endParaRPr lang="zh-CN" altLang="en-US" sz="2400" dirty="0">
              <a:latin typeface="+mn-ea"/>
            </a:endParaRPr>
          </a:p>
        </p:txBody>
      </p:sp>
      <p:sp>
        <p:nvSpPr>
          <p:cNvPr id="4" name="Text Box 4"/>
          <p:cNvSpPr txBox="1">
            <a:spLocks noChangeArrowheads="1"/>
          </p:cNvSpPr>
          <p:nvPr/>
        </p:nvSpPr>
        <p:spPr bwMode="auto">
          <a:xfrm>
            <a:off x="1215239" y="2741332"/>
            <a:ext cx="10976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400" dirty="0">
                <a:latin typeface="+mn-ea"/>
                <a:ea typeface="+mn-ea"/>
              </a:rPr>
              <a:t> </a:t>
            </a:r>
            <a:r>
              <a:rPr lang="zh-CN" altLang="en-US" sz="2400" dirty="0" smtClean="0">
                <a:latin typeface="+mn-ea"/>
                <a:ea typeface="+mn-ea"/>
              </a:rPr>
              <a:t> </a:t>
            </a:r>
            <a:r>
              <a:rPr lang="en-US" altLang="zh-CN" sz="2400" dirty="0">
                <a:latin typeface="+mn-ea"/>
                <a:ea typeface="+mn-ea"/>
              </a:rPr>
              <a:t>Tag </a:t>
            </a:r>
            <a:r>
              <a:rPr lang="en-US" altLang="zh-CN" sz="2400" dirty="0" smtClean="0">
                <a:latin typeface="+mn-ea"/>
                <a:ea typeface="+mn-ea"/>
              </a:rPr>
              <a:t>: </a:t>
            </a:r>
            <a:r>
              <a:rPr lang="en-US" altLang="zh-CN" sz="2400" dirty="0" smtClean="0">
                <a:solidFill>
                  <a:srgbClr val="0237D8"/>
                </a:solidFill>
                <a:latin typeface="+mn-ea"/>
                <a:ea typeface="+mn-ea"/>
              </a:rPr>
              <a:t>16 bit </a:t>
            </a:r>
            <a:endParaRPr lang="en-US" altLang="zh-CN" sz="2400" dirty="0" smtClean="0">
              <a:solidFill>
                <a:srgbClr val="0237D8"/>
              </a:solidFill>
              <a:latin typeface="+mn-ea"/>
              <a:ea typeface="+mn-ea"/>
            </a:endParaRPr>
          </a:p>
        </p:txBody>
      </p:sp>
      <p:sp>
        <p:nvSpPr>
          <p:cNvPr id="6" name="Text Box 4"/>
          <p:cNvSpPr txBox="1">
            <a:spLocks noChangeArrowheads="1"/>
          </p:cNvSpPr>
          <p:nvPr/>
        </p:nvSpPr>
        <p:spPr bwMode="auto">
          <a:xfrm>
            <a:off x="1351957" y="3269478"/>
            <a:ext cx="633335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en-US" altLang="zh-CN" sz="2400" dirty="0" smtClean="0">
                <a:latin typeface="+mn-ea"/>
                <a:ea typeface="+mn-ea"/>
              </a:rPr>
              <a:t>Cache</a:t>
            </a:r>
            <a:r>
              <a:rPr lang="zh-CN" altLang="en-US" sz="2400" dirty="0" smtClean="0">
                <a:latin typeface="+mn-ea"/>
                <a:ea typeface="+mn-ea"/>
              </a:rPr>
              <a:t>行数据存储体容量为</a:t>
            </a:r>
            <a:r>
              <a:rPr lang="en-US" altLang="zh-CN" sz="2400" dirty="0" smtClean="0">
                <a:latin typeface="+mn-ea"/>
                <a:ea typeface="+mn-ea"/>
              </a:rPr>
              <a:t>:</a:t>
            </a:r>
            <a:r>
              <a:rPr lang="zh-CN" altLang="en-US" sz="2400" dirty="0" smtClean="0">
                <a:latin typeface="+mn-ea"/>
                <a:ea typeface="+mn-ea"/>
              </a:rPr>
              <a:t> </a:t>
            </a:r>
            <a:r>
              <a:rPr lang="en-US" altLang="zh-CN" sz="2400" dirty="0" smtClean="0">
                <a:latin typeface="+mn-ea"/>
                <a:ea typeface="+mn-ea"/>
              </a:rPr>
              <a:t>16</a:t>
            </a:r>
            <a:r>
              <a:rPr lang="zh-CN" altLang="en-US" sz="2400" dirty="0" smtClean="0">
                <a:latin typeface="+mn-ea"/>
                <a:ea typeface="+mn-ea"/>
              </a:rPr>
              <a:t>*</a:t>
            </a:r>
            <a:r>
              <a:rPr lang="en-US" altLang="zh-CN" sz="2400" dirty="0" smtClean="0">
                <a:latin typeface="+mn-ea"/>
                <a:ea typeface="+mn-ea"/>
              </a:rPr>
              <a:t>8 = </a:t>
            </a:r>
            <a:r>
              <a:rPr lang="en-US" altLang="zh-CN" sz="2400" dirty="0" smtClean="0">
                <a:solidFill>
                  <a:srgbClr val="0237D8"/>
                </a:solidFill>
                <a:latin typeface="+mn-ea"/>
                <a:ea typeface="+mn-ea"/>
              </a:rPr>
              <a:t>128 bit</a:t>
            </a:r>
            <a:endParaRPr lang="en-US" altLang="zh-CN" sz="2400" dirty="0">
              <a:solidFill>
                <a:srgbClr val="0237D8"/>
              </a:solidFill>
              <a:latin typeface="+mn-ea"/>
              <a:ea typeface="+mn-ea"/>
            </a:endParaRPr>
          </a:p>
        </p:txBody>
      </p:sp>
      <p:sp>
        <p:nvSpPr>
          <p:cNvPr id="7" name="Text Box 4"/>
          <p:cNvSpPr txBox="1">
            <a:spLocks noChangeArrowheads="1"/>
          </p:cNvSpPr>
          <p:nvPr/>
        </p:nvSpPr>
        <p:spPr bwMode="auto">
          <a:xfrm>
            <a:off x="1351956" y="3830282"/>
            <a:ext cx="34813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50000"/>
              </a:spcBef>
              <a:buNone/>
            </a:pPr>
            <a:r>
              <a:rPr lang="zh-CN" altLang="en-US" sz="2400" dirty="0" smtClean="0">
                <a:latin typeface="+mn-ea"/>
                <a:ea typeface="+mn-ea"/>
              </a:rPr>
              <a:t>有效位：</a:t>
            </a:r>
            <a:r>
              <a:rPr lang="en-US" altLang="zh-CN" sz="2400" dirty="0" smtClean="0">
                <a:solidFill>
                  <a:srgbClr val="0237D8"/>
                </a:solidFill>
                <a:latin typeface="+mn-ea"/>
                <a:ea typeface="+mn-ea"/>
              </a:rPr>
              <a:t>1</a:t>
            </a:r>
            <a:r>
              <a:rPr lang="en-US" altLang="zh-CN" sz="2400" dirty="0" smtClean="0">
                <a:latin typeface="+mn-ea"/>
                <a:ea typeface="+mn-ea"/>
              </a:rPr>
              <a:t> </a:t>
            </a:r>
            <a:r>
              <a:rPr lang="en-US" altLang="zh-CN" sz="2400" dirty="0" smtClean="0">
                <a:solidFill>
                  <a:srgbClr val="0237D8"/>
                </a:solidFill>
                <a:latin typeface="+mn-ea"/>
                <a:ea typeface="+mn-ea"/>
              </a:rPr>
              <a:t>bit</a:t>
            </a:r>
            <a:endParaRPr lang="en-US" altLang="zh-CN" sz="2400" dirty="0">
              <a:solidFill>
                <a:srgbClr val="0237D8"/>
              </a:solidFill>
              <a:latin typeface="+mn-ea"/>
              <a:ea typeface="+mn-ea"/>
            </a:endParaRPr>
          </a:p>
        </p:txBody>
      </p:sp>
      <p:sp>
        <p:nvSpPr>
          <p:cNvPr id="8" name="Text Box 4"/>
          <p:cNvSpPr txBox="1">
            <a:spLocks noChangeArrowheads="1"/>
          </p:cNvSpPr>
          <p:nvPr/>
        </p:nvSpPr>
        <p:spPr bwMode="auto">
          <a:xfrm>
            <a:off x="1351956" y="4951378"/>
            <a:ext cx="1097676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50000"/>
              </a:spcBef>
              <a:buNone/>
            </a:pPr>
            <a:r>
              <a:rPr lang="en-US" altLang="zh-CN" sz="2400" dirty="0" smtClean="0">
                <a:latin typeface="+mn-ea"/>
                <a:ea typeface="+mn-ea"/>
              </a:rPr>
              <a:t>Cache </a:t>
            </a:r>
            <a:r>
              <a:rPr lang="zh-CN" altLang="en-US" sz="2400" dirty="0">
                <a:latin typeface="+mn-ea"/>
                <a:ea typeface="+mn-ea"/>
              </a:rPr>
              <a:t>总</a:t>
            </a:r>
            <a:r>
              <a:rPr lang="zh-CN" altLang="en-US" sz="2400" dirty="0" smtClean="0">
                <a:latin typeface="+mn-ea"/>
                <a:ea typeface="+mn-ea"/>
              </a:rPr>
              <a:t>容量为 </a:t>
            </a:r>
            <a:r>
              <a:rPr lang="en-US" altLang="zh-CN" sz="2400" dirty="0" smtClean="0">
                <a:latin typeface="+mn-ea"/>
                <a:ea typeface="+mn-ea"/>
              </a:rPr>
              <a:t>= 4096 </a:t>
            </a:r>
            <a:r>
              <a:rPr lang="en-US" altLang="zh-CN" sz="2400" dirty="0">
                <a:latin typeface="+mn-ea"/>
                <a:ea typeface="+mn-ea"/>
                <a:sym typeface="Symbol" panose="05050102010706020507" pitchFamily="18" charset="2"/>
              </a:rPr>
              <a:t> </a:t>
            </a:r>
            <a:r>
              <a:rPr lang="en-US" altLang="zh-CN" sz="2400" dirty="0" smtClean="0">
                <a:latin typeface="+mn-ea"/>
                <a:ea typeface="+mn-ea"/>
                <a:sym typeface="Symbol" panose="05050102010706020507" pitchFamily="18" charset="2"/>
              </a:rPr>
              <a:t>145bit = </a:t>
            </a:r>
            <a:r>
              <a:rPr lang="en-US" altLang="zh-CN" sz="2400" dirty="0" smtClean="0">
                <a:solidFill>
                  <a:srgbClr val="0237D8"/>
                </a:solidFill>
                <a:latin typeface="+mn-ea"/>
                <a:ea typeface="+mn-ea"/>
                <a:sym typeface="Symbol" panose="05050102010706020507" pitchFamily="18" charset="2"/>
              </a:rPr>
              <a:t>580Kbit</a:t>
            </a:r>
            <a:endParaRPr lang="en-US" altLang="zh-CN" sz="2400" dirty="0">
              <a:solidFill>
                <a:srgbClr val="0237D8"/>
              </a:solidFill>
              <a:latin typeface="+mn-ea"/>
              <a:ea typeface="+mn-ea"/>
              <a:sym typeface="Symbol" panose="05050102010706020507" pitchFamily="18" charset="2"/>
            </a:endParaRPr>
          </a:p>
        </p:txBody>
      </p:sp>
      <p:sp>
        <p:nvSpPr>
          <p:cNvPr id="9" name="Text Box 4"/>
          <p:cNvSpPr txBox="1">
            <a:spLocks noChangeArrowheads="1"/>
          </p:cNvSpPr>
          <p:nvPr/>
        </p:nvSpPr>
        <p:spPr bwMode="auto">
          <a:xfrm>
            <a:off x="1351956" y="4376382"/>
            <a:ext cx="78682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50000"/>
              </a:spcBef>
              <a:buNone/>
            </a:pPr>
            <a:r>
              <a:rPr lang="en-US" altLang="zh-CN" sz="2400" dirty="0" smtClean="0">
                <a:latin typeface="+mn-ea"/>
                <a:ea typeface="+mn-ea"/>
              </a:rPr>
              <a:t>Cache </a:t>
            </a:r>
            <a:r>
              <a:rPr lang="zh-CN" altLang="en-US" sz="2400" dirty="0" smtClean="0">
                <a:latin typeface="+mn-ea"/>
                <a:ea typeface="+mn-ea"/>
              </a:rPr>
              <a:t>一行的总容量</a:t>
            </a:r>
            <a:r>
              <a:rPr lang="en-US" altLang="zh-CN" sz="2400" dirty="0" smtClean="0">
                <a:latin typeface="+mn-ea"/>
                <a:ea typeface="+mn-ea"/>
              </a:rPr>
              <a:t>= </a:t>
            </a:r>
            <a:r>
              <a:rPr lang="en-US" altLang="zh-CN" sz="2400" dirty="0" smtClean="0">
                <a:solidFill>
                  <a:srgbClr val="0237D8"/>
                </a:solidFill>
                <a:latin typeface="+mn-ea"/>
                <a:ea typeface="+mn-ea"/>
              </a:rPr>
              <a:t>(16+1+ 128)</a:t>
            </a:r>
            <a:r>
              <a:rPr lang="en-US" altLang="zh-CN" sz="2400" dirty="0" smtClean="0">
                <a:latin typeface="+mn-ea"/>
                <a:ea typeface="+mn-ea"/>
              </a:rPr>
              <a:t> </a:t>
            </a:r>
            <a:r>
              <a:rPr lang="en-US" altLang="zh-CN" sz="2400" dirty="0" smtClean="0">
                <a:solidFill>
                  <a:srgbClr val="0237D8"/>
                </a:solidFill>
                <a:latin typeface="+mn-ea"/>
                <a:ea typeface="+mn-ea"/>
              </a:rPr>
              <a:t>bit = 145</a:t>
            </a:r>
            <a:r>
              <a:rPr lang="en-US" altLang="zh-CN" sz="2400" dirty="0">
                <a:solidFill>
                  <a:srgbClr val="0237D8"/>
                </a:solidFill>
                <a:latin typeface="+mn-ea"/>
              </a:rPr>
              <a:t> bit</a:t>
            </a:r>
            <a:endParaRPr lang="en-US" altLang="zh-CN" sz="2400" dirty="0">
              <a:solidFill>
                <a:srgbClr val="0237D8"/>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vertic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vertic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linds(vertical)">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5"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vertical)">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2" name="矩形 1"/>
          <p:cNvSpPr/>
          <p:nvPr/>
        </p:nvSpPr>
        <p:spPr>
          <a:xfrm>
            <a:off x="424542" y="899428"/>
            <a:ext cx="11223171" cy="2303145"/>
          </a:xfrm>
          <a:prstGeom prst="rect">
            <a:avLst/>
          </a:prstGeom>
        </p:spPr>
        <p:txBody>
          <a:bodyPr wrap="square">
            <a:spAutoFit/>
          </a:bodyPr>
          <a:lstStyle/>
          <a:p>
            <a:pPr>
              <a:lnSpc>
                <a:spcPct val="125000"/>
              </a:lnSpc>
              <a:spcBef>
                <a:spcPct val="0"/>
              </a:spcBef>
            </a:pPr>
            <a:r>
              <a:rPr lang="zh-CN" altLang="en-US" sz="2300" b="1" dirty="0" smtClean="0">
                <a:latin typeface="+mn-ea"/>
              </a:rPr>
              <a:t>例</a:t>
            </a:r>
            <a:r>
              <a:rPr lang="en-US" altLang="zh-CN" sz="2300" b="1" dirty="0" smtClean="0">
                <a:latin typeface="+mn-ea"/>
              </a:rPr>
              <a:t>3 </a:t>
            </a:r>
            <a:r>
              <a:rPr lang="zh-CN" altLang="en-US" sz="2300" dirty="0" smtClean="0">
                <a:latin typeface="+mn-ea"/>
              </a:rPr>
              <a:t>某</a:t>
            </a:r>
            <a:r>
              <a:rPr lang="zh-CN" altLang="en-US" sz="2300" dirty="0">
                <a:latin typeface="+mn-ea"/>
              </a:rPr>
              <a:t>机</a:t>
            </a:r>
            <a:r>
              <a:rPr lang="zh-CN" altLang="en-US" sz="2300" dirty="0" smtClean="0">
                <a:latin typeface="+mn-ea"/>
              </a:rPr>
              <a:t>内存为</a:t>
            </a:r>
            <a:r>
              <a:rPr lang="en-US" altLang="zh-CN" sz="2300" dirty="0" smtClean="0">
                <a:latin typeface="+mn-ea"/>
              </a:rPr>
              <a:t>16MB,Cache</a:t>
            </a:r>
            <a:r>
              <a:rPr lang="zh-CN" altLang="en-US" sz="2300" dirty="0" smtClean="0">
                <a:latin typeface="+mn-ea"/>
              </a:rPr>
              <a:t>容量</a:t>
            </a:r>
            <a:r>
              <a:rPr lang="en-US" altLang="zh-CN" sz="2300" dirty="0">
                <a:latin typeface="+mn-ea"/>
              </a:rPr>
              <a:t>16KB,</a:t>
            </a:r>
            <a:r>
              <a:rPr lang="zh-CN" altLang="en-US" sz="2300" dirty="0">
                <a:latin typeface="+mn-ea"/>
              </a:rPr>
              <a:t>每块</a:t>
            </a:r>
            <a:r>
              <a:rPr lang="en-US" altLang="zh-CN" sz="2300" dirty="0">
                <a:latin typeface="+mn-ea"/>
              </a:rPr>
              <a:t>8</a:t>
            </a:r>
            <a:r>
              <a:rPr lang="zh-CN" altLang="en-US" sz="2300" dirty="0">
                <a:latin typeface="+mn-ea"/>
              </a:rPr>
              <a:t>个字</a:t>
            </a:r>
            <a:r>
              <a:rPr lang="en-US" altLang="zh-CN" sz="2300" dirty="0">
                <a:latin typeface="+mn-ea"/>
              </a:rPr>
              <a:t>,</a:t>
            </a:r>
            <a:r>
              <a:rPr lang="zh-CN" altLang="en-US" sz="2300" dirty="0">
                <a:latin typeface="+mn-ea"/>
              </a:rPr>
              <a:t>每个字</a:t>
            </a:r>
            <a:r>
              <a:rPr lang="en-US" altLang="zh-CN" sz="2300" dirty="0">
                <a:latin typeface="+mn-ea"/>
              </a:rPr>
              <a:t>32</a:t>
            </a:r>
            <a:r>
              <a:rPr lang="zh-CN" altLang="en-US" sz="2300" dirty="0" smtClean="0">
                <a:latin typeface="+mn-ea"/>
              </a:rPr>
              <a:t>位</a:t>
            </a:r>
            <a:r>
              <a:rPr lang="en-US" altLang="zh-CN" sz="2300" dirty="0" smtClean="0">
                <a:latin typeface="+mn-ea"/>
              </a:rPr>
              <a:t>,</a:t>
            </a:r>
            <a:r>
              <a:rPr lang="zh-CN" altLang="en-US" sz="2300" dirty="0" smtClean="0">
                <a:latin typeface="+mn-ea"/>
              </a:rPr>
              <a:t>采用四</a:t>
            </a:r>
            <a:r>
              <a:rPr lang="zh-CN" altLang="en-US" sz="2300" dirty="0">
                <a:latin typeface="+mn-ea"/>
              </a:rPr>
              <a:t>路</a:t>
            </a:r>
            <a:r>
              <a:rPr lang="zh-CN" altLang="en-US" sz="2300" b="1" dirty="0">
                <a:latin typeface="+mn-ea"/>
              </a:rPr>
              <a:t>组相</a:t>
            </a:r>
            <a:r>
              <a:rPr lang="zh-CN" altLang="en-US" sz="2300" b="1" dirty="0" smtClean="0">
                <a:latin typeface="+mn-ea"/>
              </a:rPr>
              <a:t>联</a:t>
            </a:r>
            <a:r>
              <a:rPr lang="zh-CN" altLang="en-US" sz="2300" dirty="0" smtClean="0">
                <a:latin typeface="+mn-ea"/>
              </a:rPr>
              <a:t>。</a:t>
            </a:r>
            <a:endParaRPr lang="en-US" altLang="zh-CN" sz="2300" dirty="0">
              <a:latin typeface="+mn-ea"/>
            </a:endParaRPr>
          </a:p>
          <a:p>
            <a:pPr>
              <a:lnSpc>
                <a:spcPct val="125000"/>
              </a:lnSpc>
              <a:spcBef>
                <a:spcPct val="0"/>
              </a:spcBef>
            </a:pPr>
            <a:r>
              <a:rPr lang="en-US" altLang="zh-CN" sz="2300" b="1" dirty="0">
                <a:latin typeface="+mn-ea"/>
              </a:rPr>
              <a:t>1)</a:t>
            </a:r>
            <a:r>
              <a:rPr lang="zh-CN" altLang="en-US" sz="2300" dirty="0" smtClean="0">
                <a:latin typeface="+mn-ea"/>
              </a:rPr>
              <a:t>求该组相联映射</a:t>
            </a:r>
            <a:r>
              <a:rPr lang="zh-CN" altLang="en-US" sz="2300" dirty="0">
                <a:latin typeface="+mn-ea"/>
              </a:rPr>
              <a:t>的</a:t>
            </a:r>
            <a:r>
              <a:rPr lang="zh-CN" altLang="en-US" sz="2300" dirty="0" smtClean="0">
                <a:latin typeface="+mn-ea"/>
              </a:rPr>
              <a:t>主存字段位数；</a:t>
            </a:r>
            <a:endParaRPr lang="zh-CN" altLang="en-US" sz="2300" dirty="0">
              <a:latin typeface="+mn-ea"/>
            </a:endParaRPr>
          </a:p>
          <a:p>
            <a:pPr>
              <a:lnSpc>
                <a:spcPct val="125000"/>
              </a:lnSpc>
              <a:spcBef>
                <a:spcPct val="0"/>
              </a:spcBef>
            </a:pPr>
            <a:r>
              <a:rPr lang="en-US" altLang="zh-CN" sz="2300" b="1" dirty="0" smtClean="0">
                <a:latin typeface="+mn-ea"/>
              </a:rPr>
              <a:t>2)</a:t>
            </a:r>
            <a:r>
              <a:rPr lang="zh-CN" altLang="en-US" sz="2300" dirty="0" smtClean="0">
                <a:latin typeface="+mn-ea"/>
              </a:rPr>
              <a:t>设</a:t>
            </a:r>
            <a:r>
              <a:rPr lang="en-US" altLang="zh-CN" sz="2300" dirty="0">
                <a:latin typeface="+mn-ea"/>
              </a:rPr>
              <a:t>Cache</a:t>
            </a:r>
            <a:r>
              <a:rPr lang="zh-CN" altLang="en-US" sz="2300" dirty="0">
                <a:latin typeface="+mn-ea"/>
              </a:rPr>
              <a:t>初始状态为空，若</a:t>
            </a:r>
            <a:r>
              <a:rPr lang="en-US" altLang="zh-CN" sz="2300" dirty="0">
                <a:latin typeface="+mn-ea"/>
              </a:rPr>
              <a:t>CPU</a:t>
            </a:r>
            <a:r>
              <a:rPr lang="zh-CN" altLang="en-US" sz="2300" dirty="0">
                <a:latin typeface="+mn-ea"/>
              </a:rPr>
              <a:t>顺序访问</a:t>
            </a:r>
            <a:r>
              <a:rPr lang="en-US" altLang="zh-CN" sz="2300" dirty="0">
                <a:latin typeface="+mn-ea"/>
              </a:rPr>
              <a:t>0-99</a:t>
            </a:r>
            <a:r>
              <a:rPr lang="zh-CN" altLang="en-US" sz="2300" dirty="0">
                <a:latin typeface="+mn-ea"/>
              </a:rPr>
              <a:t>号单元，并从中读出</a:t>
            </a:r>
            <a:r>
              <a:rPr lang="en-US" altLang="zh-CN" sz="2300" dirty="0">
                <a:latin typeface="+mn-ea"/>
              </a:rPr>
              <a:t>100</a:t>
            </a:r>
            <a:r>
              <a:rPr lang="zh-CN" altLang="en-US" sz="2300" dirty="0">
                <a:latin typeface="+mn-ea"/>
              </a:rPr>
              <a:t>个字，</a:t>
            </a:r>
            <a:r>
              <a:rPr lang="en-US" altLang="zh-CN" sz="2300" dirty="0">
                <a:latin typeface="+mn-ea"/>
              </a:rPr>
              <a:t>CPU</a:t>
            </a:r>
            <a:r>
              <a:rPr lang="zh-CN" altLang="en-US" sz="2300" dirty="0">
                <a:latin typeface="+mn-ea"/>
              </a:rPr>
              <a:t>每次读一个字，并重复此顺序</a:t>
            </a:r>
            <a:r>
              <a:rPr lang="en-US" altLang="zh-CN" sz="2300" dirty="0">
                <a:latin typeface="+mn-ea"/>
              </a:rPr>
              <a:t>10</a:t>
            </a:r>
            <a:r>
              <a:rPr lang="zh-CN" altLang="en-US" sz="2300" dirty="0">
                <a:latin typeface="+mn-ea"/>
              </a:rPr>
              <a:t>次</a:t>
            </a:r>
            <a:r>
              <a:rPr lang="zh-CN" altLang="en-US" sz="2300" dirty="0" smtClean="0">
                <a:latin typeface="+mn-ea"/>
              </a:rPr>
              <a:t>，计算</a:t>
            </a:r>
            <a:r>
              <a:rPr lang="en-US" altLang="zh-CN" sz="2300" dirty="0">
                <a:latin typeface="+mn-ea"/>
              </a:rPr>
              <a:t>C</a:t>
            </a:r>
            <a:r>
              <a:rPr lang="en-US" altLang="zh-CN" sz="2300" dirty="0">
                <a:latin typeface="+mn-ea"/>
              </a:rPr>
              <a:t>ache</a:t>
            </a:r>
            <a:r>
              <a:rPr lang="zh-CN" altLang="en-US" sz="2300" dirty="0">
                <a:latin typeface="+mn-ea"/>
              </a:rPr>
              <a:t>命中率</a:t>
            </a:r>
            <a:r>
              <a:rPr lang="en-US" altLang="zh-CN" sz="2300" dirty="0">
                <a:latin typeface="+mn-ea"/>
              </a:rPr>
              <a:t>?</a:t>
            </a:r>
            <a:endParaRPr lang="en-US" altLang="zh-CN" sz="2300" dirty="0">
              <a:latin typeface="+mn-ea"/>
            </a:endParaRPr>
          </a:p>
          <a:p>
            <a:pPr>
              <a:lnSpc>
                <a:spcPct val="125000"/>
              </a:lnSpc>
              <a:spcBef>
                <a:spcPct val="0"/>
              </a:spcBef>
              <a:buNone/>
            </a:pPr>
            <a:r>
              <a:rPr lang="en-US" altLang="zh-CN" sz="2300" b="1" dirty="0">
                <a:latin typeface="+mn-ea"/>
              </a:rPr>
              <a:t>3)</a:t>
            </a:r>
            <a:r>
              <a:rPr lang="zh-CN" altLang="en-US" sz="2300" dirty="0">
                <a:latin typeface="+mn-ea"/>
              </a:rPr>
              <a:t>若</a:t>
            </a:r>
            <a:r>
              <a:rPr lang="en-US" altLang="zh-CN" sz="2300" dirty="0">
                <a:latin typeface="+mn-ea"/>
              </a:rPr>
              <a:t>Cache</a:t>
            </a:r>
            <a:r>
              <a:rPr lang="zh-CN" altLang="en-US" sz="2300" dirty="0">
                <a:latin typeface="+mn-ea"/>
              </a:rPr>
              <a:t>的速度是主存速度的</a:t>
            </a:r>
            <a:r>
              <a:rPr lang="en-US" altLang="zh-CN" sz="2300" dirty="0">
                <a:latin typeface="+mn-ea"/>
              </a:rPr>
              <a:t>6</a:t>
            </a:r>
            <a:r>
              <a:rPr lang="zh-CN" altLang="en-US" sz="2300" dirty="0">
                <a:latin typeface="+mn-ea"/>
              </a:rPr>
              <a:t>倍</a:t>
            </a:r>
            <a:r>
              <a:rPr lang="en-US" altLang="zh-CN" sz="2300" dirty="0">
                <a:latin typeface="+mn-ea"/>
              </a:rPr>
              <a:t>,</a:t>
            </a:r>
            <a:r>
              <a:rPr lang="zh-CN" altLang="en-US" sz="2300" dirty="0">
                <a:latin typeface="+mn-ea"/>
              </a:rPr>
              <a:t>求存储系统访问的加速比？</a:t>
            </a:r>
            <a:endParaRPr lang="en-US" altLang="zh-CN" sz="2300" dirty="0">
              <a:latin typeface="+mn-ea"/>
            </a:endParaRPr>
          </a:p>
        </p:txBody>
      </p:sp>
      <p:sp>
        <p:nvSpPr>
          <p:cNvPr id="4" name="Text Box 3"/>
          <p:cNvSpPr txBox="1">
            <a:spLocks noChangeArrowheads="1"/>
          </p:cNvSpPr>
          <p:nvPr/>
        </p:nvSpPr>
        <p:spPr bwMode="auto">
          <a:xfrm>
            <a:off x="1069624" y="4310132"/>
            <a:ext cx="331311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200" dirty="0">
                <a:latin typeface="+mn-ea"/>
                <a:ea typeface="+mn-ea"/>
              </a:rPr>
              <a:t>解</a:t>
            </a:r>
            <a:r>
              <a:rPr lang="en-US" altLang="zh-CN" sz="2200" dirty="0">
                <a:latin typeface="+mn-ea"/>
                <a:ea typeface="+mn-ea"/>
              </a:rPr>
              <a:t>:1) </a:t>
            </a:r>
            <a:r>
              <a:rPr lang="zh-CN" altLang="en-US" sz="2200" dirty="0">
                <a:latin typeface="+mn-ea"/>
                <a:ea typeface="+mn-ea"/>
              </a:rPr>
              <a:t>每块 </a:t>
            </a:r>
            <a:r>
              <a:rPr lang="en-US" altLang="zh-CN" sz="2200" dirty="0">
                <a:latin typeface="+mn-ea"/>
                <a:ea typeface="+mn-ea"/>
              </a:rPr>
              <a:t>8*32</a:t>
            </a:r>
            <a:r>
              <a:rPr lang="zh-CN" altLang="en-US" sz="2200" dirty="0">
                <a:latin typeface="+mn-ea"/>
                <a:ea typeface="+mn-ea"/>
              </a:rPr>
              <a:t>位</a:t>
            </a:r>
            <a:r>
              <a:rPr lang="en-US" altLang="zh-CN" sz="2200" dirty="0">
                <a:latin typeface="+mn-ea"/>
                <a:ea typeface="+mn-ea"/>
              </a:rPr>
              <a:t>= 32B</a:t>
            </a:r>
            <a:endParaRPr lang="en-US" altLang="zh-CN" sz="2200" dirty="0">
              <a:latin typeface="+mn-ea"/>
              <a:ea typeface="+mn-ea"/>
            </a:endParaRPr>
          </a:p>
        </p:txBody>
      </p:sp>
      <p:sp>
        <p:nvSpPr>
          <p:cNvPr id="6" name="Text Box 6"/>
          <p:cNvSpPr txBox="1">
            <a:spLocks noChangeArrowheads="1"/>
          </p:cNvSpPr>
          <p:nvPr/>
        </p:nvSpPr>
        <p:spPr bwMode="auto">
          <a:xfrm>
            <a:off x="5169629" y="3993645"/>
            <a:ext cx="2637939" cy="43088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200" dirty="0">
                <a:solidFill>
                  <a:srgbClr val="0237D8"/>
                </a:solidFill>
                <a:latin typeface="+mn-ea"/>
                <a:ea typeface="+mn-ea"/>
              </a:rPr>
              <a:t>块</a:t>
            </a:r>
            <a:r>
              <a:rPr lang="zh-CN" altLang="en-US" sz="2200" dirty="0" smtClean="0">
                <a:solidFill>
                  <a:srgbClr val="0237D8"/>
                </a:solidFill>
                <a:latin typeface="+mn-ea"/>
                <a:ea typeface="+mn-ea"/>
              </a:rPr>
              <a:t>内</a:t>
            </a:r>
            <a:r>
              <a:rPr lang="zh-CN" altLang="en-US" sz="2200" dirty="0">
                <a:solidFill>
                  <a:srgbClr val="0237D8"/>
                </a:solidFill>
                <a:latin typeface="+mn-ea"/>
                <a:ea typeface="+mn-ea"/>
              </a:rPr>
              <a:t>偏移</a:t>
            </a:r>
            <a:r>
              <a:rPr lang="zh-CN" altLang="en-US" sz="2200" dirty="0" smtClean="0">
                <a:solidFill>
                  <a:srgbClr val="0237D8"/>
                </a:solidFill>
                <a:latin typeface="+mn-ea"/>
                <a:ea typeface="+mn-ea"/>
              </a:rPr>
              <a:t>地址</a:t>
            </a:r>
            <a:r>
              <a:rPr lang="en-US" altLang="zh-CN" sz="2200" dirty="0" smtClean="0">
                <a:latin typeface="+mn-ea"/>
                <a:ea typeface="+mn-ea"/>
              </a:rPr>
              <a:t>: 5</a:t>
            </a:r>
            <a:r>
              <a:rPr lang="zh-CN" altLang="en-US" sz="2200" dirty="0">
                <a:latin typeface="+mn-ea"/>
                <a:ea typeface="+mn-ea"/>
              </a:rPr>
              <a:t>位</a:t>
            </a:r>
            <a:endParaRPr lang="zh-CN" altLang="en-US" sz="2200" dirty="0">
              <a:latin typeface="+mn-ea"/>
              <a:ea typeface="+mn-ea"/>
            </a:endParaRPr>
          </a:p>
        </p:txBody>
      </p:sp>
      <p:sp>
        <p:nvSpPr>
          <p:cNvPr id="7" name="Text Box 9"/>
          <p:cNvSpPr txBox="1">
            <a:spLocks noChangeArrowheads="1"/>
          </p:cNvSpPr>
          <p:nvPr/>
        </p:nvSpPr>
        <p:spPr bwMode="auto">
          <a:xfrm>
            <a:off x="1859310" y="5274913"/>
            <a:ext cx="2220321"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en-US" altLang="zh-CN" sz="2200" dirty="0">
                <a:latin typeface="+mn-ea"/>
                <a:ea typeface="+mn-ea"/>
              </a:rPr>
              <a:t>Cache</a:t>
            </a:r>
            <a:r>
              <a:rPr lang="zh-CN" altLang="en-US" sz="2200" dirty="0">
                <a:latin typeface="+mn-ea"/>
                <a:ea typeface="+mn-ea"/>
              </a:rPr>
              <a:t>的组数为</a:t>
            </a:r>
            <a:r>
              <a:rPr lang="en-US" altLang="zh-CN" sz="2200" dirty="0">
                <a:latin typeface="+mn-ea"/>
                <a:ea typeface="+mn-ea"/>
              </a:rPr>
              <a:t>:</a:t>
            </a:r>
            <a:r>
              <a:rPr lang="en-US" altLang="zh-CN" sz="2200" b="1" dirty="0">
                <a:latin typeface="+mn-ea"/>
                <a:ea typeface="+mn-ea"/>
              </a:rPr>
              <a:t> </a:t>
            </a:r>
            <a:endParaRPr lang="zh-CN" altLang="en-US" sz="2200" b="1" dirty="0">
              <a:latin typeface="+mn-ea"/>
              <a:ea typeface="+mn-ea"/>
            </a:endParaRPr>
          </a:p>
        </p:txBody>
      </p:sp>
      <p:sp>
        <p:nvSpPr>
          <p:cNvPr id="8" name="Text Box 14"/>
          <p:cNvSpPr txBox="1">
            <a:spLocks noChangeArrowheads="1"/>
          </p:cNvSpPr>
          <p:nvPr/>
        </p:nvSpPr>
        <p:spPr bwMode="auto">
          <a:xfrm>
            <a:off x="1859310" y="5834013"/>
            <a:ext cx="3670300" cy="43088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en-US" altLang="zh-CN" sz="2200" b="1" dirty="0" smtClean="0">
                <a:solidFill>
                  <a:srgbClr val="240CD2"/>
                </a:solidFill>
                <a:latin typeface="+mn-ea"/>
                <a:ea typeface="+mn-ea"/>
              </a:rPr>
              <a:t>Tag</a:t>
            </a:r>
            <a:r>
              <a:rPr lang="zh-CN" altLang="en-US" sz="2200" b="1" dirty="0" smtClean="0">
                <a:solidFill>
                  <a:srgbClr val="240CD2"/>
                </a:solidFill>
                <a:latin typeface="+mn-ea"/>
                <a:ea typeface="+mn-ea"/>
              </a:rPr>
              <a:t> </a:t>
            </a:r>
            <a:r>
              <a:rPr lang="en-US" altLang="zh-CN" sz="2200" dirty="0" smtClean="0">
                <a:latin typeface="+mn-ea"/>
                <a:ea typeface="+mn-ea"/>
              </a:rPr>
              <a:t>: 24 – 5 - 7  = 12</a:t>
            </a:r>
            <a:r>
              <a:rPr lang="zh-CN" altLang="en-US" sz="2200" dirty="0">
                <a:latin typeface="+mn-ea"/>
                <a:ea typeface="+mn-ea"/>
              </a:rPr>
              <a:t>位</a:t>
            </a:r>
            <a:endParaRPr lang="zh-CN" altLang="en-US" sz="2200" dirty="0">
              <a:latin typeface="+mn-ea"/>
              <a:ea typeface="+mn-ea"/>
            </a:endParaRPr>
          </a:p>
        </p:txBody>
      </p:sp>
      <p:grpSp>
        <p:nvGrpSpPr>
          <p:cNvPr id="9" name="组合 8"/>
          <p:cNvGrpSpPr/>
          <p:nvPr/>
        </p:nvGrpSpPr>
        <p:grpSpPr>
          <a:xfrm>
            <a:off x="4290646" y="4144472"/>
            <a:ext cx="874207" cy="725629"/>
            <a:chOff x="4290646" y="3796128"/>
            <a:chExt cx="874207" cy="725629"/>
          </a:xfrm>
        </p:grpSpPr>
        <p:sp>
          <p:nvSpPr>
            <p:cNvPr id="10" name="AutoShape 7"/>
            <p:cNvSpPr/>
            <p:nvPr/>
          </p:nvSpPr>
          <p:spPr bwMode="auto">
            <a:xfrm>
              <a:off x="5033019" y="3796128"/>
              <a:ext cx="131834" cy="725629"/>
            </a:xfrm>
            <a:prstGeom prst="leftBrace">
              <a:avLst>
                <a:gd name="adj1" fmla="val 39272"/>
                <a:gd name="adj2" fmla="val 50000"/>
              </a:avLst>
            </a:prstGeom>
            <a:noFill/>
            <a:ln w="28575">
              <a:solidFill>
                <a:schemeClr val="tx1"/>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sz="2400">
                <a:latin typeface="+mn-ea"/>
                <a:ea typeface="+mn-ea"/>
              </a:endParaRPr>
            </a:p>
          </p:txBody>
        </p:sp>
        <p:sp>
          <p:nvSpPr>
            <p:cNvPr id="11" name="右箭头 10"/>
            <p:cNvSpPr/>
            <p:nvPr/>
          </p:nvSpPr>
          <p:spPr>
            <a:xfrm>
              <a:off x="4290646" y="4059534"/>
              <a:ext cx="612949" cy="200967"/>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2" name="组合 11"/>
          <p:cNvGrpSpPr/>
          <p:nvPr/>
        </p:nvGrpSpPr>
        <p:grpSpPr>
          <a:xfrm>
            <a:off x="5228822" y="4618543"/>
            <a:ext cx="4900737" cy="447879"/>
            <a:chOff x="5228822" y="4270199"/>
            <a:chExt cx="4616410" cy="447879"/>
          </a:xfrm>
        </p:grpSpPr>
        <p:sp>
          <p:nvSpPr>
            <p:cNvPr id="13" name="Text Box 8"/>
            <p:cNvSpPr txBox="1">
              <a:spLocks noChangeArrowheads="1"/>
            </p:cNvSpPr>
            <p:nvPr/>
          </p:nvSpPr>
          <p:spPr bwMode="auto">
            <a:xfrm>
              <a:off x="5228822" y="4270199"/>
              <a:ext cx="1584325"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en-US" altLang="zh-CN" sz="2200" dirty="0">
                  <a:latin typeface="+mn-ea"/>
                  <a:ea typeface="+mn-ea"/>
                </a:rPr>
                <a:t>Cache</a:t>
              </a:r>
              <a:r>
                <a:rPr lang="zh-CN" altLang="en-US" sz="2200" dirty="0">
                  <a:latin typeface="+mn-ea"/>
                  <a:ea typeface="+mn-ea"/>
                </a:rPr>
                <a:t>行数</a:t>
              </a:r>
              <a:r>
                <a:rPr lang="en-US" altLang="zh-CN" sz="2200" dirty="0">
                  <a:latin typeface="+mn-ea"/>
                  <a:ea typeface="+mn-ea"/>
                </a:rPr>
                <a:t>:</a:t>
              </a:r>
              <a:endParaRPr lang="zh-CN" altLang="en-US" sz="2200" dirty="0">
                <a:latin typeface="+mn-ea"/>
                <a:ea typeface="+mn-ea"/>
              </a:endParaRPr>
            </a:p>
          </p:txBody>
        </p:sp>
        <p:sp>
          <p:nvSpPr>
            <p:cNvPr id="14" name="文本框 13"/>
            <p:cNvSpPr txBox="1">
              <a:spLocks noChangeArrowheads="1"/>
            </p:cNvSpPr>
            <p:nvPr/>
          </p:nvSpPr>
          <p:spPr bwMode="auto">
            <a:xfrm>
              <a:off x="7109970" y="4287191"/>
              <a:ext cx="2735262" cy="43088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200" dirty="0">
                  <a:latin typeface="+mn-ea"/>
                  <a:ea typeface="+mn-ea"/>
                </a:rPr>
                <a:t>16KB/32B = 512</a:t>
              </a:r>
              <a:r>
                <a:rPr lang="zh-CN" altLang="en-US" sz="2200" dirty="0">
                  <a:latin typeface="+mn-ea"/>
                  <a:ea typeface="+mn-ea"/>
                </a:rPr>
                <a:t>行</a:t>
              </a:r>
              <a:endParaRPr lang="zh-CN" altLang="en-US" sz="2200" dirty="0">
                <a:latin typeface="+mn-ea"/>
                <a:ea typeface="+mn-ea"/>
              </a:endParaRPr>
            </a:p>
          </p:txBody>
        </p:sp>
        <p:sp>
          <p:nvSpPr>
            <p:cNvPr id="15" name="右箭头 14"/>
            <p:cNvSpPr/>
            <p:nvPr/>
          </p:nvSpPr>
          <p:spPr>
            <a:xfrm>
              <a:off x="6842927" y="4391130"/>
              <a:ext cx="482321" cy="24116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6" name="组合 15"/>
          <p:cNvGrpSpPr/>
          <p:nvPr/>
        </p:nvGrpSpPr>
        <p:grpSpPr>
          <a:xfrm>
            <a:off x="4292320" y="5296683"/>
            <a:ext cx="3284137" cy="427037"/>
            <a:chOff x="4292320" y="4948339"/>
            <a:chExt cx="3284137" cy="427037"/>
          </a:xfrm>
        </p:grpSpPr>
        <p:sp>
          <p:nvSpPr>
            <p:cNvPr id="17" name="Text Box 9"/>
            <p:cNvSpPr txBox="1">
              <a:spLocks noChangeArrowheads="1"/>
            </p:cNvSpPr>
            <p:nvPr/>
          </p:nvSpPr>
          <p:spPr bwMode="auto">
            <a:xfrm>
              <a:off x="5076457" y="4948339"/>
              <a:ext cx="250000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en-US" altLang="zh-CN" sz="2200" dirty="0" smtClean="0">
                  <a:latin typeface="+mn-ea"/>
                  <a:ea typeface="+mn-ea"/>
                </a:rPr>
                <a:t>512/4 </a:t>
              </a:r>
              <a:r>
                <a:rPr lang="en-US" altLang="zh-CN" sz="2200" dirty="0">
                  <a:latin typeface="+mn-ea"/>
                  <a:ea typeface="+mn-ea"/>
                </a:rPr>
                <a:t>=128</a:t>
              </a:r>
              <a:r>
                <a:rPr lang="zh-CN" altLang="en-US" sz="2200" dirty="0">
                  <a:latin typeface="+mn-ea"/>
                  <a:ea typeface="+mn-ea"/>
                </a:rPr>
                <a:t>组</a:t>
              </a:r>
              <a:endParaRPr lang="zh-CN" altLang="en-US" sz="2200" dirty="0">
                <a:latin typeface="+mn-ea"/>
                <a:ea typeface="+mn-ea"/>
              </a:endParaRPr>
            </a:p>
          </p:txBody>
        </p:sp>
        <p:sp>
          <p:nvSpPr>
            <p:cNvPr id="18" name="右箭头 17"/>
            <p:cNvSpPr/>
            <p:nvPr/>
          </p:nvSpPr>
          <p:spPr>
            <a:xfrm>
              <a:off x="4292320" y="5044273"/>
              <a:ext cx="641421" cy="222738"/>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sp>
        <p:nvSpPr>
          <p:cNvPr id="20" name="Text Box 13"/>
          <p:cNvSpPr txBox="1">
            <a:spLocks noChangeArrowheads="1"/>
          </p:cNvSpPr>
          <p:nvPr/>
        </p:nvSpPr>
        <p:spPr bwMode="auto">
          <a:xfrm>
            <a:off x="7595885" y="5295752"/>
            <a:ext cx="2533674" cy="430887"/>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en-US" altLang="zh-CN" sz="2200" dirty="0" smtClean="0">
                <a:solidFill>
                  <a:srgbClr val="240CD2"/>
                </a:solidFill>
                <a:latin typeface="+mn-ea"/>
                <a:ea typeface="+mn-ea"/>
              </a:rPr>
              <a:t>Index</a:t>
            </a:r>
            <a:r>
              <a:rPr lang="en-US" altLang="zh-CN" sz="2200" dirty="0" smtClean="0">
                <a:latin typeface="+mn-ea"/>
                <a:ea typeface="+mn-ea"/>
              </a:rPr>
              <a:t> : </a:t>
            </a:r>
            <a:r>
              <a:rPr lang="zh-CN" altLang="en-US" sz="2200" dirty="0" smtClean="0">
                <a:latin typeface="+mn-ea"/>
                <a:ea typeface="+mn-ea"/>
              </a:rPr>
              <a:t>字段</a:t>
            </a:r>
            <a:r>
              <a:rPr lang="en-US" altLang="zh-CN" sz="2200" dirty="0" smtClean="0">
                <a:latin typeface="+mn-ea"/>
                <a:ea typeface="+mn-ea"/>
              </a:rPr>
              <a:t> </a:t>
            </a:r>
            <a:r>
              <a:rPr lang="en-US" altLang="zh-CN" sz="2200" dirty="0">
                <a:latin typeface="+mn-ea"/>
                <a:ea typeface="+mn-ea"/>
              </a:rPr>
              <a:t>7</a:t>
            </a:r>
            <a:r>
              <a:rPr lang="zh-CN" altLang="en-US" sz="2200" dirty="0">
                <a:latin typeface="+mn-ea"/>
                <a:ea typeface="+mn-ea"/>
              </a:rPr>
              <a:t>位</a:t>
            </a:r>
            <a:endParaRPr lang="zh-CN" altLang="en-US" sz="2200" dirty="0">
              <a:latin typeface="+mn-ea"/>
              <a:ea typeface="+mn-ea"/>
            </a:endParaRPr>
          </a:p>
        </p:txBody>
      </p:sp>
      <p:sp>
        <p:nvSpPr>
          <p:cNvPr id="22" name="右箭头 21"/>
          <p:cNvSpPr/>
          <p:nvPr/>
        </p:nvSpPr>
        <p:spPr>
          <a:xfrm>
            <a:off x="6969817" y="5385444"/>
            <a:ext cx="512027" cy="24116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3" name="Text Box 3"/>
          <p:cNvSpPr txBox="1">
            <a:spLocks noChangeArrowheads="1"/>
          </p:cNvSpPr>
          <p:nvPr/>
        </p:nvSpPr>
        <p:spPr bwMode="auto">
          <a:xfrm>
            <a:off x="766519" y="3292576"/>
            <a:ext cx="67039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200" dirty="0">
                <a:latin typeface="+mn-ea"/>
                <a:ea typeface="+mn-ea"/>
              </a:rPr>
              <a:t>解</a:t>
            </a:r>
            <a:r>
              <a:rPr lang="en-US" altLang="zh-CN" sz="2200" dirty="0" smtClean="0">
                <a:latin typeface="+mn-ea"/>
                <a:ea typeface="+mn-ea"/>
              </a:rPr>
              <a:t>:</a:t>
            </a:r>
            <a:endParaRPr lang="en-US" altLang="zh-CN" sz="2200" dirty="0">
              <a:latin typeface="+mn-ea"/>
              <a:ea typeface="+mn-ea"/>
            </a:endParaRPr>
          </a:p>
        </p:txBody>
      </p:sp>
      <p:grpSp>
        <p:nvGrpSpPr>
          <p:cNvPr id="24" name="Group 31"/>
          <p:cNvGrpSpPr/>
          <p:nvPr/>
        </p:nvGrpSpPr>
        <p:grpSpPr bwMode="auto">
          <a:xfrm>
            <a:off x="1882677" y="3336465"/>
            <a:ext cx="4610100" cy="360363"/>
            <a:chOff x="747" y="-752"/>
            <a:chExt cx="2904" cy="227"/>
          </a:xfrm>
          <a:solidFill>
            <a:srgbClr val="515DFD"/>
          </a:solidFill>
        </p:grpSpPr>
        <p:sp>
          <p:nvSpPr>
            <p:cNvPr id="25" name="Rectangle 12"/>
            <p:cNvSpPr>
              <a:spLocks noChangeArrowheads="1"/>
            </p:cNvSpPr>
            <p:nvPr/>
          </p:nvSpPr>
          <p:spPr bwMode="auto">
            <a:xfrm>
              <a:off x="747" y="-752"/>
              <a:ext cx="727" cy="227"/>
            </a:xfrm>
            <a:prstGeom prst="rect">
              <a:avLst/>
            </a:prstGeom>
            <a:noFill/>
            <a:ln w="9525">
              <a:solidFill>
                <a:srgbClr val="516CDF"/>
              </a:solidFill>
              <a:prstDash val="dash"/>
              <a:miter lim="800000"/>
            </a:ln>
          </p:spPr>
          <p:txBody>
            <a:bodyPr wrap="none" anchor="ctr"/>
            <a:lstStyle/>
            <a:p>
              <a:pPr algn="ctr">
                <a:spcBef>
                  <a:spcPct val="0"/>
                </a:spcBef>
              </a:pPr>
              <a:r>
                <a:rPr lang="en-US" altLang="zh-CN" sz="2000" dirty="0" smtClean="0">
                  <a:latin typeface="+mn-ea"/>
                </a:rPr>
                <a:t>Tag</a:t>
              </a:r>
              <a:endParaRPr lang="en-US" altLang="zh-CN" sz="2000" dirty="0">
                <a:latin typeface="+mn-ea"/>
              </a:endParaRPr>
            </a:p>
          </p:txBody>
        </p:sp>
        <p:sp>
          <p:nvSpPr>
            <p:cNvPr id="26" name="Rectangle 13"/>
            <p:cNvSpPr>
              <a:spLocks noChangeArrowheads="1"/>
            </p:cNvSpPr>
            <p:nvPr/>
          </p:nvSpPr>
          <p:spPr bwMode="auto">
            <a:xfrm>
              <a:off x="1474" y="-752"/>
              <a:ext cx="1247" cy="227"/>
            </a:xfrm>
            <a:prstGeom prst="rect">
              <a:avLst/>
            </a:prstGeom>
            <a:noFill/>
            <a:ln w="9525">
              <a:solidFill>
                <a:srgbClr val="516CDF"/>
              </a:solidFill>
              <a:prstDash val="dash"/>
              <a:miter lim="800000"/>
            </a:ln>
          </p:spPr>
          <p:txBody>
            <a:bodyPr wrap="none" anchor="ctr"/>
            <a:lstStyle/>
            <a:p>
              <a:pPr algn="ctr">
                <a:spcBef>
                  <a:spcPct val="0"/>
                </a:spcBef>
              </a:pPr>
              <a:r>
                <a:rPr lang="en-US" altLang="zh-CN" sz="2000" dirty="0" smtClean="0">
                  <a:latin typeface="+mn-ea"/>
                </a:rPr>
                <a:t>Index</a:t>
              </a:r>
              <a:endParaRPr lang="en-US" altLang="zh-CN" sz="2000" dirty="0">
                <a:latin typeface="+mn-ea"/>
              </a:endParaRPr>
            </a:p>
          </p:txBody>
        </p:sp>
        <p:sp>
          <p:nvSpPr>
            <p:cNvPr id="27" name="Rectangle 14"/>
            <p:cNvSpPr>
              <a:spLocks noChangeArrowheads="1"/>
            </p:cNvSpPr>
            <p:nvPr/>
          </p:nvSpPr>
          <p:spPr bwMode="auto">
            <a:xfrm>
              <a:off x="2721" y="-752"/>
              <a:ext cx="930" cy="227"/>
            </a:xfrm>
            <a:prstGeom prst="rect">
              <a:avLst/>
            </a:prstGeom>
            <a:noFill/>
            <a:ln w="9525">
              <a:solidFill>
                <a:srgbClr val="516CDF"/>
              </a:solidFill>
              <a:prstDash val="dash"/>
              <a:miter lim="800000"/>
            </a:ln>
          </p:spPr>
          <p:txBody>
            <a:bodyPr wrap="none" anchor="ctr"/>
            <a:lstStyle/>
            <a:p>
              <a:pPr algn="ctr">
                <a:spcBef>
                  <a:spcPct val="0"/>
                </a:spcBef>
              </a:pPr>
              <a:r>
                <a:rPr lang="zh-CN" altLang="en-US" sz="2000" dirty="0">
                  <a:latin typeface="+mn-ea"/>
                </a:rPr>
                <a:t>块内</a:t>
              </a:r>
              <a:r>
                <a:rPr lang="zh-CN" altLang="en-US" sz="2000" dirty="0" smtClean="0">
                  <a:latin typeface="+mn-ea"/>
                </a:rPr>
                <a:t>偏移</a:t>
              </a:r>
              <a:endParaRPr lang="zh-CN" altLang="en-US" sz="2000" dirty="0">
                <a:latin typeface="+mn-ea"/>
              </a:endParaRPr>
            </a:p>
          </p:txBody>
        </p:sp>
      </p:grpSp>
      <p:sp>
        <p:nvSpPr>
          <p:cNvPr id="3" name="文本框 2"/>
          <p:cNvSpPr txBox="1"/>
          <p:nvPr/>
        </p:nvSpPr>
        <p:spPr>
          <a:xfrm>
            <a:off x="7595886" y="3260263"/>
            <a:ext cx="1831144" cy="430887"/>
          </a:xfrm>
          <a:prstGeom prst="rect">
            <a:avLst/>
          </a:prstGeom>
          <a:noFill/>
        </p:spPr>
        <p:txBody>
          <a:bodyPr wrap="square" rtlCol="0">
            <a:spAutoFit/>
          </a:bodyPr>
          <a:lstStyle/>
          <a:p>
            <a:r>
              <a:rPr lang="zh-CN" altLang="en-US" sz="2200" dirty="0">
                <a:latin typeface="+mn-ea"/>
              </a:rPr>
              <a:t>求解有顺序</a:t>
            </a:r>
            <a:endParaRPr lang="zh-CN" altLang="en-US" sz="2200" dirty="0">
              <a:latin typeface="+mn-ea"/>
            </a:endParaRPr>
          </a:p>
        </p:txBody>
      </p:sp>
      <p:sp>
        <p:nvSpPr>
          <p:cNvPr id="28" name="右箭头 27"/>
          <p:cNvSpPr/>
          <p:nvPr/>
        </p:nvSpPr>
        <p:spPr>
          <a:xfrm>
            <a:off x="6788318" y="3380142"/>
            <a:ext cx="512027" cy="241160"/>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linds(vertical)">
                                      <p:cBhvr>
                                        <p:cTn id="7" dur="500"/>
                                        <p:tgtEl>
                                          <p:spTgt spid="23"/>
                                        </p:tgtEl>
                                      </p:cBhvr>
                                    </p:animEffect>
                                  </p:childTnLst>
                                </p:cTn>
                              </p:par>
                              <p:par>
                                <p:cTn id="8" presetID="3" presetClass="entr" presetSubtype="5"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blinds(vertical)">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5"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vertical)">
                                      <p:cBhvr>
                                        <p:cTn id="15" dur="500"/>
                                        <p:tgtEl>
                                          <p:spTgt spid="3"/>
                                        </p:tgtEl>
                                      </p:cBhvr>
                                    </p:animEffect>
                                  </p:childTnLst>
                                </p:cTn>
                              </p:par>
                              <p:par>
                                <p:cTn id="16" presetID="3" presetClass="entr" presetSubtype="5"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blinds(vertical)">
                                      <p:cBhvr>
                                        <p:cTn id="18" dur="500"/>
                                        <p:tgtEl>
                                          <p:spTgt spid="28"/>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5" fill="hold" nodeType="click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animEffect transition="in" filter="blinds(vertical)">
                                      <p:cBhvr>
                                        <p:cTn id="23" dur="500"/>
                                        <p:tgtEl>
                                          <p:spTgt spid="4">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linds(horizontal)">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5"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blinds(vertical)">
                                      <p:cBhvr>
                                        <p:cTn id="33" dur="5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5" fill="hold" nodeType="click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blinds(vertical)">
                                      <p:cBhvr>
                                        <p:cTn id="38" dur="500"/>
                                        <p:tgtEl>
                                          <p:spTgt spid="12"/>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5"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blinds(vertical)">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5" fill="hold" nodeType="click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blinds(vertical)">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3" presetClass="entr" presetSubtype="5" fill="hold" grpId="0" nodeType="click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blinds(vertical)">
                                      <p:cBhvr>
                                        <p:cTn id="53" dur="500"/>
                                        <p:tgtEl>
                                          <p:spTgt spid="22"/>
                                        </p:tgtEl>
                                      </p:cBhvr>
                                    </p:animEffect>
                                  </p:childTnLst>
                                </p:cTn>
                              </p:par>
                              <p:par>
                                <p:cTn id="54" presetID="3" presetClass="entr" presetSubtype="5"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blinds(vertical)">
                                      <p:cBhvr>
                                        <p:cTn id="56" dur="500"/>
                                        <p:tgtEl>
                                          <p:spTgt spid="20"/>
                                        </p:tgtEl>
                                      </p:cBhvr>
                                    </p:animEffect>
                                  </p:childTnLst>
                                </p:cTn>
                              </p:par>
                            </p:childTnLst>
                          </p:cTn>
                        </p:par>
                      </p:childTnLst>
                    </p:cTn>
                  </p:par>
                  <p:par>
                    <p:cTn id="57" fill="hold">
                      <p:stCondLst>
                        <p:cond delay="indefinite"/>
                      </p:stCondLst>
                      <p:childTnLst>
                        <p:par>
                          <p:cTn id="58" fill="hold">
                            <p:stCondLst>
                              <p:cond delay="0"/>
                            </p:stCondLst>
                            <p:childTnLst>
                              <p:par>
                                <p:cTn id="59" presetID="3" presetClass="entr" presetSubtype="5" fill="hold" grpId="0" nodeType="clickEffect">
                                  <p:stCondLst>
                                    <p:cond delay="0"/>
                                  </p:stCondLst>
                                  <p:childTnLst>
                                    <p:set>
                                      <p:cBhvr>
                                        <p:cTn id="60" dur="1" fill="hold">
                                          <p:stCondLst>
                                            <p:cond delay="0"/>
                                          </p:stCondLst>
                                        </p:cTn>
                                        <p:tgtEl>
                                          <p:spTgt spid="8"/>
                                        </p:tgtEl>
                                        <p:attrNameLst>
                                          <p:attrName>style.visibility</p:attrName>
                                        </p:attrNameLst>
                                      </p:cBhvr>
                                      <p:to>
                                        <p:strVal val="visible"/>
                                      </p:to>
                                    </p:set>
                                    <p:animEffect transition="in" filter="blinds(vertical)">
                                      <p:cBhvr>
                                        <p:cTn id="6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20" grpId="0"/>
      <p:bldP spid="22" grpId="0" animBg="1"/>
      <p:bldP spid="23" grpId="0"/>
      <p:bldP spid="3" grpId="0"/>
      <p:bldP spid="2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 name="Text Box 2"/>
          <p:cNvSpPr txBox="1">
            <a:spLocks noChangeArrowheads="1"/>
          </p:cNvSpPr>
          <p:nvPr/>
        </p:nvSpPr>
        <p:spPr bwMode="auto">
          <a:xfrm>
            <a:off x="594527" y="808455"/>
            <a:ext cx="10835474" cy="1512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135000"/>
              </a:lnSpc>
              <a:spcBef>
                <a:spcPct val="0"/>
              </a:spcBef>
              <a:buNone/>
            </a:pPr>
            <a:r>
              <a:rPr lang="zh-CN" altLang="en-US" sz="2400" b="1" dirty="0" smtClean="0">
                <a:latin typeface="+mn-ea"/>
                <a:ea typeface="+mn-ea"/>
              </a:rPr>
              <a:t>例</a:t>
            </a:r>
            <a:r>
              <a:rPr lang="en-US" altLang="zh-CN" sz="2400" b="1" dirty="0" smtClean="0">
                <a:latin typeface="+mn-ea"/>
              </a:rPr>
              <a:t>3</a:t>
            </a:r>
            <a:r>
              <a:rPr lang="en-US" altLang="zh-CN" sz="2400" dirty="0" smtClean="0">
                <a:latin typeface="+mn-ea"/>
              </a:rPr>
              <a:t> </a:t>
            </a:r>
            <a:r>
              <a:rPr lang="zh-CN" altLang="en-US" sz="2400" dirty="0">
                <a:latin typeface="+mn-ea"/>
              </a:rPr>
              <a:t>某机内存为</a:t>
            </a:r>
            <a:r>
              <a:rPr lang="en-US" altLang="zh-CN" sz="2400" dirty="0">
                <a:latin typeface="+mn-ea"/>
              </a:rPr>
              <a:t>16MB,Cache</a:t>
            </a:r>
            <a:r>
              <a:rPr lang="zh-CN" altLang="en-US" sz="2400" dirty="0">
                <a:latin typeface="+mn-ea"/>
              </a:rPr>
              <a:t>容量</a:t>
            </a:r>
            <a:r>
              <a:rPr lang="en-US" altLang="zh-CN" sz="2400" dirty="0">
                <a:latin typeface="+mn-ea"/>
              </a:rPr>
              <a:t>16KB,</a:t>
            </a:r>
            <a:r>
              <a:rPr lang="zh-CN" altLang="en-US" sz="2400" dirty="0">
                <a:latin typeface="+mn-ea"/>
              </a:rPr>
              <a:t>每块</a:t>
            </a:r>
            <a:r>
              <a:rPr lang="en-US" altLang="zh-CN" sz="2400" dirty="0">
                <a:latin typeface="+mn-ea"/>
              </a:rPr>
              <a:t>8</a:t>
            </a:r>
            <a:r>
              <a:rPr lang="zh-CN" altLang="en-US" sz="2400" dirty="0">
                <a:latin typeface="+mn-ea"/>
              </a:rPr>
              <a:t>个字</a:t>
            </a:r>
            <a:r>
              <a:rPr lang="en-US" altLang="zh-CN" sz="2400" dirty="0">
                <a:latin typeface="+mn-ea"/>
              </a:rPr>
              <a:t>,</a:t>
            </a:r>
            <a:r>
              <a:rPr lang="zh-CN" altLang="en-US" sz="2400" dirty="0">
                <a:latin typeface="+mn-ea"/>
              </a:rPr>
              <a:t>每个字</a:t>
            </a:r>
            <a:r>
              <a:rPr lang="en-US" altLang="zh-CN" sz="2400" dirty="0">
                <a:latin typeface="+mn-ea"/>
              </a:rPr>
              <a:t>32</a:t>
            </a:r>
            <a:r>
              <a:rPr lang="zh-CN" altLang="en-US" sz="2400" dirty="0">
                <a:latin typeface="+mn-ea"/>
              </a:rPr>
              <a:t>位</a:t>
            </a:r>
            <a:r>
              <a:rPr lang="en-US" altLang="zh-CN" sz="2400" dirty="0">
                <a:latin typeface="+mn-ea"/>
              </a:rPr>
              <a:t>,</a:t>
            </a:r>
            <a:r>
              <a:rPr lang="zh-CN" altLang="en-US" sz="2400" dirty="0">
                <a:latin typeface="+mn-ea"/>
              </a:rPr>
              <a:t>采用</a:t>
            </a:r>
            <a:r>
              <a:rPr lang="zh-CN" altLang="en-US" sz="2400" b="1" dirty="0">
                <a:latin typeface="+mn-ea"/>
              </a:rPr>
              <a:t>四路组相联</a:t>
            </a:r>
            <a:r>
              <a:rPr lang="zh-CN" altLang="en-US" sz="2400" dirty="0" smtClean="0">
                <a:latin typeface="+mn-ea"/>
                <a:ea typeface="+mn-ea"/>
              </a:rPr>
              <a:t>。</a:t>
            </a:r>
            <a:endParaRPr lang="en-US" altLang="zh-CN" sz="2400" dirty="0">
              <a:latin typeface="+mn-ea"/>
              <a:ea typeface="+mn-ea"/>
            </a:endParaRPr>
          </a:p>
          <a:p>
            <a:pPr>
              <a:lnSpc>
                <a:spcPct val="125000"/>
              </a:lnSpc>
              <a:spcBef>
                <a:spcPct val="0"/>
              </a:spcBef>
              <a:buNone/>
            </a:pPr>
            <a:r>
              <a:rPr lang="en-US" altLang="zh-CN" sz="2400" b="1" dirty="0">
                <a:latin typeface="+mn-ea"/>
              </a:rPr>
              <a:t>2)</a:t>
            </a:r>
            <a:r>
              <a:rPr lang="zh-CN" altLang="en-US" sz="2400" dirty="0">
                <a:latin typeface="+mn-ea"/>
              </a:rPr>
              <a:t>设</a:t>
            </a:r>
            <a:r>
              <a:rPr lang="en-US" altLang="zh-CN" sz="2400" dirty="0">
                <a:latin typeface="+mn-ea"/>
              </a:rPr>
              <a:t>Cache</a:t>
            </a:r>
            <a:r>
              <a:rPr lang="zh-CN" altLang="en-US" sz="2400" dirty="0">
                <a:latin typeface="+mn-ea"/>
              </a:rPr>
              <a:t>初始状态为空，若</a:t>
            </a:r>
            <a:r>
              <a:rPr lang="en-US" altLang="zh-CN" sz="2400" dirty="0">
                <a:latin typeface="+mn-ea"/>
              </a:rPr>
              <a:t>CPU</a:t>
            </a:r>
            <a:r>
              <a:rPr lang="zh-CN" altLang="en-US" sz="2400" dirty="0">
                <a:latin typeface="+mn-ea"/>
              </a:rPr>
              <a:t>顺序访问</a:t>
            </a:r>
            <a:r>
              <a:rPr lang="en-US" altLang="zh-CN" sz="2400" dirty="0">
                <a:latin typeface="+mn-ea"/>
              </a:rPr>
              <a:t>0-99</a:t>
            </a:r>
            <a:r>
              <a:rPr lang="zh-CN" altLang="en-US" sz="2400" dirty="0">
                <a:latin typeface="+mn-ea"/>
              </a:rPr>
              <a:t>号单元，并从中读出</a:t>
            </a:r>
            <a:r>
              <a:rPr lang="en-US" altLang="zh-CN" sz="2400" dirty="0">
                <a:latin typeface="+mn-ea"/>
              </a:rPr>
              <a:t>100</a:t>
            </a:r>
            <a:r>
              <a:rPr lang="zh-CN" altLang="en-US" sz="2400" dirty="0">
                <a:latin typeface="+mn-ea"/>
              </a:rPr>
              <a:t>个字，</a:t>
            </a:r>
            <a:r>
              <a:rPr lang="en-US" altLang="zh-CN" sz="2400" dirty="0">
                <a:latin typeface="+mn-ea"/>
                <a:sym typeface="+mn-ea"/>
              </a:rPr>
              <a:t>CPU</a:t>
            </a:r>
            <a:r>
              <a:rPr lang="zh-CN" altLang="en-US" sz="2400" dirty="0">
                <a:latin typeface="+mn-ea"/>
                <a:sym typeface="+mn-ea"/>
              </a:rPr>
              <a:t>每次读一个字，</a:t>
            </a:r>
            <a:r>
              <a:rPr lang="zh-CN" altLang="en-US" sz="2400" dirty="0">
                <a:latin typeface="+mn-ea"/>
              </a:rPr>
              <a:t>并重复此顺序</a:t>
            </a:r>
            <a:r>
              <a:rPr lang="en-US" altLang="zh-CN" sz="2400" dirty="0">
                <a:latin typeface="+mn-ea"/>
              </a:rPr>
              <a:t>10</a:t>
            </a:r>
            <a:r>
              <a:rPr lang="zh-CN" altLang="en-US" sz="2400" dirty="0">
                <a:latin typeface="+mn-ea"/>
              </a:rPr>
              <a:t>次，计算</a:t>
            </a:r>
            <a:r>
              <a:rPr lang="en-US" altLang="zh-CN" sz="2400" dirty="0">
                <a:latin typeface="+mn-ea"/>
              </a:rPr>
              <a:t>cache</a:t>
            </a:r>
            <a:r>
              <a:rPr lang="zh-CN" altLang="en-US" sz="2400" dirty="0">
                <a:latin typeface="+mn-ea"/>
              </a:rPr>
              <a:t>命中率</a:t>
            </a:r>
            <a:r>
              <a:rPr lang="en-US" altLang="zh-CN" sz="2400" dirty="0">
                <a:latin typeface="+mn-ea"/>
              </a:rPr>
              <a:t>?</a:t>
            </a:r>
            <a:endParaRPr lang="en-US" altLang="zh-CN" sz="2400" dirty="0">
              <a:latin typeface="+mn-ea"/>
            </a:endParaRPr>
          </a:p>
        </p:txBody>
      </p:sp>
      <p:grpSp>
        <p:nvGrpSpPr>
          <p:cNvPr id="4" name="组合 3"/>
          <p:cNvGrpSpPr/>
          <p:nvPr/>
        </p:nvGrpSpPr>
        <p:grpSpPr>
          <a:xfrm>
            <a:off x="678431" y="3066503"/>
            <a:ext cx="1752349" cy="3217534"/>
            <a:chOff x="1577591" y="3004457"/>
            <a:chExt cx="1752349" cy="3217534"/>
          </a:xfrm>
        </p:grpSpPr>
        <p:sp>
          <p:nvSpPr>
            <p:cNvPr id="6" name="矩形 5"/>
            <p:cNvSpPr/>
            <p:nvPr/>
          </p:nvSpPr>
          <p:spPr>
            <a:xfrm>
              <a:off x="1909187" y="3094892"/>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p:cNvSpPr txBox="1"/>
            <p:nvPr/>
          </p:nvSpPr>
          <p:spPr>
            <a:xfrm>
              <a:off x="1577591" y="3004457"/>
              <a:ext cx="411983" cy="369332"/>
            </a:xfrm>
            <a:prstGeom prst="rect">
              <a:avLst/>
            </a:prstGeom>
            <a:noFill/>
          </p:spPr>
          <p:txBody>
            <a:bodyPr wrap="square" rtlCol="0">
              <a:spAutoFit/>
            </a:bodyPr>
            <a:lstStyle/>
            <a:p>
              <a:r>
                <a:rPr lang="en-US" altLang="zh-CN" dirty="0" smtClean="0"/>
                <a:t>C</a:t>
              </a:r>
              <a:r>
                <a:rPr lang="en-US" altLang="zh-CN" baseline="-25000" dirty="0" smtClean="0"/>
                <a:t>0</a:t>
              </a:r>
              <a:endParaRPr lang="zh-CN" altLang="en-US" baseline="-25000" dirty="0"/>
            </a:p>
          </p:txBody>
        </p:sp>
        <p:sp>
          <p:nvSpPr>
            <p:cNvPr id="8" name="矩形 7"/>
            <p:cNvSpPr/>
            <p:nvPr/>
          </p:nvSpPr>
          <p:spPr>
            <a:xfrm>
              <a:off x="1910862" y="3327676"/>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p:cNvSpPr txBox="1"/>
            <p:nvPr/>
          </p:nvSpPr>
          <p:spPr>
            <a:xfrm>
              <a:off x="1579266" y="3237242"/>
              <a:ext cx="411983" cy="369332"/>
            </a:xfrm>
            <a:prstGeom prst="rect">
              <a:avLst/>
            </a:prstGeom>
            <a:noFill/>
          </p:spPr>
          <p:txBody>
            <a:bodyPr wrap="square" rtlCol="0">
              <a:spAutoFit/>
            </a:bodyPr>
            <a:lstStyle/>
            <a:p>
              <a:r>
                <a:rPr lang="en-US" altLang="zh-CN" dirty="0" smtClean="0"/>
                <a:t>C</a:t>
              </a:r>
              <a:r>
                <a:rPr lang="en-US" altLang="zh-CN" baseline="-25000" dirty="0" smtClean="0"/>
                <a:t>1</a:t>
              </a:r>
              <a:endParaRPr lang="zh-CN" altLang="en-US" baseline="-25000" dirty="0"/>
            </a:p>
          </p:txBody>
        </p:sp>
        <p:sp>
          <p:nvSpPr>
            <p:cNvPr id="10" name="矩形 9"/>
            <p:cNvSpPr/>
            <p:nvPr/>
          </p:nvSpPr>
          <p:spPr>
            <a:xfrm>
              <a:off x="1912538" y="3560463"/>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文本框 10"/>
            <p:cNvSpPr txBox="1"/>
            <p:nvPr/>
          </p:nvSpPr>
          <p:spPr>
            <a:xfrm>
              <a:off x="1580943" y="3470026"/>
              <a:ext cx="411983" cy="369332"/>
            </a:xfrm>
            <a:prstGeom prst="rect">
              <a:avLst/>
            </a:prstGeom>
            <a:noFill/>
          </p:spPr>
          <p:txBody>
            <a:bodyPr wrap="square" rtlCol="0">
              <a:spAutoFit/>
            </a:bodyPr>
            <a:lstStyle/>
            <a:p>
              <a:r>
                <a:rPr lang="en-US" altLang="zh-CN" dirty="0" smtClean="0"/>
                <a:t>C</a:t>
              </a:r>
              <a:r>
                <a:rPr lang="en-US" altLang="zh-CN" baseline="-25000" dirty="0" smtClean="0"/>
                <a:t>2</a:t>
              </a:r>
              <a:endParaRPr lang="zh-CN" altLang="en-US" baseline="-25000" dirty="0"/>
            </a:p>
          </p:txBody>
        </p:sp>
        <p:sp>
          <p:nvSpPr>
            <p:cNvPr id="12" name="矩形 11"/>
            <p:cNvSpPr/>
            <p:nvPr/>
          </p:nvSpPr>
          <p:spPr>
            <a:xfrm>
              <a:off x="1911784" y="3793250"/>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文本框 12"/>
            <p:cNvSpPr txBox="1"/>
            <p:nvPr/>
          </p:nvSpPr>
          <p:spPr>
            <a:xfrm>
              <a:off x="1592671" y="3702810"/>
              <a:ext cx="411983" cy="369332"/>
            </a:xfrm>
            <a:prstGeom prst="rect">
              <a:avLst/>
            </a:prstGeom>
            <a:noFill/>
          </p:spPr>
          <p:txBody>
            <a:bodyPr wrap="square" rtlCol="0">
              <a:spAutoFit/>
            </a:bodyPr>
            <a:lstStyle/>
            <a:p>
              <a:r>
                <a:rPr lang="en-US" altLang="zh-CN" dirty="0" smtClean="0"/>
                <a:t>C</a:t>
              </a:r>
              <a:r>
                <a:rPr lang="en-US" altLang="zh-CN" baseline="-25000" dirty="0" smtClean="0"/>
                <a:t>3</a:t>
              </a:r>
              <a:endParaRPr lang="zh-CN" altLang="en-US" baseline="-25000" dirty="0"/>
            </a:p>
          </p:txBody>
        </p:sp>
        <p:sp>
          <p:nvSpPr>
            <p:cNvPr id="14" name="矩形 13"/>
            <p:cNvSpPr/>
            <p:nvPr/>
          </p:nvSpPr>
          <p:spPr>
            <a:xfrm>
              <a:off x="1910860" y="4041109"/>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1579264" y="3950674"/>
              <a:ext cx="411983" cy="369332"/>
            </a:xfrm>
            <a:prstGeom prst="rect">
              <a:avLst/>
            </a:prstGeom>
            <a:noFill/>
          </p:spPr>
          <p:txBody>
            <a:bodyPr wrap="square" rtlCol="0">
              <a:spAutoFit/>
            </a:bodyPr>
            <a:lstStyle/>
            <a:p>
              <a:r>
                <a:rPr lang="en-US" altLang="zh-CN" dirty="0" smtClean="0"/>
                <a:t>C</a:t>
              </a:r>
              <a:r>
                <a:rPr lang="en-US" altLang="zh-CN" baseline="-25000" dirty="0"/>
                <a:t>0</a:t>
              </a:r>
              <a:endParaRPr lang="zh-CN" altLang="en-US" baseline="-25000" dirty="0"/>
            </a:p>
          </p:txBody>
        </p:sp>
        <p:sp>
          <p:nvSpPr>
            <p:cNvPr id="16" name="矩形 15"/>
            <p:cNvSpPr/>
            <p:nvPr/>
          </p:nvSpPr>
          <p:spPr>
            <a:xfrm>
              <a:off x="1912535" y="4273893"/>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文本框 16"/>
            <p:cNvSpPr txBox="1"/>
            <p:nvPr/>
          </p:nvSpPr>
          <p:spPr>
            <a:xfrm>
              <a:off x="1580939" y="4183459"/>
              <a:ext cx="411983" cy="369332"/>
            </a:xfrm>
            <a:prstGeom prst="rect">
              <a:avLst/>
            </a:prstGeom>
            <a:noFill/>
          </p:spPr>
          <p:txBody>
            <a:bodyPr wrap="square" rtlCol="0">
              <a:spAutoFit/>
            </a:bodyPr>
            <a:lstStyle/>
            <a:p>
              <a:r>
                <a:rPr lang="en-US" altLang="zh-CN" dirty="0" smtClean="0"/>
                <a:t>C</a:t>
              </a:r>
              <a:r>
                <a:rPr lang="en-US" altLang="zh-CN" baseline="-25000" dirty="0" smtClean="0"/>
                <a:t>1</a:t>
              </a:r>
              <a:endParaRPr lang="zh-CN" altLang="en-US" baseline="-25000" dirty="0"/>
            </a:p>
          </p:txBody>
        </p:sp>
        <p:sp>
          <p:nvSpPr>
            <p:cNvPr id="18" name="矩形 17"/>
            <p:cNvSpPr/>
            <p:nvPr/>
          </p:nvSpPr>
          <p:spPr>
            <a:xfrm>
              <a:off x="1913688" y="4514300"/>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文本框 18"/>
            <p:cNvSpPr txBox="1"/>
            <p:nvPr/>
          </p:nvSpPr>
          <p:spPr>
            <a:xfrm>
              <a:off x="1582616" y="4416243"/>
              <a:ext cx="411983" cy="369332"/>
            </a:xfrm>
            <a:prstGeom prst="rect">
              <a:avLst/>
            </a:prstGeom>
            <a:noFill/>
          </p:spPr>
          <p:txBody>
            <a:bodyPr wrap="square" rtlCol="0">
              <a:spAutoFit/>
            </a:bodyPr>
            <a:lstStyle/>
            <a:p>
              <a:r>
                <a:rPr lang="en-US" altLang="zh-CN" dirty="0" smtClean="0"/>
                <a:t>C</a:t>
              </a:r>
              <a:r>
                <a:rPr lang="en-US" altLang="zh-CN" baseline="-25000" dirty="0" smtClean="0"/>
                <a:t>2</a:t>
              </a:r>
              <a:endParaRPr lang="zh-CN" altLang="en-US" baseline="-25000" dirty="0"/>
            </a:p>
          </p:txBody>
        </p:sp>
        <p:sp>
          <p:nvSpPr>
            <p:cNvPr id="20" name="矩形 19"/>
            <p:cNvSpPr/>
            <p:nvPr/>
          </p:nvSpPr>
          <p:spPr>
            <a:xfrm>
              <a:off x="1913457" y="4747087"/>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1" name="文本框 20"/>
            <p:cNvSpPr txBox="1"/>
            <p:nvPr/>
          </p:nvSpPr>
          <p:spPr>
            <a:xfrm>
              <a:off x="1594344" y="4649027"/>
              <a:ext cx="411983" cy="369332"/>
            </a:xfrm>
            <a:prstGeom prst="rect">
              <a:avLst/>
            </a:prstGeom>
            <a:noFill/>
          </p:spPr>
          <p:txBody>
            <a:bodyPr wrap="square" rtlCol="0">
              <a:spAutoFit/>
            </a:bodyPr>
            <a:lstStyle/>
            <a:p>
              <a:r>
                <a:rPr lang="en-US" altLang="zh-CN" dirty="0" smtClean="0"/>
                <a:t>C</a:t>
              </a:r>
              <a:r>
                <a:rPr lang="en-US" altLang="zh-CN" baseline="-25000" dirty="0" smtClean="0"/>
                <a:t>3</a:t>
              </a:r>
              <a:endParaRPr lang="zh-CN" altLang="en-US" baseline="-25000" dirty="0"/>
            </a:p>
          </p:txBody>
        </p:sp>
        <p:sp>
          <p:nvSpPr>
            <p:cNvPr id="22" name="矩形 21"/>
            <p:cNvSpPr/>
            <p:nvPr/>
          </p:nvSpPr>
          <p:spPr>
            <a:xfrm>
              <a:off x="1910867" y="5237121"/>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3" name="文本框 22"/>
            <p:cNvSpPr txBox="1"/>
            <p:nvPr/>
          </p:nvSpPr>
          <p:spPr>
            <a:xfrm>
              <a:off x="1599367" y="5131446"/>
              <a:ext cx="411983" cy="369332"/>
            </a:xfrm>
            <a:prstGeom prst="rect">
              <a:avLst/>
            </a:prstGeom>
            <a:noFill/>
          </p:spPr>
          <p:txBody>
            <a:bodyPr wrap="square" rtlCol="0">
              <a:spAutoFit/>
            </a:bodyPr>
            <a:lstStyle/>
            <a:p>
              <a:r>
                <a:rPr lang="en-US" altLang="zh-CN" dirty="0" smtClean="0"/>
                <a:t>C</a:t>
              </a:r>
              <a:r>
                <a:rPr lang="en-US" altLang="zh-CN" baseline="-25000" dirty="0" smtClean="0"/>
                <a:t>0</a:t>
              </a:r>
              <a:endParaRPr lang="zh-CN" altLang="en-US" baseline="-25000" dirty="0"/>
            </a:p>
          </p:txBody>
        </p:sp>
        <p:sp>
          <p:nvSpPr>
            <p:cNvPr id="24" name="矩形 23"/>
            <p:cNvSpPr/>
            <p:nvPr/>
          </p:nvSpPr>
          <p:spPr>
            <a:xfrm>
              <a:off x="1912542" y="5469905"/>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 name="文本框 24"/>
            <p:cNvSpPr txBox="1"/>
            <p:nvPr/>
          </p:nvSpPr>
          <p:spPr>
            <a:xfrm>
              <a:off x="1601042" y="5387091"/>
              <a:ext cx="411983" cy="369332"/>
            </a:xfrm>
            <a:prstGeom prst="rect">
              <a:avLst/>
            </a:prstGeom>
            <a:noFill/>
          </p:spPr>
          <p:txBody>
            <a:bodyPr wrap="square" rtlCol="0">
              <a:spAutoFit/>
            </a:bodyPr>
            <a:lstStyle/>
            <a:p>
              <a:r>
                <a:rPr lang="en-US" altLang="zh-CN" dirty="0" smtClean="0"/>
                <a:t>C</a:t>
              </a:r>
              <a:r>
                <a:rPr lang="en-US" altLang="zh-CN" baseline="-25000" dirty="0" smtClean="0"/>
                <a:t>1</a:t>
              </a:r>
              <a:endParaRPr lang="zh-CN" altLang="en-US" baseline="-25000" dirty="0"/>
            </a:p>
          </p:txBody>
        </p:sp>
        <p:sp>
          <p:nvSpPr>
            <p:cNvPr id="26" name="矩形 25"/>
            <p:cNvSpPr/>
            <p:nvPr/>
          </p:nvSpPr>
          <p:spPr>
            <a:xfrm>
              <a:off x="1913695" y="5710312"/>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文本框 26"/>
            <p:cNvSpPr txBox="1"/>
            <p:nvPr/>
          </p:nvSpPr>
          <p:spPr>
            <a:xfrm>
              <a:off x="1602719" y="5619875"/>
              <a:ext cx="411983" cy="369332"/>
            </a:xfrm>
            <a:prstGeom prst="rect">
              <a:avLst/>
            </a:prstGeom>
            <a:noFill/>
          </p:spPr>
          <p:txBody>
            <a:bodyPr wrap="square" rtlCol="0">
              <a:spAutoFit/>
            </a:bodyPr>
            <a:lstStyle/>
            <a:p>
              <a:r>
                <a:rPr lang="en-US" altLang="zh-CN" dirty="0" smtClean="0"/>
                <a:t>C</a:t>
              </a:r>
              <a:r>
                <a:rPr lang="en-US" altLang="zh-CN" baseline="-25000" dirty="0" smtClean="0"/>
                <a:t>2</a:t>
              </a:r>
              <a:endParaRPr lang="zh-CN" altLang="en-US" baseline="-25000" dirty="0"/>
            </a:p>
          </p:txBody>
        </p:sp>
        <p:sp>
          <p:nvSpPr>
            <p:cNvPr id="28" name="矩形 27"/>
            <p:cNvSpPr/>
            <p:nvPr/>
          </p:nvSpPr>
          <p:spPr>
            <a:xfrm>
              <a:off x="1913464" y="5943099"/>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文本框 28"/>
            <p:cNvSpPr txBox="1"/>
            <p:nvPr/>
          </p:nvSpPr>
          <p:spPr>
            <a:xfrm>
              <a:off x="1614447" y="5852659"/>
              <a:ext cx="411983" cy="369332"/>
            </a:xfrm>
            <a:prstGeom prst="rect">
              <a:avLst/>
            </a:prstGeom>
            <a:noFill/>
          </p:spPr>
          <p:txBody>
            <a:bodyPr wrap="square" rtlCol="0">
              <a:spAutoFit/>
            </a:bodyPr>
            <a:lstStyle/>
            <a:p>
              <a:r>
                <a:rPr lang="en-US" altLang="zh-CN" dirty="0" smtClean="0"/>
                <a:t>C</a:t>
              </a:r>
              <a:r>
                <a:rPr lang="en-US" altLang="zh-CN" baseline="-25000" dirty="0" smtClean="0"/>
                <a:t>3</a:t>
              </a:r>
              <a:endParaRPr lang="zh-CN" altLang="en-US" baseline="-25000" dirty="0"/>
            </a:p>
          </p:txBody>
        </p:sp>
        <p:grpSp>
          <p:nvGrpSpPr>
            <p:cNvPr id="30" name="组合 29"/>
            <p:cNvGrpSpPr/>
            <p:nvPr/>
          </p:nvGrpSpPr>
          <p:grpSpPr>
            <a:xfrm>
              <a:off x="2720340" y="3093720"/>
              <a:ext cx="442086" cy="914400"/>
              <a:chOff x="2720340" y="3093720"/>
              <a:chExt cx="442086" cy="914400"/>
            </a:xfrm>
          </p:grpSpPr>
          <p:sp>
            <p:nvSpPr>
              <p:cNvPr id="38" name="右大括号 37"/>
              <p:cNvSpPr/>
              <p:nvPr/>
            </p:nvSpPr>
            <p:spPr>
              <a:xfrm>
                <a:off x="2720340" y="3093720"/>
                <a:ext cx="45720" cy="914400"/>
              </a:xfrm>
              <a:prstGeom prst="rightBrace">
                <a:avLst/>
              </a:prstGeom>
              <a:ln>
                <a:solidFill>
                  <a:srgbClr val="0237D8"/>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9" name="文本框 38"/>
              <p:cNvSpPr txBox="1"/>
              <p:nvPr/>
            </p:nvSpPr>
            <p:spPr>
              <a:xfrm>
                <a:off x="2754630" y="3368040"/>
                <a:ext cx="407796" cy="369332"/>
              </a:xfrm>
              <a:prstGeom prst="rect">
                <a:avLst/>
              </a:prstGeom>
              <a:noFill/>
            </p:spPr>
            <p:txBody>
              <a:bodyPr wrap="square" rtlCol="0">
                <a:spAutoFit/>
              </a:bodyPr>
              <a:lstStyle/>
              <a:p>
                <a:r>
                  <a:rPr lang="en-US" altLang="zh-CN" dirty="0" smtClean="0"/>
                  <a:t>Z</a:t>
                </a:r>
                <a:r>
                  <a:rPr lang="en-US" altLang="zh-CN" baseline="-25000" dirty="0" smtClean="0"/>
                  <a:t>0</a:t>
                </a:r>
                <a:endParaRPr lang="zh-CN" altLang="en-US" baseline="-25000" dirty="0"/>
              </a:p>
            </p:txBody>
          </p:sp>
        </p:grpSp>
        <p:grpSp>
          <p:nvGrpSpPr>
            <p:cNvPr id="31" name="组合 30"/>
            <p:cNvGrpSpPr/>
            <p:nvPr/>
          </p:nvGrpSpPr>
          <p:grpSpPr>
            <a:xfrm>
              <a:off x="2720340" y="4046220"/>
              <a:ext cx="448512" cy="914400"/>
              <a:chOff x="2720340" y="3093720"/>
              <a:chExt cx="448512" cy="914400"/>
            </a:xfrm>
          </p:grpSpPr>
          <p:sp>
            <p:nvSpPr>
              <p:cNvPr id="36" name="右大括号 35"/>
              <p:cNvSpPr/>
              <p:nvPr/>
            </p:nvSpPr>
            <p:spPr>
              <a:xfrm>
                <a:off x="2720340" y="3093720"/>
                <a:ext cx="45720" cy="9144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 name="文本框 36"/>
              <p:cNvSpPr txBox="1"/>
              <p:nvPr/>
            </p:nvSpPr>
            <p:spPr>
              <a:xfrm>
                <a:off x="2754629" y="3368040"/>
                <a:ext cx="414223" cy="369332"/>
              </a:xfrm>
              <a:prstGeom prst="rect">
                <a:avLst/>
              </a:prstGeom>
              <a:noFill/>
            </p:spPr>
            <p:txBody>
              <a:bodyPr wrap="square" rtlCol="0">
                <a:spAutoFit/>
              </a:bodyPr>
              <a:lstStyle/>
              <a:p>
                <a:r>
                  <a:rPr lang="en-US" altLang="zh-CN" dirty="0" smtClean="0"/>
                  <a:t>Z</a:t>
                </a:r>
                <a:r>
                  <a:rPr lang="en-US" altLang="zh-CN" baseline="-25000" dirty="0" smtClean="0"/>
                  <a:t>1</a:t>
                </a:r>
                <a:endParaRPr lang="zh-CN" altLang="en-US" baseline="-25000" dirty="0"/>
              </a:p>
            </p:txBody>
          </p:sp>
        </p:grpSp>
        <p:grpSp>
          <p:nvGrpSpPr>
            <p:cNvPr id="32" name="组合 31"/>
            <p:cNvGrpSpPr/>
            <p:nvPr/>
          </p:nvGrpSpPr>
          <p:grpSpPr>
            <a:xfrm>
              <a:off x="2731770" y="5250180"/>
              <a:ext cx="598170" cy="914400"/>
              <a:chOff x="2720340" y="3093720"/>
              <a:chExt cx="426720" cy="914400"/>
            </a:xfrm>
          </p:grpSpPr>
          <p:sp>
            <p:nvSpPr>
              <p:cNvPr id="34" name="右大括号 33"/>
              <p:cNvSpPr/>
              <p:nvPr/>
            </p:nvSpPr>
            <p:spPr>
              <a:xfrm>
                <a:off x="2720340" y="3093720"/>
                <a:ext cx="45720" cy="9144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5" name="文本框 34"/>
              <p:cNvSpPr txBox="1"/>
              <p:nvPr/>
            </p:nvSpPr>
            <p:spPr>
              <a:xfrm>
                <a:off x="2754630" y="3368040"/>
                <a:ext cx="392430" cy="369332"/>
              </a:xfrm>
              <a:prstGeom prst="rect">
                <a:avLst/>
              </a:prstGeom>
              <a:noFill/>
            </p:spPr>
            <p:txBody>
              <a:bodyPr wrap="square" rtlCol="0">
                <a:spAutoFit/>
              </a:bodyPr>
              <a:lstStyle/>
              <a:p>
                <a:r>
                  <a:rPr lang="en-US" altLang="zh-CN" dirty="0" smtClean="0"/>
                  <a:t>Z</a:t>
                </a:r>
                <a:r>
                  <a:rPr lang="en-US" altLang="zh-CN" baseline="-25000" dirty="0" smtClean="0"/>
                  <a:t>12</a:t>
                </a:r>
                <a:endParaRPr lang="zh-CN" altLang="en-US" baseline="-25000" dirty="0"/>
              </a:p>
            </p:txBody>
          </p:sp>
        </p:grpSp>
        <p:sp>
          <p:nvSpPr>
            <p:cNvPr id="33" name="矩形 32"/>
            <p:cNvSpPr/>
            <p:nvPr/>
          </p:nvSpPr>
          <p:spPr>
            <a:xfrm>
              <a:off x="1910867" y="5000901"/>
              <a:ext cx="763675" cy="211016"/>
            </a:xfrm>
            <a:prstGeom prst="rect">
              <a:avLst/>
            </a:prstGeom>
            <a:noFill/>
            <a:ln>
              <a:solidFill>
                <a:srgbClr val="0237D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a:t>
              </a:r>
              <a:endParaRPr lang="zh-CN" altLang="en-US" dirty="0">
                <a:solidFill>
                  <a:schemeClr val="tx1"/>
                </a:solidFill>
              </a:endParaRPr>
            </a:p>
          </p:txBody>
        </p:sp>
      </p:grpSp>
      <p:cxnSp>
        <p:nvCxnSpPr>
          <p:cNvPr id="40" name="直接箭头连接符 39"/>
          <p:cNvCxnSpPr/>
          <p:nvPr/>
        </p:nvCxnSpPr>
        <p:spPr>
          <a:xfrm flipH="1">
            <a:off x="2165170" y="3151956"/>
            <a:ext cx="828000" cy="449580"/>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p:nvPr/>
        </p:nvCxnSpPr>
        <p:spPr>
          <a:xfrm flipH="1">
            <a:off x="2103120" y="3498666"/>
            <a:ext cx="937260" cy="994410"/>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p:nvPr/>
        </p:nvCxnSpPr>
        <p:spPr>
          <a:xfrm flipH="1">
            <a:off x="1828800" y="3765366"/>
            <a:ext cx="1223010" cy="1447800"/>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flipH="1">
            <a:off x="2244090" y="4973136"/>
            <a:ext cx="803910" cy="807720"/>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grpSp>
        <p:nvGrpSpPr>
          <p:cNvPr id="44" name="组合 43"/>
          <p:cNvGrpSpPr/>
          <p:nvPr/>
        </p:nvGrpSpPr>
        <p:grpSpPr>
          <a:xfrm>
            <a:off x="2417716" y="3051263"/>
            <a:ext cx="1963784" cy="3207484"/>
            <a:chOff x="3560716" y="3149237"/>
            <a:chExt cx="1963784" cy="3207484"/>
          </a:xfrm>
        </p:grpSpPr>
        <p:sp>
          <p:nvSpPr>
            <p:cNvPr id="45" name="矩形 44"/>
            <p:cNvSpPr/>
            <p:nvPr/>
          </p:nvSpPr>
          <p:spPr>
            <a:xfrm>
              <a:off x="4187567" y="3239672"/>
              <a:ext cx="763675" cy="211016"/>
            </a:xfrm>
            <a:prstGeom prst="rect">
              <a:avLst/>
            </a:prstGeom>
            <a:no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0-7</a:t>
              </a:r>
              <a:endParaRPr lang="zh-CN" altLang="en-US" sz="1600" dirty="0">
                <a:solidFill>
                  <a:schemeClr val="tx1"/>
                </a:solidFill>
                <a:latin typeface="微软雅黑" panose="020B0503020204020204" pitchFamily="34" charset="-122"/>
                <a:ea typeface="微软雅黑" panose="020B0503020204020204" pitchFamily="34" charset="-122"/>
              </a:endParaRPr>
            </a:p>
          </p:txBody>
        </p:sp>
        <p:sp>
          <p:nvSpPr>
            <p:cNvPr id="46" name="矩形 45"/>
            <p:cNvSpPr/>
            <p:nvPr/>
          </p:nvSpPr>
          <p:spPr>
            <a:xfrm>
              <a:off x="4191377" y="3468272"/>
              <a:ext cx="763675" cy="211016"/>
            </a:xfrm>
            <a:prstGeom prst="rect">
              <a:avLst/>
            </a:prstGeom>
            <a:no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8-15</a:t>
              </a:r>
              <a:endParaRPr lang="zh-CN" altLang="en-US" sz="1600" dirty="0">
                <a:solidFill>
                  <a:schemeClr val="tx1"/>
                </a:solidFill>
                <a:latin typeface="微软雅黑" panose="020B0503020204020204" pitchFamily="34" charset="-122"/>
                <a:ea typeface="微软雅黑" panose="020B0503020204020204" pitchFamily="34" charset="-122"/>
              </a:endParaRPr>
            </a:p>
          </p:txBody>
        </p:sp>
        <p:sp>
          <p:nvSpPr>
            <p:cNvPr id="47" name="矩形 46"/>
            <p:cNvSpPr/>
            <p:nvPr/>
          </p:nvSpPr>
          <p:spPr>
            <a:xfrm>
              <a:off x="4191377" y="3696872"/>
              <a:ext cx="763675" cy="211016"/>
            </a:xfrm>
            <a:prstGeom prst="rect">
              <a:avLst/>
            </a:prstGeom>
            <a:no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16-23</a:t>
              </a:r>
              <a:endParaRPr lang="zh-CN" altLang="en-US" sz="1600" dirty="0">
                <a:solidFill>
                  <a:schemeClr val="tx1"/>
                </a:solidFill>
                <a:latin typeface="微软雅黑" panose="020B0503020204020204" pitchFamily="34" charset="-122"/>
                <a:ea typeface="微软雅黑" panose="020B0503020204020204" pitchFamily="34" charset="-122"/>
              </a:endParaRPr>
            </a:p>
          </p:txBody>
        </p:sp>
        <p:sp>
          <p:nvSpPr>
            <p:cNvPr id="48" name="矩形 47"/>
            <p:cNvSpPr/>
            <p:nvPr/>
          </p:nvSpPr>
          <p:spPr>
            <a:xfrm>
              <a:off x="4195187" y="3925472"/>
              <a:ext cx="763675" cy="211016"/>
            </a:xfrm>
            <a:prstGeom prst="rect">
              <a:avLst/>
            </a:prstGeom>
            <a:no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24-31</a:t>
              </a:r>
              <a:endParaRPr lang="zh-CN" altLang="en-US" sz="1600" dirty="0">
                <a:solidFill>
                  <a:schemeClr val="tx1"/>
                </a:solidFill>
                <a:latin typeface="微软雅黑" panose="020B0503020204020204" pitchFamily="34" charset="-122"/>
                <a:ea typeface="微软雅黑" panose="020B0503020204020204" pitchFamily="34" charset="-122"/>
              </a:endParaRPr>
            </a:p>
          </p:txBody>
        </p:sp>
        <p:sp>
          <p:nvSpPr>
            <p:cNvPr id="49" name="矩形 48"/>
            <p:cNvSpPr/>
            <p:nvPr/>
          </p:nvSpPr>
          <p:spPr>
            <a:xfrm>
              <a:off x="4198997" y="4154072"/>
              <a:ext cx="763675" cy="776068"/>
            </a:xfrm>
            <a:prstGeom prst="rect">
              <a:avLst/>
            </a:prstGeom>
            <a:no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a:t>
              </a:r>
              <a:endParaRPr lang="zh-CN" altLang="en-US" sz="1600" dirty="0">
                <a:solidFill>
                  <a:schemeClr val="tx1"/>
                </a:solidFill>
                <a:latin typeface="微软雅黑" panose="020B0503020204020204" pitchFamily="34" charset="-122"/>
                <a:ea typeface="微软雅黑" panose="020B0503020204020204" pitchFamily="34" charset="-122"/>
              </a:endParaRPr>
            </a:p>
          </p:txBody>
        </p:sp>
        <p:sp>
          <p:nvSpPr>
            <p:cNvPr id="50" name="文本框 49"/>
            <p:cNvSpPr txBox="1"/>
            <p:nvPr/>
          </p:nvSpPr>
          <p:spPr>
            <a:xfrm>
              <a:off x="4964681" y="3149237"/>
              <a:ext cx="411983" cy="369332"/>
            </a:xfrm>
            <a:prstGeom prst="rect">
              <a:avLst/>
            </a:prstGeom>
            <a:noFill/>
          </p:spPr>
          <p:txBody>
            <a:bodyPr wrap="square" rtlCol="0">
              <a:spAutoFit/>
            </a:bodyPr>
            <a:lstStyle/>
            <a:p>
              <a:r>
                <a:rPr lang="en-US" altLang="zh-CN" b="1" dirty="0" smtClean="0"/>
                <a:t>K</a:t>
              </a:r>
              <a:r>
                <a:rPr lang="en-US" altLang="zh-CN" b="1" baseline="-25000" dirty="0" smtClean="0"/>
                <a:t>0</a:t>
              </a:r>
              <a:endParaRPr lang="zh-CN" altLang="en-US" b="1" baseline="-25000" dirty="0"/>
            </a:p>
          </p:txBody>
        </p:sp>
        <p:sp>
          <p:nvSpPr>
            <p:cNvPr id="51" name="文本框 50"/>
            <p:cNvSpPr txBox="1"/>
            <p:nvPr/>
          </p:nvSpPr>
          <p:spPr>
            <a:xfrm>
              <a:off x="4972301" y="3385457"/>
              <a:ext cx="411983" cy="369332"/>
            </a:xfrm>
            <a:prstGeom prst="rect">
              <a:avLst/>
            </a:prstGeom>
            <a:noFill/>
          </p:spPr>
          <p:txBody>
            <a:bodyPr wrap="square" rtlCol="0">
              <a:spAutoFit/>
            </a:bodyPr>
            <a:lstStyle/>
            <a:p>
              <a:r>
                <a:rPr lang="en-US" altLang="zh-CN" b="1" dirty="0" smtClean="0"/>
                <a:t>K</a:t>
              </a:r>
              <a:r>
                <a:rPr lang="en-US" altLang="zh-CN" b="1" baseline="-25000" dirty="0" smtClean="0"/>
                <a:t>1</a:t>
              </a:r>
              <a:endParaRPr lang="zh-CN" altLang="en-US" b="1" baseline="-25000" dirty="0"/>
            </a:p>
          </p:txBody>
        </p:sp>
        <p:sp>
          <p:nvSpPr>
            <p:cNvPr id="52" name="文本框 51"/>
            <p:cNvSpPr txBox="1"/>
            <p:nvPr/>
          </p:nvSpPr>
          <p:spPr>
            <a:xfrm>
              <a:off x="4979921" y="3625487"/>
              <a:ext cx="411983" cy="369332"/>
            </a:xfrm>
            <a:prstGeom prst="rect">
              <a:avLst/>
            </a:prstGeom>
            <a:noFill/>
          </p:spPr>
          <p:txBody>
            <a:bodyPr wrap="square" rtlCol="0">
              <a:spAutoFit/>
            </a:bodyPr>
            <a:lstStyle/>
            <a:p>
              <a:r>
                <a:rPr lang="en-US" altLang="zh-CN" b="1" dirty="0" smtClean="0"/>
                <a:t>K</a:t>
              </a:r>
              <a:r>
                <a:rPr lang="en-US" altLang="zh-CN" b="1" baseline="-25000" dirty="0" smtClean="0"/>
                <a:t>2</a:t>
              </a:r>
              <a:endParaRPr lang="zh-CN" altLang="en-US" b="1" baseline="-25000" dirty="0"/>
            </a:p>
          </p:txBody>
        </p:sp>
        <p:sp>
          <p:nvSpPr>
            <p:cNvPr id="53" name="文本框 52"/>
            <p:cNvSpPr txBox="1"/>
            <p:nvPr/>
          </p:nvSpPr>
          <p:spPr>
            <a:xfrm>
              <a:off x="4995161" y="3857897"/>
              <a:ext cx="411983" cy="369332"/>
            </a:xfrm>
            <a:prstGeom prst="rect">
              <a:avLst/>
            </a:prstGeom>
            <a:noFill/>
          </p:spPr>
          <p:txBody>
            <a:bodyPr wrap="square" rtlCol="0">
              <a:spAutoFit/>
            </a:bodyPr>
            <a:lstStyle/>
            <a:p>
              <a:r>
                <a:rPr lang="en-US" altLang="zh-CN" b="1" dirty="0" smtClean="0"/>
                <a:t>K</a:t>
              </a:r>
              <a:r>
                <a:rPr lang="en-US" altLang="zh-CN" b="1" baseline="-25000" dirty="0" smtClean="0"/>
                <a:t>3</a:t>
              </a:r>
              <a:endParaRPr lang="zh-CN" altLang="en-US" b="1" baseline="-25000" dirty="0"/>
            </a:p>
          </p:txBody>
        </p:sp>
        <p:sp>
          <p:nvSpPr>
            <p:cNvPr id="54" name="矩形 53"/>
            <p:cNvSpPr/>
            <p:nvPr/>
          </p:nvSpPr>
          <p:spPr>
            <a:xfrm>
              <a:off x="4198997" y="4946552"/>
              <a:ext cx="769243" cy="211016"/>
            </a:xfrm>
            <a:prstGeom prst="rect">
              <a:avLst/>
            </a:prstGeom>
            <a:no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350" dirty="0" smtClean="0">
                  <a:solidFill>
                    <a:schemeClr val="tx1"/>
                  </a:solidFill>
                  <a:latin typeface="微软雅黑" panose="020B0503020204020204" pitchFamily="34" charset="-122"/>
                  <a:ea typeface="微软雅黑" panose="020B0503020204020204" pitchFamily="34" charset="-122"/>
                </a:rPr>
                <a:t>96-100</a:t>
              </a:r>
              <a:endParaRPr lang="zh-CN" altLang="en-US" sz="1350" dirty="0">
                <a:solidFill>
                  <a:schemeClr val="tx1"/>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4991351" y="4859927"/>
              <a:ext cx="533149" cy="369332"/>
            </a:xfrm>
            <a:prstGeom prst="rect">
              <a:avLst/>
            </a:prstGeom>
            <a:noFill/>
          </p:spPr>
          <p:txBody>
            <a:bodyPr wrap="square" rtlCol="0">
              <a:spAutoFit/>
            </a:bodyPr>
            <a:lstStyle/>
            <a:p>
              <a:r>
                <a:rPr lang="en-US" altLang="zh-CN" b="1" dirty="0" smtClean="0"/>
                <a:t>K</a:t>
              </a:r>
              <a:r>
                <a:rPr lang="en-US" altLang="zh-CN" b="1" baseline="-25000" dirty="0" smtClean="0"/>
                <a:t>12</a:t>
              </a:r>
              <a:endParaRPr lang="zh-CN" altLang="en-US" b="1" baseline="-25000" dirty="0"/>
            </a:p>
          </p:txBody>
        </p:sp>
        <p:sp>
          <p:nvSpPr>
            <p:cNvPr id="56" name="矩形 55"/>
            <p:cNvSpPr/>
            <p:nvPr/>
          </p:nvSpPr>
          <p:spPr>
            <a:xfrm>
              <a:off x="4202807" y="5173980"/>
              <a:ext cx="763675" cy="895350"/>
            </a:xfrm>
            <a:prstGeom prst="rect">
              <a:avLst/>
            </a:prstGeom>
            <a:no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solidFill>
                    <a:schemeClr val="tx1"/>
                  </a:solidFill>
                  <a:latin typeface="微软雅黑" panose="020B0503020204020204" pitchFamily="34" charset="-122"/>
                  <a:ea typeface="微软雅黑" panose="020B0503020204020204" pitchFamily="34" charset="-122"/>
                </a:rPr>
                <a:t>…….</a:t>
              </a:r>
              <a:endParaRPr lang="zh-CN" altLang="en-US" sz="1600" dirty="0">
                <a:solidFill>
                  <a:schemeClr val="tx1"/>
                </a:solidFill>
                <a:latin typeface="微软雅黑" panose="020B0503020204020204" pitchFamily="34" charset="-122"/>
                <a:ea typeface="微软雅黑" panose="020B0503020204020204" pitchFamily="34" charset="-122"/>
              </a:endParaRPr>
            </a:p>
          </p:txBody>
        </p:sp>
        <p:sp>
          <p:nvSpPr>
            <p:cNvPr id="57" name="左大括号 56"/>
            <p:cNvSpPr/>
            <p:nvPr/>
          </p:nvSpPr>
          <p:spPr>
            <a:xfrm>
              <a:off x="4065270" y="3249930"/>
              <a:ext cx="114300" cy="3044190"/>
            </a:xfrm>
            <a:prstGeom prst="leftBrace">
              <a:avLst/>
            </a:prstGeom>
            <a:ln>
              <a:solidFill>
                <a:srgbClr val="9966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8" name="矩形 57"/>
            <p:cNvSpPr/>
            <p:nvPr/>
          </p:nvSpPr>
          <p:spPr>
            <a:xfrm>
              <a:off x="4202807" y="6085742"/>
              <a:ext cx="769243" cy="211016"/>
            </a:xfrm>
            <a:prstGeom prst="rect">
              <a:avLst/>
            </a:prstGeom>
            <a:noFill/>
            <a:ln>
              <a:solidFill>
                <a:srgbClr val="996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350" dirty="0" smtClean="0">
                  <a:solidFill>
                    <a:schemeClr val="tx1"/>
                  </a:solidFill>
                  <a:latin typeface="微软雅黑" panose="020B0503020204020204" pitchFamily="34" charset="-122"/>
                  <a:ea typeface="微软雅黑" panose="020B0503020204020204" pitchFamily="34" charset="-122"/>
                </a:rPr>
                <a:t>   ……..</a:t>
              </a:r>
              <a:endParaRPr lang="zh-CN" altLang="en-US" sz="1350" dirty="0">
                <a:solidFill>
                  <a:schemeClr val="tx1"/>
                </a:solidFill>
                <a:latin typeface="微软雅黑" panose="020B0503020204020204" pitchFamily="34" charset="-122"/>
                <a:ea typeface="微软雅黑" panose="020B0503020204020204" pitchFamily="34" charset="-122"/>
              </a:endParaRPr>
            </a:p>
          </p:txBody>
        </p:sp>
        <p:sp>
          <p:nvSpPr>
            <p:cNvPr id="59" name="文本框 58"/>
            <p:cNvSpPr txBox="1"/>
            <p:nvPr/>
          </p:nvSpPr>
          <p:spPr>
            <a:xfrm>
              <a:off x="4976111" y="6018167"/>
              <a:ext cx="548389" cy="338554"/>
            </a:xfrm>
            <a:prstGeom prst="rect">
              <a:avLst/>
            </a:prstGeom>
            <a:noFill/>
          </p:spPr>
          <p:txBody>
            <a:bodyPr wrap="square" rtlCol="0">
              <a:spAutoFit/>
            </a:bodyPr>
            <a:lstStyle/>
            <a:p>
              <a:r>
                <a:rPr lang="en-US" altLang="zh-CN" sz="1600" b="1" dirty="0" smtClean="0"/>
                <a:t>K</a:t>
              </a:r>
              <a:r>
                <a:rPr lang="en-US" altLang="zh-CN" sz="1600" b="1" baseline="-25000" dirty="0" smtClean="0"/>
                <a:t>127</a:t>
              </a:r>
              <a:endParaRPr lang="zh-CN" altLang="en-US" sz="1600" b="1" baseline="-25000" dirty="0"/>
            </a:p>
          </p:txBody>
        </p:sp>
        <p:sp>
          <p:nvSpPr>
            <p:cNvPr id="60" name="文本框 59"/>
            <p:cNvSpPr txBox="1"/>
            <p:nvPr/>
          </p:nvSpPr>
          <p:spPr>
            <a:xfrm>
              <a:off x="3560716" y="4636226"/>
              <a:ext cx="586740" cy="338554"/>
            </a:xfrm>
            <a:prstGeom prst="rect">
              <a:avLst/>
            </a:prstGeom>
            <a:noFill/>
          </p:spPr>
          <p:txBody>
            <a:bodyPr wrap="square" rtlCol="0">
              <a:spAutoFit/>
            </a:bodyPr>
            <a:lstStyle/>
            <a:p>
              <a:r>
                <a:rPr lang="en-US" altLang="zh-CN" sz="1600" dirty="0" smtClean="0"/>
                <a:t>MZ</a:t>
              </a:r>
              <a:r>
                <a:rPr lang="en-US" altLang="zh-CN" baseline="-25000" dirty="0" smtClean="0"/>
                <a:t>0</a:t>
              </a:r>
              <a:endParaRPr lang="zh-CN" altLang="en-US" baseline="-25000" dirty="0"/>
            </a:p>
          </p:txBody>
        </p:sp>
      </p:grpSp>
      <p:sp>
        <p:nvSpPr>
          <p:cNvPr id="2" name="文本框 1"/>
          <p:cNvSpPr txBox="1"/>
          <p:nvPr/>
        </p:nvSpPr>
        <p:spPr>
          <a:xfrm>
            <a:off x="3004458" y="2385696"/>
            <a:ext cx="6640286" cy="461665"/>
          </a:xfrm>
          <a:prstGeom prst="rect">
            <a:avLst/>
          </a:prstGeom>
          <a:noFill/>
        </p:spPr>
        <p:txBody>
          <a:bodyPr wrap="square" rtlCol="0">
            <a:spAutoFit/>
          </a:bodyPr>
          <a:lstStyle/>
          <a:p>
            <a:r>
              <a:rPr lang="zh-CN" altLang="en-US" sz="2400" dirty="0" smtClean="0">
                <a:solidFill>
                  <a:srgbClr val="240CD2"/>
                </a:solidFill>
              </a:rPr>
              <a:t>组相联关键</a:t>
            </a:r>
            <a:r>
              <a:rPr lang="zh-CN" altLang="en-US" sz="2400" dirty="0" smtClean="0"/>
              <a:t>：主存根据</a:t>
            </a:r>
            <a:r>
              <a:rPr lang="en-US" altLang="zh-CN" sz="2400" dirty="0" smtClean="0"/>
              <a:t>Cache</a:t>
            </a:r>
            <a:r>
              <a:rPr lang="zh-CN" altLang="en-US" sz="2400" dirty="0" smtClean="0"/>
              <a:t>的组数再分组</a:t>
            </a:r>
            <a:endParaRPr lang="zh-CN" altLang="en-US" sz="2400" dirty="0"/>
          </a:p>
        </p:txBody>
      </p:sp>
      <p:sp>
        <p:nvSpPr>
          <p:cNvPr id="61" name="Text Box 61"/>
          <p:cNvSpPr txBox="1">
            <a:spLocks noChangeArrowheads="1"/>
          </p:cNvSpPr>
          <p:nvPr/>
        </p:nvSpPr>
        <p:spPr bwMode="auto">
          <a:xfrm>
            <a:off x="5258469" y="2957650"/>
            <a:ext cx="6175883" cy="892552"/>
          </a:xfrm>
          <a:prstGeom prst="rect">
            <a:avLst/>
          </a:prstGeom>
          <a:noFill/>
          <a:ln w="9525">
            <a:solidFill>
              <a:schemeClr val="hlink"/>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130000"/>
              </a:lnSpc>
              <a:spcBef>
                <a:spcPct val="50000"/>
              </a:spcBef>
              <a:buNone/>
            </a:pPr>
            <a:r>
              <a:rPr lang="en-US" altLang="zh-CN" sz="2000" b="1" dirty="0" smtClean="0">
                <a:latin typeface="+mn-ea"/>
                <a:ea typeface="+mn-ea"/>
                <a:sym typeface="Symbol" panose="05050102010706020507" pitchFamily="18" charset="2"/>
              </a:rPr>
              <a:t></a:t>
            </a:r>
            <a:r>
              <a:rPr lang="en-US" altLang="zh-CN" sz="2000" dirty="0">
                <a:latin typeface="+mn-ea"/>
                <a:ea typeface="+mn-ea"/>
              </a:rPr>
              <a:t>Cache</a:t>
            </a:r>
            <a:r>
              <a:rPr lang="zh-CN" altLang="en-US" sz="2000" dirty="0">
                <a:latin typeface="+mn-ea"/>
                <a:ea typeface="+mn-ea"/>
              </a:rPr>
              <a:t>有</a:t>
            </a:r>
            <a:r>
              <a:rPr lang="en-US" altLang="zh-CN" sz="2000" dirty="0">
                <a:latin typeface="+mn-ea"/>
                <a:ea typeface="+mn-ea"/>
              </a:rPr>
              <a:t>128</a:t>
            </a:r>
            <a:r>
              <a:rPr lang="zh-CN" altLang="en-US" sz="2000" dirty="0" smtClean="0">
                <a:latin typeface="+mn-ea"/>
                <a:ea typeface="+mn-ea"/>
              </a:rPr>
              <a:t>组，主存</a:t>
            </a:r>
            <a:r>
              <a:rPr lang="en-US" altLang="zh-CN" sz="2000" dirty="0">
                <a:latin typeface="+mn-ea"/>
                <a:ea typeface="+mn-ea"/>
              </a:rPr>
              <a:t>100</a:t>
            </a:r>
            <a:r>
              <a:rPr lang="zh-CN" altLang="en-US" sz="2000" dirty="0">
                <a:latin typeface="+mn-ea"/>
                <a:ea typeface="+mn-ea"/>
              </a:rPr>
              <a:t>个</a:t>
            </a:r>
            <a:r>
              <a:rPr lang="zh-CN" altLang="en-US" sz="2000" dirty="0" smtClean="0">
                <a:latin typeface="+mn-ea"/>
                <a:ea typeface="+mn-ea"/>
              </a:rPr>
              <a:t>单元分</a:t>
            </a:r>
            <a:r>
              <a:rPr lang="en-US" altLang="zh-CN" sz="2000" dirty="0">
                <a:latin typeface="+mn-ea"/>
                <a:ea typeface="+mn-ea"/>
              </a:rPr>
              <a:t>13</a:t>
            </a:r>
            <a:r>
              <a:rPr lang="zh-CN" altLang="en-US" sz="2000" dirty="0" smtClean="0">
                <a:latin typeface="+mn-ea"/>
                <a:ea typeface="+mn-ea"/>
              </a:rPr>
              <a:t>块，都处于主存</a:t>
            </a:r>
            <a:r>
              <a:rPr lang="en-US" altLang="zh-CN" sz="2000" dirty="0" smtClean="0">
                <a:latin typeface="+mn-ea"/>
                <a:ea typeface="+mn-ea"/>
              </a:rPr>
              <a:t>0</a:t>
            </a:r>
            <a:r>
              <a:rPr lang="zh-CN" altLang="en-US" sz="2000" dirty="0">
                <a:latin typeface="+mn-ea"/>
                <a:ea typeface="+mn-ea"/>
              </a:rPr>
              <a:t>组</a:t>
            </a:r>
            <a:r>
              <a:rPr lang="en-US" altLang="zh-CN" sz="2000" dirty="0" smtClean="0">
                <a:latin typeface="+mn-ea"/>
                <a:ea typeface="+mn-ea"/>
              </a:rPr>
              <a:t>,</a:t>
            </a:r>
            <a:r>
              <a:rPr lang="zh-CN" altLang="en-US" sz="2000" dirty="0" smtClean="0">
                <a:latin typeface="+mn-ea"/>
                <a:ea typeface="+mn-ea"/>
              </a:rPr>
              <a:t>故访问</a:t>
            </a:r>
            <a:r>
              <a:rPr lang="zh-CN" altLang="en-US" sz="2000" dirty="0">
                <a:latin typeface="+mn-ea"/>
                <a:ea typeface="+mn-ea"/>
              </a:rPr>
              <a:t>主存前</a:t>
            </a:r>
            <a:r>
              <a:rPr lang="en-US" altLang="zh-CN" sz="2000" dirty="0">
                <a:latin typeface="+mn-ea"/>
                <a:ea typeface="+mn-ea"/>
              </a:rPr>
              <a:t>100</a:t>
            </a:r>
            <a:r>
              <a:rPr lang="zh-CN" altLang="en-US" sz="2000" dirty="0">
                <a:latin typeface="+mn-ea"/>
                <a:ea typeface="+mn-ea"/>
              </a:rPr>
              <a:t>号单元</a:t>
            </a:r>
            <a:r>
              <a:rPr lang="zh-CN" altLang="en-US" sz="2000" dirty="0" smtClean="0">
                <a:latin typeface="+mn-ea"/>
                <a:ea typeface="+mn-ea"/>
              </a:rPr>
              <a:t>不发生</a:t>
            </a:r>
            <a:r>
              <a:rPr lang="zh-CN" altLang="en-US" sz="2000" dirty="0">
                <a:latin typeface="+mn-ea"/>
                <a:ea typeface="+mn-ea"/>
              </a:rPr>
              <a:t>页面调度</a:t>
            </a:r>
            <a:endParaRPr lang="zh-CN" altLang="en-US" sz="2000" dirty="0">
              <a:latin typeface="+mn-ea"/>
              <a:ea typeface="+mn-ea"/>
            </a:endParaRPr>
          </a:p>
        </p:txBody>
      </p:sp>
      <p:sp>
        <p:nvSpPr>
          <p:cNvPr id="62" name="Text Box 70"/>
          <p:cNvSpPr txBox="1">
            <a:spLocks noChangeArrowheads="1"/>
          </p:cNvSpPr>
          <p:nvPr/>
        </p:nvSpPr>
        <p:spPr bwMode="auto">
          <a:xfrm>
            <a:off x="5262279" y="3944758"/>
            <a:ext cx="6172073" cy="492443"/>
          </a:xfrm>
          <a:prstGeom prst="rect">
            <a:avLst/>
          </a:prstGeom>
          <a:noFill/>
          <a:ln w="9525">
            <a:solidFill>
              <a:schemeClr val="hlink"/>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50000"/>
              </a:spcBef>
              <a:buFontTx/>
              <a:buNone/>
            </a:pPr>
            <a:r>
              <a:rPr lang="en-US" altLang="zh-CN" sz="2000" b="1" dirty="0" smtClean="0">
                <a:latin typeface="+mn-ea"/>
                <a:ea typeface="+mn-ea"/>
                <a:sym typeface="Symbol" panose="05050102010706020507" pitchFamily="18" charset="2"/>
              </a:rPr>
              <a:t></a:t>
            </a:r>
            <a:r>
              <a:rPr lang="zh-CN" altLang="en-US" sz="2000" dirty="0" smtClean="0">
                <a:latin typeface="+mn-ea"/>
                <a:ea typeface="+mn-ea"/>
                <a:sym typeface="Symbol" panose="05050102010706020507" pitchFamily="18" charset="2"/>
              </a:rPr>
              <a:t>初态为空</a:t>
            </a:r>
            <a:r>
              <a:rPr lang="en-US" altLang="zh-CN" sz="2000" dirty="0" smtClean="0">
                <a:latin typeface="+mn-ea"/>
                <a:ea typeface="+mn-ea"/>
                <a:sym typeface="Symbol" panose="05050102010706020507" pitchFamily="18" charset="2"/>
              </a:rPr>
              <a:t>,</a:t>
            </a:r>
            <a:r>
              <a:rPr lang="zh-CN" altLang="en-US" sz="2000" dirty="0" smtClean="0">
                <a:latin typeface="+mn-ea"/>
                <a:ea typeface="+mn-ea"/>
              </a:rPr>
              <a:t>每</a:t>
            </a:r>
            <a:r>
              <a:rPr lang="zh-CN" altLang="en-US" sz="2000" dirty="0">
                <a:latin typeface="+mn-ea"/>
                <a:ea typeface="+mn-ea"/>
              </a:rPr>
              <a:t>块</a:t>
            </a:r>
            <a:r>
              <a:rPr lang="zh-CN" altLang="en-US" sz="2000" dirty="0" smtClean="0">
                <a:latin typeface="+mn-ea"/>
                <a:ea typeface="+mn-ea"/>
              </a:rPr>
              <a:t>第一个字不命中，后</a:t>
            </a:r>
            <a:r>
              <a:rPr lang="en-US" altLang="zh-CN" sz="2000" dirty="0" smtClean="0">
                <a:latin typeface="+mn-ea"/>
                <a:ea typeface="+mn-ea"/>
              </a:rPr>
              <a:t>7</a:t>
            </a:r>
            <a:r>
              <a:rPr lang="zh-CN" altLang="en-US" sz="2000" dirty="0" smtClean="0">
                <a:latin typeface="+mn-ea"/>
                <a:ea typeface="+mn-ea"/>
              </a:rPr>
              <a:t>个字访问均</a:t>
            </a:r>
            <a:r>
              <a:rPr lang="zh-CN" altLang="en-US" sz="2000" dirty="0">
                <a:latin typeface="+mn-ea"/>
                <a:ea typeface="+mn-ea"/>
              </a:rPr>
              <a:t>命中</a:t>
            </a:r>
            <a:endParaRPr lang="zh-CN" altLang="en-US" sz="2000" dirty="0">
              <a:latin typeface="+mn-ea"/>
              <a:ea typeface="+mn-ea"/>
            </a:endParaRPr>
          </a:p>
        </p:txBody>
      </p:sp>
      <p:sp>
        <p:nvSpPr>
          <p:cNvPr id="63" name="Text Box 71"/>
          <p:cNvSpPr txBox="1">
            <a:spLocks noChangeArrowheads="1"/>
          </p:cNvSpPr>
          <p:nvPr/>
        </p:nvSpPr>
        <p:spPr bwMode="auto">
          <a:xfrm>
            <a:off x="5258469" y="4577218"/>
            <a:ext cx="6183503" cy="891540"/>
          </a:xfrm>
          <a:prstGeom prst="rect">
            <a:avLst/>
          </a:prstGeom>
          <a:noFill/>
          <a:ln w="9525">
            <a:solidFill>
              <a:schemeClr val="hlink"/>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ct val="50000"/>
              </a:spcBef>
              <a:buFontTx/>
              <a:buNone/>
            </a:pPr>
            <a:r>
              <a:rPr lang="en-US" altLang="zh-CN" sz="2000" b="1" dirty="0">
                <a:latin typeface="+mn-ea"/>
                <a:ea typeface="+mn-ea"/>
                <a:sym typeface="Symbol" panose="05050102010706020507" pitchFamily="18" charset="2"/>
              </a:rPr>
              <a:t></a:t>
            </a:r>
            <a:r>
              <a:rPr lang="en-US" altLang="zh-CN" sz="2000" dirty="0">
                <a:latin typeface="+mn-ea"/>
                <a:ea typeface="+mn-ea"/>
                <a:sym typeface="Symbol" panose="05050102010706020507" pitchFamily="18" charset="2"/>
              </a:rPr>
              <a:t>100</a:t>
            </a:r>
            <a:r>
              <a:rPr lang="zh-CN" altLang="en-US" sz="2000" dirty="0">
                <a:latin typeface="+mn-ea"/>
                <a:ea typeface="+mn-ea"/>
                <a:sym typeface="Symbol" panose="05050102010706020507" pitchFamily="18" charset="2"/>
              </a:rPr>
              <a:t>号单元对应</a:t>
            </a:r>
            <a:r>
              <a:rPr lang="en-US" altLang="zh-CN" sz="2000" dirty="0">
                <a:latin typeface="+mn-ea"/>
                <a:ea typeface="+mn-ea"/>
                <a:sym typeface="Symbol" panose="05050102010706020507" pitchFamily="18" charset="2"/>
              </a:rPr>
              <a:t>13</a:t>
            </a:r>
            <a:r>
              <a:rPr lang="zh-CN" altLang="en-US" sz="2000" dirty="0">
                <a:latin typeface="+mn-ea"/>
                <a:ea typeface="+mn-ea"/>
                <a:sym typeface="Symbol" panose="05050102010706020507" pitchFamily="18" charset="2"/>
              </a:rPr>
              <a:t>块</a:t>
            </a:r>
            <a:r>
              <a:rPr lang="en-US" altLang="zh-CN" sz="2000" dirty="0">
                <a:latin typeface="+mn-ea"/>
                <a:ea typeface="+mn-ea"/>
                <a:sym typeface="Symbol" panose="05050102010706020507" pitchFamily="18" charset="2"/>
              </a:rPr>
              <a:t>(</a:t>
            </a:r>
            <a:r>
              <a:rPr lang="zh-CN" altLang="en-US" sz="2000" dirty="0">
                <a:latin typeface="+mn-ea"/>
                <a:ea typeface="+mn-ea"/>
                <a:sym typeface="Symbol" panose="05050102010706020507" pitchFamily="18" charset="2"/>
              </a:rPr>
              <a:t>编号从</a:t>
            </a:r>
            <a:r>
              <a:rPr lang="en-US" altLang="zh-CN" sz="2000" dirty="0">
                <a:latin typeface="+mn-ea"/>
                <a:ea typeface="+mn-ea"/>
                <a:sym typeface="Symbol" panose="05050102010706020507" pitchFamily="18" charset="2"/>
              </a:rPr>
              <a:t>0-12)</a:t>
            </a:r>
            <a:r>
              <a:rPr lang="en-US" altLang="zh-CN" sz="2000" dirty="0" smtClean="0">
                <a:latin typeface="+mn-ea"/>
                <a:ea typeface="+mn-ea"/>
                <a:sym typeface="Symbol" panose="05050102010706020507" pitchFamily="18" charset="2"/>
              </a:rPr>
              <a:t>,</a:t>
            </a:r>
            <a:r>
              <a:rPr lang="zh-CN" altLang="en-US" sz="2000" dirty="0" smtClean="0">
                <a:latin typeface="+mn-ea"/>
                <a:ea typeface="+mn-ea"/>
                <a:sym typeface="Symbol" panose="05050102010706020507" pitchFamily="18" charset="2"/>
              </a:rPr>
              <a:t>重复</a:t>
            </a:r>
            <a:r>
              <a:rPr lang="en-US" altLang="zh-CN" sz="2000" dirty="0" smtClean="0">
                <a:latin typeface="+mn-ea"/>
                <a:ea typeface="+mn-ea"/>
                <a:sym typeface="Symbol" panose="05050102010706020507" pitchFamily="18" charset="2"/>
              </a:rPr>
              <a:t>10</a:t>
            </a:r>
            <a:r>
              <a:rPr lang="zh-CN" altLang="en-US" sz="2000" dirty="0" smtClean="0">
                <a:latin typeface="+mn-ea"/>
                <a:ea typeface="+mn-ea"/>
                <a:sym typeface="Symbol" panose="05050102010706020507" pitchFamily="18" charset="2"/>
              </a:rPr>
              <a:t>次访问中的第一</a:t>
            </a:r>
            <a:r>
              <a:rPr lang="zh-CN" altLang="en-US" sz="2000" dirty="0">
                <a:latin typeface="+mn-ea"/>
                <a:ea typeface="+mn-ea"/>
                <a:sym typeface="Symbol" panose="05050102010706020507" pitchFamily="18" charset="2"/>
              </a:rPr>
              <a:t>轮</a:t>
            </a:r>
            <a:r>
              <a:rPr lang="zh-CN" altLang="en-US" sz="2000" dirty="0" smtClean="0">
                <a:latin typeface="+mn-ea"/>
                <a:ea typeface="+mn-ea"/>
                <a:sym typeface="Symbol" panose="05050102010706020507" pitchFamily="18" charset="2"/>
              </a:rPr>
              <a:t>访问共有</a:t>
            </a:r>
            <a:r>
              <a:rPr lang="en-US" altLang="zh-CN" sz="2000" dirty="0" smtClean="0">
                <a:latin typeface="+mn-ea"/>
                <a:ea typeface="+mn-ea"/>
                <a:sym typeface="Symbol" panose="05050102010706020507" pitchFamily="18" charset="2"/>
              </a:rPr>
              <a:t>13</a:t>
            </a:r>
            <a:r>
              <a:rPr lang="zh-CN" altLang="en-US" sz="2000" dirty="0">
                <a:latin typeface="+mn-ea"/>
                <a:ea typeface="+mn-ea"/>
                <a:sym typeface="Symbol" panose="05050102010706020507" pitchFamily="18" charset="2"/>
              </a:rPr>
              <a:t>次不命中</a:t>
            </a:r>
            <a:r>
              <a:rPr lang="en-US" altLang="zh-CN" sz="2000" dirty="0">
                <a:latin typeface="+mn-ea"/>
                <a:ea typeface="+mn-ea"/>
                <a:sym typeface="Symbol" panose="05050102010706020507" pitchFamily="18" charset="2"/>
              </a:rPr>
              <a:t>,</a:t>
            </a:r>
            <a:r>
              <a:rPr lang="zh-CN" altLang="en-US" sz="2000" dirty="0" smtClean="0">
                <a:latin typeface="+mn-ea"/>
                <a:ea typeface="+mn-ea"/>
                <a:sym typeface="Symbol" panose="05050102010706020507" pitchFamily="18" charset="2"/>
              </a:rPr>
              <a:t>后</a:t>
            </a:r>
            <a:r>
              <a:rPr lang="en-US" altLang="zh-CN" sz="2000" dirty="0" smtClean="0">
                <a:latin typeface="+mn-ea"/>
                <a:ea typeface="+mn-ea"/>
                <a:sym typeface="Symbol" panose="05050102010706020507" pitchFamily="18" charset="2"/>
              </a:rPr>
              <a:t>9</a:t>
            </a:r>
            <a:r>
              <a:rPr lang="zh-CN" altLang="en-US" sz="2000" dirty="0" smtClean="0">
                <a:latin typeface="+mn-ea"/>
                <a:ea typeface="+mn-ea"/>
                <a:sym typeface="Symbol" panose="05050102010706020507" pitchFamily="18" charset="2"/>
              </a:rPr>
              <a:t>轮</a:t>
            </a:r>
            <a:r>
              <a:rPr lang="zh-CN" altLang="en-US" sz="2000" dirty="0">
                <a:latin typeface="+mn-ea"/>
                <a:ea typeface="+mn-ea"/>
                <a:sym typeface="Symbol" panose="05050102010706020507" pitchFamily="18" charset="2"/>
              </a:rPr>
              <a:t>访问均命中</a:t>
            </a:r>
            <a:endParaRPr lang="zh-CN" altLang="en-US" sz="2000" dirty="0">
              <a:latin typeface="+mn-ea"/>
              <a:ea typeface="+mn-ea"/>
            </a:endParaRPr>
          </a:p>
        </p:txBody>
      </p:sp>
      <p:sp>
        <p:nvSpPr>
          <p:cNvPr id="64" name="Text Box 72"/>
          <p:cNvSpPr txBox="1">
            <a:spLocks noChangeArrowheads="1"/>
          </p:cNvSpPr>
          <p:nvPr/>
        </p:nvSpPr>
        <p:spPr bwMode="auto">
          <a:xfrm>
            <a:off x="5267847" y="5564643"/>
            <a:ext cx="6174125" cy="892552"/>
          </a:xfrm>
          <a:prstGeom prst="rect">
            <a:avLst/>
          </a:prstGeom>
          <a:noFill/>
          <a:ln w="9525">
            <a:solidFill>
              <a:schemeClr val="hlink"/>
            </a:solid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0000"/>
              </a:lnSpc>
              <a:spcBef>
                <a:spcPts val="0"/>
              </a:spcBef>
              <a:buFontTx/>
              <a:buNone/>
            </a:pPr>
            <a:r>
              <a:rPr lang="en-US" altLang="zh-CN" sz="2000" b="1" dirty="0" smtClean="0">
                <a:latin typeface="+mn-ea"/>
                <a:ea typeface="+mn-ea"/>
                <a:sym typeface="Symbol" panose="05050102010706020507" pitchFamily="18" charset="2"/>
              </a:rPr>
              <a:t></a:t>
            </a:r>
            <a:r>
              <a:rPr lang="zh-CN" altLang="en-US" sz="2000" b="1" dirty="0" smtClean="0">
                <a:latin typeface="+mn-ea"/>
                <a:ea typeface="+mn-ea"/>
                <a:sym typeface="Symbol" panose="05050102010706020507" pitchFamily="18" charset="2"/>
              </a:rPr>
              <a:t>循环</a:t>
            </a:r>
            <a:r>
              <a:rPr lang="en-US" altLang="zh-CN" sz="2000" b="1" dirty="0" smtClean="0">
                <a:latin typeface="+mn-ea"/>
                <a:ea typeface="+mn-ea"/>
                <a:sym typeface="Symbol" panose="05050102010706020507" pitchFamily="18" charset="2"/>
              </a:rPr>
              <a:t>10</a:t>
            </a:r>
            <a:r>
              <a:rPr lang="zh-CN" altLang="en-US" sz="2000" b="1" dirty="0" smtClean="0">
                <a:latin typeface="+mn-ea"/>
                <a:ea typeface="+mn-ea"/>
                <a:sym typeface="Symbol" panose="05050102010706020507" pitchFamily="18" charset="2"/>
              </a:rPr>
              <a:t>次的总</a:t>
            </a:r>
            <a:r>
              <a:rPr lang="zh-CN" altLang="en-US" sz="2000" dirty="0" smtClean="0">
                <a:latin typeface="+mn-ea"/>
                <a:ea typeface="+mn-ea"/>
                <a:sym typeface="Symbol" panose="05050102010706020507" pitchFamily="18" charset="2"/>
              </a:rPr>
              <a:t>命中率</a:t>
            </a:r>
            <a:r>
              <a:rPr lang="zh-CN" altLang="en-US" sz="2000" dirty="0">
                <a:latin typeface="+mn-ea"/>
                <a:ea typeface="+mn-ea"/>
                <a:sym typeface="Symbol" panose="05050102010706020507" pitchFamily="18" charset="2"/>
              </a:rPr>
              <a:t>为</a:t>
            </a:r>
            <a:r>
              <a:rPr lang="en-US" altLang="zh-CN" sz="2000" dirty="0">
                <a:latin typeface="+mn-ea"/>
                <a:ea typeface="+mn-ea"/>
                <a:sym typeface="Symbol" panose="05050102010706020507" pitchFamily="18" charset="2"/>
              </a:rPr>
              <a:t>:</a:t>
            </a:r>
            <a:endParaRPr lang="en-US" altLang="zh-CN" sz="2000" dirty="0">
              <a:latin typeface="+mn-ea"/>
              <a:ea typeface="+mn-ea"/>
              <a:sym typeface="Symbol" panose="05050102010706020507" pitchFamily="18" charset="2"/>
            </a:endParaRPr>
          </a:p>
          <a:p>
            <a:pPr eaLnBrk="1" hangingPunct="1">
              <a:lnSpc>
                <a:spcPct val="130000"/>
              </a:lnSpc>
              <a:spcBef>
                <a:spcPts val="0"/>
              </a:spcBef>
              <a:buFontTx/>
              <a:buNone/>
            </a:pPr>
            <a:r>
              <a:rPr lang="en-US" altLang="zh-CN" sz="2000" dirty="0">
                <a:latin typeface="+mn-ea"/>
                <a:ea typeface="+mn-ea"/>
                <a:sym typeface="Symbol" panose="05050102010706020507" pitchFamily="18" charset="2"/>
              </a:rPr>
              <a:t>(</a:t>
            </a:r>
            <a:r>
              <a:rPr lang="en-US" altLang="zh-CN" sz="2000" dirty="0" smtClean="0">
                <a:latin typeface="+mn-ea"/>
                <a:ea typeface="+mn-ea"/>
                <a:sym typeface="Symbol" panose="05050102010706020507" pitchFamily="18" charset="2"/>
              </a:rPr>
              <a:t>100*10-13)/(10*100) = 98.7%</a:t>
            </a:r>
            <a:endParaRPr lang="en-US" altLang="zh-CN" sz="2000" dirty="0">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blinds(horizontal)">
                                      <p:cBhvr>
                                        <p:cTn id="12" dur="500"/>
                                        <p:tgtEl>
                                          <p:spTgt spid="4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blinds(horizontal)">
                                      <p:cBhvr>
                                        <p:cTn id="22" dur="500"/>
                                        <p:tgtEl>
                                          <p:spTgt spid="40"/>
                                        </p:tgtEl>
                                      </p:cBhvr>
                                    </p:animEffect>
                                  </p:childTnLst>
                                </p:cTn>
                              </p:par>
                              <p:par>
                                <p:cTn id="23" presetID="3" presetClass="entr" presetSubtype="10" fill="hold"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blinds(horizontal)">
                                      <p:cBhvr>
                                        <p:cTn id="25" dur="500"/>
                                        <p:tgtEl>
                                          <p:spTgt spid="41"/>
                                        </p:tgtEl>
                                      </p:cBhvr>
                                    </p:animEffect>
                                  </p:childTnLst>
                                </p:cTn>
                              </p:par>
                              <p:par>
                                <p:cTn id="26" presetID="3" presetClass="entr" presetSubtype="10" fill="hold"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blinds(horizontal)">
                                      <p:cBhvr>
                                        <p:cTn id="28" dur="500"/>
                                        <p:tgtEl>
                                          <p:spTgt spid="42"/>
                                        </p:tgtEl>
                                      </p:cBhvr>
                                    </p:animEffect>
                                  </p:childTnLst>
                                </p:cTn>
                              </p:par>
                              <p:par>
                                <p:cTn id="29" presetID="3" presetClass="entr" presetSubtype="10" fill="hold"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blinds(horizontal)">
                                      <p:cBhvr>
                                        <p:cTn id="31" dur="500"/>
                                        <p:tgtEl>
                                          <p:spTgt spid="43"/>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5" fill="hold" grpId="0" nodeType="clickEffect">
                                  <p:stCondLst>
                                    <p:cond delay="0"/>
                                  </p:stCondLst>
                                  <p:childTnLst>
                                    <p:set>
                                      <p:cBhvr>
                                        <p:cTn id="35" dur="1" fill="hold">
                                          <p:stCondLst>
                                            <p:cond delay="0"/>
                                          </p:stCondLst>
                                        </p:cTn>
                                        <p:tgtEl>
                                          <p:spTgt spid="61"/>
                                        </p:tgtEl>
                                        <p:attrNameLst>
                                          <p:attrName>style.visibility</p:attrName>
                                        </p:attrNameLst>
                                      </p:cBhvr>
                                      <p:to>
                                        <p:strVal val="visible"/>
                                      </p:to>
                                    </p:set>
                                    <p:animEffect transition="in" filter="blinds(vertical)">
                                      <p:cBhvr>
                                        <p:cTn id="36" dur="500"/>
                                        <p:tgtEl>
                                          <p:spTgt spid="61"/>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5" fill="hold" grpId="0" nodeType="clickEffect">
                                  <p:stCondLst>
                                    <p:cond delay="0"/>
                                  </p:stCondLst>
                                  <p:childTnLst>
                                    <p:set>
                                      <p:cBhvr>
                                        <p:cTn id="40" dur="1" fill="hold">
                                          <p:stCondLst>
                                            <p:cond delay="0"/>
                                          </p:stCondLst>
                                        </p:cTn>
                                        <p:tgtEl>
                                          <p:spTgt spid="62"/>
                                        </p:tgtEl>
                                        <p:attrNameLst>
                                          <p:attrName>style.visibility</p:attrName>
                                        </p:attrNameLst>
                                      </p:cBhvr>
                                      <p:to>
                                        <p:strVal val="visible"/>
                                      </p:to>
                                    </p:set>
                                    <p:animEffect transition="in" filter="blinds(vertical)">
                                      <p:cBhvr>
                                        <p:cTn id="41" dur="500"/>
                                        <p:tgtEl>
                                          <p:spTgt spid="62"/>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5" fill="hold" grpId="0" nodeType="clickEffect">
                                  <p:stCondLst>
                                    <p:cond delay="0"/>
                                  </p:stCondLst>
                                  <p:childTnLst>
                                    <p:set>
                                      <p:cBhvr>
                                        <p:cTn id="45" dur="1" fill="hold">
                                          <p:stCondLst>
                                            <p:cond delay="0"/>
                                          </p:stCondLst>
                                        </p:cTn>
                                        <p:tgtEl>
                                          <p:spTgt spid="63"/>
                                        </p:tgtEl>
                                        <p:attrNameLst>
                                          <p:attrName>style.visibility</p:attrName>
                                        </p:attrNameLst>
                                      </p:cBhvr>
                                      <p:to>
                                        <p:strVal val="visible"/>
                                      </p:to>
                                    </p:set>
                                    <p:animEffect transition="in" filter="blinds(vertical)">
                                      <p:cBhvr>
                                        <p:cTn id="46" dur="500"/>
                                        <p:tgtEl>
                                          <p:spTgt spid="63"/>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ntr" presetSubtype="5" fill="hold" grpId="0" nodeType="clickEffect">
                                  <p:stCondLst>
                                    <p:cond delay="0"/>
                                  </p:stCondLst>
                                  <p:childTnLst>
                                    <p:set>
                                      <p:cBhvr>
                                        <p:cTn id="50" dur="1" fill="hold">
                                          <p:stCondLst>
                                            <p:cond delay="0"/>
                                          </p:stCondLst>
                                        </p:cTn>
                                        <p:tgtEl>
                                          <p:spTgt spid="64"/>
                                        </p:tgtEl>
                                        <p:attrNameLst>
                                          <p:attrName>style.visibility</p:attrName>
                                        </p:attrNameLst>
                                      </p:cBhvr>
                                      <p:to>
                                        <p:strVal val="visible"/>
                                      </p:to>
                                    </p:set>
                                    <p:animEffect transition="in" filter="blinds(vertical)">
                                      <p:cBhvr>
                                        <p:cTn id="51"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1" grpId="0" animBg="1"/>
      <p:bldP spid="62" grpId="0" animBg="1"/>
      <p:bldP spid="63" grpId="0" bldLvl="0" animBg="1"/>
      <p:bldP spid="64"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本章主要内容</a:t>
            </a:r>
            <a:endParaRPr lang="zh-CN" altLang="en-US" dirty="0"/>
          </a:p>
        </p:txBody>
      </p:sp>
      <p:pic>
        <p:nvPicPr>
          <p:cNvPr id="4" name="图片 3"/>
          <p:cNvPicPr>
            <a:picLocks noChangeAspect="1"/>
          </p:cNvPicPr>
          <p:nvPr/>
        </p:nvPicPr>
        <p:blipFill>
          <a:blip r:embed="rId1">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8908074" y="4557935"/>
            <a:ext cx="2831981" cy="1894440"/>
          </a:xfrm>
          <a:prstGeom prst="rect">
            <a:avLst/>
          </a:prstGeom>
        </p:spPr>
      </p:pic>
      <p:sp>
        <p:nvSpPr>
          <p:cNvPr id="14" name="标题 1"/>
          <p:cNvSpPr txBox="1"/>
          <p:nvPr/>
        </p:nvSpPr>
        <p:spPr>
          <a:xfrm>
            <a:off x="2573667" y="1510270"/>
            <a:ext cx="5609044"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sz="2400" b="0" dirty="0" smtClean="0">
                <a:solidFill>
                  <a:schemeClr val="tx1"/>
                </a:solidFill>
                <a:latin typeface="+mn-ea"/>
                <a:ea typeface="+mn-ea"/>
                <a:cs typeface="+mn-ea"/>
              </a:rPr>
              <a:t>7</a:t>
            </a:r>
            <a:r>
              <a:rPr lang="zh-CN" altLang="en-US" sz="2400" b="0" dirty="0" smtClean="0">
                <a:solidFill>
                  <a:schemeClr val="tx1"/>
                </a:solidFill>
                <a:latin typeface="+mn-ea"/>
                <a:ea typeface="+mn-ea"/>
                <a:cs typeface="+mn-ea"/>
              </a:rPr>
              <a:t>.7 替换算法</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19" name="标题 1"/>
          <p:cNvSpPr txBox="1"/>
          <p:nvPr/>
        </p:nvSpPr>
        <p:spPr>
          <a:xfrm>
            <a:off x="2573667" y="2628853"/>
            <a:ext cx="5609044"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sz="2400" b="0" dirty="0" smtClean="0">
                <a:solidFill>
                  <a:schemeClr val="tx1"/>
                </a:solidFill>
                <a:latin typeface="+mn-ea"/>
                <a:ea typeface="+mn-ea"/>
                <a:cs typeface="+mn-ea"/>
              </a:rPr>
              <a:t>7</a:t>
            </a:r>
            <a:r>
              <a:rPr lang="zh-CN" altLang="en-US" sz="2400" b="0" dirty="0" smtClean="0">
                <a:solidFill>
                  <a:schemeClr val="tx1"/>
                </a:solidFill>
                <a:latin typeface="+mn-ea"/>
                <a:ea typeface="+mn-ea"/>
                <a:cs typeface="+mn-ea"/>
              </a:rPr>
              <a:t>.9 虚拟存储器</a:t>
            </a:r>
            <a:endParaRPr lang="zh-CN" altLang="en-US" sz="2400" b="0" dirty="0" smtClean="0">
              <a:solidFill>
                <a:schemeClr val="tx1"/>
              </a:solidFill>
              <a:latin typeface="+mn-ea"/>
              <a:ea typeface="+mn-ea"/>
              <a:cs typeface="+mn-ea"/>
            </a:endParaRPr>
          </a:p>
        </p:txBody>
      </p:sp>
      <p:sp>
        <p:nvSpPr>
          <p:cNvPr id="8" name="矩形 7"/>
          <p:cNvSpPr/>
          <p:nvPr/>
        </p:nvSpPr>
        <p:spPr>
          <a:xfrm>
            <a:off x="2553796" y="2114825"/>
            <a:ext cx="4201160" cy="460375"/>
          </a:xfrm>
          <a:prstGeom prst="rect">
            <a:avLst/>
          </a:prstGeom>
        </p:spPr>
        <p:txBody>
          <a:bodyPr wrap="none">
            <a:spAutoFit/>
          </a:bodyPr>
          <a:lstStyle/>
          <a:p>
            <a:r>
              <a:rPr lang="en-US" altLang="zh-CN" sz="2400" dirty="0" smtClean="0">
                <a:effectLst>
                  <a:outerShdw blurRad="38100" dist="38100" dir="2700000" algn="tl">
                    <a:srgbClr val="000000">
                      <a:alpha val="43137"/>
                    </a:srgbClr>
                  </a:outerShdw>
                </a:effectLst>
                <a:latin typeface="+mn-ea"/>
                <a:cs typeface="+mn-ea"/>
              </a:rPr>
              <a:t>7</a:t>
            </a:r>
            <a:r>
              <a:rPr lang="zh-CN" altLang="en-US" sz="2400" dirty="0" smtClean="0">
                <a:effectLst>
                  <a:outerShdw blurRad="38100" dist="38100" dir="2700000" algn="tl">
                    <a:srgbClr val="000000">
                      <a:alpha val="43137"/>
                    </a:srgbClr>
                  </a:outerShdw>
                </a:effectLst>
                <a:latin typeface="+mn-ea"/>
                <a:cs typeface="+mn-ea"/>
              </a:rPr>
              <a:t>.8 Cache和调度算法应用举例</a:t>
            </a:r>
            <a:endParaRPr lang="zh-CN" altLang="en-US" sz="28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 name="矩形 2"/>
          <p:cNvSpPr/>
          <p:nvPr/>
        </p:nvSpPr>
        <p:spPr>
          <a:xfrm>
            <a:off x="489858" y="899428"/>
            <a:ext cx="11223171" cy="977191"/>
          </a:xfrm>
          <a:prstGeom prst="rect">
            <a:avLst/>
          </a:prstGeom>
        </p:spPr>
        <p:txBody>
          <a:bodyPr wrap="square">
            <a:spAutoFit/>
          </a:bodyPr>
          <a:lstStyle/>
          <a:p>
            <a:pPr>
              <a:lnSpc>
                <a:spcPct val="125000"/>
              </a:lnSpc>
              <a:spcBef>
                <a:spcPct val="0"/>
              </a:spcBef>
            </a:pPr>
            <a:r>
              <a:rPr lang="zh-CN" altLang="en-US" sz="2300" dirty="0" smtClean="0">
                <a:latin typeface="+mn-ea"/>
              </a:rPr>
              <a:t>例</a:t>
            </a:r>
            <a:r>
              <a:rPr lang="en-US" altLang="zh-CN" sz="2300" dirty="0" smtClean="0">
                <a:latin typeface="+mn-ea"/>
              </a:rPr>
              <a:t>3 </a:t>
            </a:r>
            <a:r>
              <a:rPr lang="zh-CN" altLang="en-US" sz="2300" dirty="0" smtClean="0">
                <a:latin typeface="+mn-ea"/>
              </a:rPr>
              <a:t>某</a:t>
            </a:r>
            <a:r>
              <a:rPr lang="zh-CN" altLang="en-US" sz="2300" dirty="0">
                <a:latin typeface="+mn-ea"/>
              </a:rPr>
              <a:t>机</a:t>
            </a:r>
            <a:r>
              <a:rPr lang="zh-CN" altLang="en-US" sz="2300" dirty="0" smtClean="0">
                <a:latin typeface="+mn-ea"/>
              </a:rPr>
              <a:t>内存为</a:t>
            </a:r>
            <a:r>
              <a:rPr lang="en-US" altLang="zh-CN" sz="2300" dirty="0" smtClean="0">
                <a:latin typeface="+mn-ea"/>
              </a:rPr>
              <a:t>16MB,Cache</a:t>
            </a:r>
            <a:r>
              <a:rPr lang="zh-CN" altLang="en-US" sz="2300" dirty="0" smtClean="0">
                <a:latin typeface="+mn-ea"/>
              </a:rPr>
              <a:t>容量</a:t>
            </a:r>
            <a:r>
              <a:rPr lang="en-US" altLang="zh-CN" sz="2300" dirty="0">
                <a:latin typeface="+mn-ea"/>
              </a:rPr>
              <a:t>16KB,</a:t>
            </a:r>
            <a:r>
              <a:rPr lang="zh-CN" altLang="en-US" sz="2300" dirty="0">
                <a:latin typeface="+mn-ea"/>
              </a:rPr>
              <a:t>每块</a:t>
            </a:r>
            <a:r>
              <a:rPr lang="en-US" altLang="zh-CN" sz="2300" dirty="0">
                <a:latin typeface="+mn-ea"/>
              </a:rPr>
              <a:t>8</a:t>
            </a:r>
            <a:r>
              <a:rPr lang="zh-CN" altLang="en-US" sz="2300" dirty="0">
                <a:latin typeface="+mn-ea"/>
              </a:rPr>
              <a:t>个字</a:t>
            </a:r>
            <a:r>
              <a:rPr lang="en-US" altLang="zh-CN" sz="2300" dirty="0">
                <a:latin typeface="+mn-ea"/>
              </a:rPr>
              <a:t>,</a:t>
            </a:r>
            <a:r>
              <a:rPr lang="zh-CN" altLang="en-US" sz="2300" dirty="0">
                <a:latin typeface="+mn-ea"/>
              </a:rPr>
              <a:t>每个字</a:t>
            </a:r>
            <a:r>
              <a:rPr lang="en-US" altLang="zh-CN" sz="2300" dirty="0">
                <a:latin typeface="+mn-ea"/>
              </a:rPr>
              <a:t>32</a:t>
            </a:r>
            <a:r>
              <a:rPr lang="zh-CN" altLang="en-US" sz="2300" dirty="0" smtClean="0">
                <a:latin typeface="+mn-ea"/>
              </a:rPr>
              <a:t>位</a:t>
            </a:r>
            <a:r>
              <a:rPr lang="en-US" altLang="zh-CN" sz="2300" dirty="0" smtClean="0">
                <a:latin typeface="+mn-ea"/>
              </a:rPr>
              <a:t>,</a:t>
            </a:r>
            <a:r>
              <a:rPr lang="zh-CN" altLang="en-US" sz="2300" dirty="0" smtClean="0">
                <a:latin typeface="+mn-ea"/>
              </a:rPr>
              <a:t>采用四</a:t>
            </a:r>
            <a:r>
              <a:rPr lang="zh-CN" altLang="en-US" sz="2300" dirty="0">
                <a:latin typeface="+mn-ea"/>
              </a:rPr>
              <a:t>路</a:t>
            </a:r>
            <a:r>
              <a:rPr lang="zh-CN" altLang="en-US" sz="2300" b="1" dirty="0">
                <a:latin typeface="+mn-ea"/>
              </a:rPr>
              <a:t>组相</a:t>
            </a:r>
            <a:r>
              <a:rPr lang="zh-CN" altLang="en-US" sz="2300" b="1" dirty="0" smtClean="0">
                <a:latin typeface="+mn-ea"/>
              </a:rPr>
              <a:t>联</a:t>
            </a:r>
            <a:r>
              <a:rPr lang="zh-CN" altLang="en-US" sz="2300" dirty="0" smtClean="0">
                <a:latin typeface="+mn-ea"/>
              </a:rPr>
              <a:t>。</a:t>
            </a:r>
            <a:endParaRPr lang="en-US" altLang="zh-CN" sz="2300" dirty="0">
              <a:latin typeface="+mn-ea"/>
            </a:endParaRPr>
          </a:p>
          <a:p>
            <a:pPr>
              <a:lnSpc>
                <a:spcPct val="125000"/>
              </a:lnSpc>
              <a:spcBef>
                <a:spcPct val="0"/>
              </a:spcBef>
              <a:buNone/>
            </a:pPr>
            <a:r>
              <a:rPr lang="en-US" altLang="zh-CN" sz="2300" b="1" dirty="0" smtClean="0">
                <a:latin typeface="+mn-ea"/>
              </a:rPr>
              <a:t>3</a:t>
            </a:r>
            <a:r>
              <a:rPr lang="en-US" altLang="zh-CN" sz="2300" b="1" dirty="0">
                <a:latin typeface="+mn-ea"/>
              </a:rPr>
              <a:t>)</a:t>
            </a:r>
            <a:r>
              <a:rPr lang="zh-CN" altLang="en-US" sz="2300" dirty="0">
                <a:latin typeface="+mn-ea"/>
              </a:rPr>
              <a:t>若</a:t>
            </a:r>
            <a:r>
              <a:rPr lang="en-US" altLang="zh-CN" sz="2300" dirty="0">
                <a:latin typeface="+mn-ea"/>
              </a:rPr>
              <a:t>Cache</a:t>
            </a:r>
            <a:r>
              <a:rPr lang="zh-CN" altLang="en-US" sz="2300" dirty="0">
                <a:latin typeface="+mn-ea"/>
              </a:rPr>
              <a:t>的速度是主存速度的</a:t>
            </a:r>
            <a:r>
              <a:rPr lang="en-US" altLang="zh-CN" sz="2300" dirty="0">
                <a:latin typeface="+mn-ea"/>
              </a:rPr>
              <a:t>6</a:t>
            </a:r>
            <a:r>
              <a:rPr lang="zh-CN" altLang="en-US" sz="2300" dirty="0">
                <a:latin typeface="+mn-ea"/>
              </a:rPr>
              <a:t>倍</a:t>
            </a:r>
            <a:r>
              <a:rPr lang="en-US" altLang="zh-CN" sz="2300" dirty="0">
                <a:latin typeface="+mn-ea"/>
              </a:rPr>
              <a:t>,</a:t>
            </a:r>
            <a:r>
              <a:rPr lang="zh-CN" altLang="en-US" sz="2300" dirty="0">
                <a:latin typeface="+mn-ea"/>
              </a:rPr>
              <a:t>求存储系统访问的加速比？</a:t>
            </a:r>
            <a:endParaRPr lang="en-US" altLang="zh-CN" sz="2300" dirty="0">
              <a:latin typeface="+mn-ea"/>
            </a:endParaRPr>
          </a:p>
        </p:txBody>
      </p:sp>
      <p:sp>
        <p:nvSpPr>
          <p:cNvPr id="4" name="Text Box 2"/>
          <p:cNvSpPr txBox="1">
            <a:spLocks noChangeArrowheads="1"/>
          </p:cNvSpPr>
          <p:nvPr/>
        </p:nvSpPr>
        <p:spPr bwMode="auto">
          <a:xfrm>
            <a:off x="966334" y="1965325"/>
            <a:ext cx="651351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50000"/>
              </a:spcBef>
              <a:buNone/>
            </a:pPr>
            <a:r>
              <a:rPr lang="en-US" altLang="zh-CN" sz="2400" b="1" dirty="0">
                <a:latin typeface="+mn-ea"/>
                <a:ea typeface="+mn-ea"/>
              </a:rPr>
              <a:t> </a:t>
            </a:r>
            <a:r>
              <a:rPr lang="zh-CN" altLang="en-US" sz="2200" dirty="0" smtClean="0">
                <a:latin typeface="+mn-ea"/>
                <a:ea typeface="+mn-ea"/>
              </a:rPr>
              <a:t>设</a:t>
            </a:r>
            <a:r>
              <a:rPr lang="en-US" altLang="zh-CN" sz="2200" dirty="0">
                <a:latin typeface="+mn-ea"/>
                <a:ea typeface="+mn-ea"/>
              </a:rPr>
              <a:t>Cache</a:t>
            </a:r>
            <a:r>
              <a:rPr lang="zh-CN" altLang="en-US" sz="2200" dirty="0">
                <a:latin typeface="+mn-ea"/>
                <a:ea typeface="+mn-ea"/>
              </a:rPr>
              <a:t>的存取周期为</a:t>
            </a:r>
            <a:r>
              <a:rPr lang="en-US" altLang="zh-CN" sz="2200" dirty="0" smtClean="0">
                <a:latin typeface="+mn-ea"/>
                <a:ea typeface="+mn-ea"/>
              </a:rPr>
              <a:t>t</a:t>
            </a:r>
            <a:r>
              <a:rPr lang="zh-CN" altLang="en-US" sz="2200" dirty="0" smtClean="0">
                <a:latin typeface="+mn-ea"/>
                <a:ea typeface="+mn-ea"/>
              </a:rPr>
              <a:t>，则主存</a:t>
            </a:r>
            <a:r>
              <a:rPr lang="zh-CN" altLang="en-US" sz="2200" dirty="0">
                <a:latin typeface="+mn-ea"/>
                <a:ea typeface="+mn-ea"/>
              </a:rPr>
              <a:t>存取周期为</a:t>
            </a:r>
            <a:r>
              <a:rPr lang="en-US" altLang="zh-CN" sz="2200" dirty="0" smtClean="0">
                <a:latin typeface="+mn-ea"/>
                <a:ea typeface="+mn-ea"/>
              </a:rPr>
              <a:t>6t</a:t>
            </a:r>
            <a:endParaRPr lang="en-US" altLang="zh-CN" sz="2200" dirty="0">
              <a:latin typeface="+mn-ea"/>
              <a:ea typeface="+mn-ea"/>
            </a:endParaRPr>
          </a:p>
        </p:txBody>
      </p:sp>
      <p:sp>
        <p:nvSpPr>
          <p:cNvPr id="6" name="Text Box 3"/>
          <p:cNvSpPr txBox="1">
            <a:spLocks noChangeArrowheads="1"/>
          </p:cNvSpPr>
          <p:nvPr/>
        </p:nvSpPr>
        <p:spPr bwMode="auto">
          <a:xfrm>
            <a:off x="1207634" y="2513013"/>
            <a:ext cx="8099425" cy="1006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5000"/>
              </a:lnSpc>
              <a:spcBef>
                <a:spcPct val="0"/>
              </a:spcBef>
              <a:buFontTx/>
              <a:buNone/>
            </a:pPr>
            <a:r>
              <a:rPr lang="en-US" altLang="zh-CN" sz="2200" dirty="0" smtClean="0">
                <a:latin typeface="+mn-ea"/>
                <a:ea typeface="+mn-ea"/>
              </a:rPr>
              <a:t>100</a:t>
            </a:r>
            <a:r>
              <a:rPr lang="zh-CN" altLang="en-US" sz="2200" dirty="0" smtClean="0">
                <a:latin typeface="+mn-ea"/>
                <a:ea typeface="+mn-ea"/>
              </a:rPr>
              <a:t>字直接从内存读取</a:t>
            </a:r>
            <a:r>
              <a:rPr lang="en-US" altLang="zh-CN" sz="2200" dirty="0" smtClean="0">
                <a:latin typeface="+mn-ea"/>
                <a:ea typeface="+mn-ea"/>
              </a:rPr>
              <a:t>10</a:t>
            </a:r>
            <a:r>
              <a:rPr lang="zh-CN" altLang="en-US" sz="2200" dirty="0" smtClean="0">
                <a:latin typeface="+mn-ea"/>
                <a:ea typeface="+mn-ea"/>
              </a:rPr>
              <a:t>次，所需</a:t>
            </a:r>
            <a:r>
              <a:rPr lang="zh-CN" altLang="en-US" sz="2200" dirty="0">
                <a:latin typeface="+mn-ea"/>
                <a:ea typeface="+mn-ea"/>
              </a:rPr>
              <a:t>总</a:t>
            </a:r>
            <a:r>
              <a:rPr lang="zh-CN" altLang="en-US" sz="2200" dirty="0" smtClean="0">
                <a:latin typeface="+mn-ea"/>
                <a:ea typeface="+mn-ea"/>
              </a:rPr>
              <a:t>时间</a:t>
            </a:r>
            <a:r>
              <a:rPr lang="zh-CN" altLang="en-US" sz="2200" dirty="0">
                <a:latin typeface="+mn-ea"/>
                <a:ea typeface="+mn-ea"/>
              </a:rPr>
              <a:t>为</a:t>
            </a:r>
            <a:r>
              <a:rPr lang="en-US" altLang="zh-CN" sz="2200" dirty="0">
                <a:latin typeface="+mn-ea"/>
                <a:ea typeface="+mn-ea"/>
              </a:rPr>
              <a:t>:</a:t>
            </a:r>
            <a:endParaRPr lang="en-US" altLang="zh-CN" sz="2200" dirty="0">
              <a:latin typeface="+mn-ea"/>
              <a:ea typeface="+mn-ea"/>
            </a:endParaRPr>
          </a:p>
          <a:p>
            <a:pPr>
              <a:lnSpc>
                <a:spcPct val="135000"/>
              </a:lnSpc>
              <a:spcBef>
                <a:spcPct val="0"/>
              </a:spcBef>
              <a:buNone/>
            </a:pPr>
            <a:r>
              <a:rPr lang="en-US" altLang="zh-CN" sz="2200" dirty="0" smtClean="0">
                <a:latin typeface="+mn-ea"/>
                <a:ea typeface="+mn-ea"/>
              </a:rPr>
              <a:t>        T</a:t>
            </a:r>
            <a:r>
              <a:rPr lang="en-US" altLang="zh-CN" sz="2200" baseline="-15000" dirty="0" smtClean="0">
                <a:latin typeface="+mn-ea"/>
                <a:ea typeface="+mn-ea"/>
              </a:rPr>
              <a:t>nc</a:t>
            </a:r>
            <a:r>
              <a:rPr lang="en-US" altLang="zh-CN" sz="2200" dirty="0" smtClean="0">
                <a:latin typeface="+mn-ea"/>
                <a:ea typeface="+mn-ea"/>
              </a:rPr>
              <a:t> </a:t>
            </a:r>
            <a:r>
              <a:rPr lang="en-US" altLang="zh-CN" sz="2200" dirty="0">
                <a:latin typeface="+mn-ea"/>
                <a:ea typeface="+mn-ea"/>
              </a:rPr>
              <a:t>= </a:t>
            </a:r>
            <a:r>
              <a:rPr lang="en-US" altLang="zh-CN" sz="2200" dirty="0" smtClean="0">
                <a:latin typeface="+mn-ea"/>
                <a:ea typeface="+mn-ea"/>
              </a:rPr>
              <a:t>100*10</a:t>
            </a:r>
            <a:r>
              <a:rPr lang="en-US" altLang="zh-CN" sz="2200" dirty="0">
                <a:latin typeface="+mn-ea"/>
              </a:rPr>
              <a:t>*</a:t>
            </a:r>
            <a:r>
              <a:rPr lang="en-US" altLang="zh-CN" sz="2200" dirty="0" smtClean="0">
                <a:latin typeface="+mn-ea"/>
                <a:ea typeface="+mn-ea"/>
              </a:rPr>
              <a:t>6t </a:t>
            </a:r>
            <a:r>
              <a:rPr lang="en-US" altLang="zh-CN" sz="2200" dirty="0">
                <a:latin typeface="+mn-ea"/>
                <a:ea typeface="+mn-ea"/>
              </a:rPr>
              <a:t>= </a:t>
            </a:r>
            <a:r>
              <a:rPr lang="en-US" altLang="zh-CN" sz="2200" dirty="0" smtClean="0">
                <a:latin typeface="+mn-ea"/>
                <a:ea typeface="+mn-ea"/>
              </a:rPr>
              <a:t>6000t</a:t>
            </a:r>
            <a:endParaRPr lang="en-US" altLang="zh-CN" sz="2200" dirty="0">
              <a:latin typeface="+mn-ea"/>
              <a:ea typeface="+mn-ea"/>
            </a:endParaRPr>
          </a:p>
        </p:txBody>
      </p:sp>
      <p:sp>
        <p:nvSpPr>
          <p:cNvPr id="7" name="Text Box 3"/>
          <p:cNvSpPr txBox="1">
            <a:spLocks noChangeArrowheads="1"/>
          </p:cNvSpPr>
          <p:nvPr/>
        </p:nvSpPr>
        <p:spPr bwMode="auto">
          <a:xfrm>
            <a:off x="1207634" y="3522663"/>
            <a:ext cx="8099425" cy="1006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5000"/>
              </a:lnSpc>
              <a:spcBef>
                <a:spcPct val="0"/>
              </a:spcBef>
              <a:buFontTx/>
              <a:buNone/>
            </a:pPr>
            <a:r>
              <a:rPr lang="zh-CN" altLang="en-US" sz="2200" dirty="0" smtClean="0">
                <a:latin typeface="+mn-ea"/>
                <a:ea typeface="+mn-ea"/>
              </a:rPr>
              <a:t>通过高速缓存体系访问</a:t>
            </a:r>
            <a:r>
              <a:rPr lang="en-US" altLang="zh-CN" sz="2200" dirty="0" smtClean="0">
                <a:latin typeface="+mn-ea"/>
                <a:ea typeface="+mn-ea"/>
              </a:rPr>
              <a:t>1000</a:t>
            </a:r>
            <a:r>
              <a:rPr lang="zh-CN" altLang="en-US" sz="2200" dirty="0" smtClean="0">
                <a:latin typeface="+mn-ea"/>
                <a:ea typeface="+mn-ea"/>
              </a:rPr>
              <a:t>个数据的时间</a:t>
            </a:r>
            <a:r>
              <a:rPr lang="zh-CN" altLang="en-US" sz="2200" dirty="0">
                <a:latin typeface="+mn-ea"/>
                <a:ea typeface="+mn-ea"/>
              </a:rPr>
              <a:t>为</a:t>
            </a:r>
            <a:r>
              <a:rPr lang="en-US" altLang="zh-CN" sz="2200" dirty="0">
                <a:latin typeface="+mn-ea"/>
                <a:ea typeface="+mn-ea"/>
              </a:rPr>
              <a:t>:</a:t>
            </a:r>
            <a:endParaRPr lang="en-US" altLang="zh-CN" sz="2200" dirty="0">
              <a:latin typeface="+mn-ea"/>
              <a:ea typeface="+mn-ea"/>
            </a:endParaRPr>
          </a:p>
          <a:p>
            <a:pPr eaLnBrk="1" hangingPunct="1">
              <a:lnSpc>
                <a:spcPct val="135000"/>
              </a:lnSpc>
              <a:spcBef>
                <a:spcPct val="0"/>
              </a:spcBef>
              <a:buFontTx/>
              <a:buNone/>
            </a:pPr>
            <a:r>
              <a:rPr lang="en-US" altLang="zh-CN" sz="2200" dirty="0" smtClean="0">
                <a:latin typeface="+mn-ea"/>
                <a:ea typeface="+mn-ea"/>
              </a:rPr>
              <a:t>         T</a:t>
            </a:r>
            <a:r>
              <a:rPr lang="en-US" altLang="zh-CN" sz="2200" baseline="-15000" dirty="0" smtClean="0">
                <a:latin typeface="+mn-ea"/>
                <a:ea typeface="+mn-ea"/>
              </a:rPr>
              <a:t>c</a:t>
            </a:r>
            <a:r>
              <a:rPr lang="en-US" altLang="zh-CN" sz="2200" dirty="0" smtClean="0">
                <a:latin typeface="+mn-ea"/>
                <a:ea typeface="+mn-ea"/>
              </a:rPr>
              <a:t> </a:t>
            </a:r>
            <a:r>
              <a:rPr lang="en-US" altLang="zh-CN" sz="2200" dirty="0">
                <a:latin typeface="+mn-ea"/>
                <a:ea typeface="+mn-ea"/>
              </a:rPr>
              <a:t>= 13*6t </a:t>
            </a:r>
            <a:r>
              <a:rPr lang="en-US" altLang="zh-CN" sz="2200" dirty="0" smtClean="0">
                <a:latin typeface="+mn-ea"/>
                <a:ea typeface="+mn-ea"/>
              </a:rPr>
              <a:t>+(1000-13</a:t>
            </a:r>
            <a:r>
              <a:rPr lang="en-US" altLang="zh-CN" sz="2200" dirty="0">
                <a:latin typeface="+mn-ea"/>
                <a:ea typeface="+mn-ea"/>
              </a:rPr>
              <a:t>)*t = </a:t>
            </a:r>
            <a:r>
              <a:rPr lang="en-US" altLang="zh-CN" sz="2200" dirty="0" smtClean="0">
                <a:latin typeface="+mn-ea"/>
                <a:ea typeface="+mn-ea"/>
              </a:rPr>
              <a:t>1065t</a:t>
            </a:r>
            <a:endParaRPr lang="en-US" altLang="zh-CN" sz="2200" dirty="0">
              <a:latin typeface="+mn-ea"/>
              <a:ea typeface="+mn-ea"/>
            </a:endParaRPr>
          </a:p>
        </p:txBody>
      </p:sp>
      <p:sp>
        <p:nvSpPr>
          <p:cNvPr id="8" name="Text Box 3"/>
          <p:cNvSpPr txBox="1">
            <a:spLocks noChangeArrowheads="1"/>
          </p:cNvSpPr>
          <p:nvPr/>
        </p:nvSpPr>
        <p:spPr bwMode="auto">
          <a:xfrm>
            <a:off x="1207634" y="4560642"/>
            <a:ext cx="5348287" cy="1006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35000"/>
              </a:lnSpc>
              <a:spcBef>
                <a:spcPct val="0"/>
              </a:spcBef>
              <a:buFontTx/>
              <a:buNone/>
            </a:pPr>
            <a:r>
              <a:rPr lang="zh-CN" altLang="en-US" sz="2200" dirty="0" smtClean="0">
                <a:latin typeface="+mn-ea"/>
                <a:ea typeface="+mn-ea"/>
              </a:rPr>
              <a:t>存储系统访问的加速比</a:t>
            </a:r>
            <a:endParaRPr lang="en-US" altLang="zh-CN" sz="2200" dirty="0" smtClean="0">
              <a:latin typeface="+mn-ea"/>
              <a:ea typeface="+mn-ea"/>
            </a:endParaRPr>
          </a:p>
          <a:p>
            <a:pPr eaLnBrk="1" hangingPunct="1">
              <a:lnSpc>
                <a:spcPct val="135000"/>
              </a:lnSpc>
              <a:spcBef>
                <a:spcPct val="0"/>
              </a:spcBef>
              <a:buFontTx/>
              <a:buNone/>
            </a:pPr>
            <a:r>
              <a:rPr lang="en-US" altLang="zh-CN" sz="2200" dirty="0">
                <a:latin typeface="+mn-ea"/>
                <a:ea typeface="+mn-ea"/>
              </a:rPr>
              <a:t> </a:t>
            </a:r>
            <a:r>
              <a:rPr lang="en-US" altLang="zh-CN" sz="2200" dirty="0" smtClean="0">
                <a:latin typeface="+mn-ea"/>
                <a:ea typeface="+mn-ea"/>
              </a:rPr>
              <a:t>        S = </a:t>
            </a:r>
            <a:r>
              <a:rPr lang="en-US" altLang="zh-CN" sz="2200" dirty="0">
                <a:latin typeface="+mn-ea"/>
                <a:ea typeface="+mn-ea"/>
              </a:rPr>
              <a:t>T</a:t>
            </a:r>
            <a:r>
              <a:rPr lang="en-US" altLang="zh-CN" sz="2200" baseline="-15000" dirty="0">
                <a:latin typeface="+mn-ea"/>
                <a:ea typeface="+mn-ea"/>
              </a:rPr>
              <a:t>c </a:t>
            </a:r>
            <a:r>
              <a:rPr lang="en-US" altLang="zh-CN" sz="2200" dirty="0" smtClean="0">
                <a:latin typeface="+mn-ea"/>
                <a:ea typeface="+mn-ea"/>
              </a:rPr>
              <a:t>/T</a:t>
            </a:r>
            <a:r>
              <a:rPr lang="en-US" altLang="zh-CN" sz="2200" baseline="-15000" dirty="0" smtClean="0">
                <a:latin typeface="+mn-ea"/>
                <a:ea typeface="+mn-ea"/>
              </a:rPr>
              <a:t>nc </a:t>
            </a:r>
            <a:r>
              <a:rPr lang="en-US" altLang="zh-CN" sz="2200" dirty="0" smtClean="0">
                <a:latin typeface="+mn-ea"/>
                <a:ea typeface="+mn-ea"/>
              </a:rPr>
              <a:t>=</a:t>
            </a:r>
            <a:r>
              <a:rPr lang="en-US" altLang="zh-CN" sz="2200" baseline="-15000" dirty="0" smtClean="0">
                <a:latin typeface="+mn-ea"/>
                <a:ea typeface="+mn-ea"/>
              </a:rPr>
              <a:t> </a:t>
            </a:r>
            <a:r>
              <a:rPr lang="en-US" altLang="zh-CN" sz="2200" dirty="0" smtClean="0">
                <a:latin typeface="+mn-ea"/>
                <a:ea typeface="+mn-ea"/>
              </a:rPr>
              <a:t>( 6000t/1065t) = 5.6</a:t>
            </a:r>
            <a:endParaRPr lang="en-US" altLang="zh-CN" sz="2200" dirty="0">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vertic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vertical)">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65" name="文本框 64"/>
          <p:cNvSpPr txBox="1"/>
          <p:nvPr/>
        </p:nvSpPr>
        <p:spPr>
          <a:xfrm>
            <a:off x="710565" y="1016000"/>
            <a:ext cx="11031220" cy="5107940"/>
          </a:xfrm>
          <a:prstGeom prst="rect">
            <a:avLst/>
          </a:prstGeom>
          <a:noFill/>
        </p:spPr>
        <p:txBody>
          <a:bodyPr wrap="square" rtlCol="0" anchor="t">
            <a:spAutoFit/>
          </a:bodyPr>
          <a:p>
            <a:pPr fontAlgn="auto">
              <a:lnSpc>
                <a:spcPct val="115000"/>
              </a:lnSpc>
            </a:pPr>
            <a:r>
              <a:rPr lang="zh-CN" altLang="en-US" sz="2000">
                <a:ea typeface="+mn-lt"/>
                <a:cs typeface="+mn-lt"/>
              </a:rPr>
              <a:t>例</a:t>
            </a:r>
            <a:r>
              <a:rPr lang="en-US" altLang="zh-CN" sz="2000">
                <a:ea typeface="+mn-lt"/>
                <a:cs typeface="+mn-lt"/>
              </a:rPr>
              <a:t>4 </a:t>
            </a:r>
            <a:r>
              <a:rPr lang="zh-CN" altLang="en-US" sz="2000">
                <a:ea typeface="+mn-lt"/>
                <a:cs typeface="+mn-lt"/>
              </a:rPr>
              <a:t>某4×10的二维数组按列优先存放在主存连续单元，且该连续单元的起始地址能被8整除。主存每个存储单元存放二维数组中的一个数据，主存每块只包含一个字。该机器的Cache分为数据Cache和指令Cache，数据Cache被分成8行。Cache的初始状态为空，Cache的替换算法采用LRU。某程序的伪代码如下：</a:t>
            </a:r>
            <a:endParaRPr lang="zh-CN" altLang="en-US" sz="2000">
              <a:ea typeface="+mn-lt"/>
              <a:cs typeface="+mn-lt"/>
            </a:endParaRPr>
          </a:p>
          <a:p>
            <a:r>
              <a:rPr lang="zh-CN" altLang="en-US"/>
              <a:t>SUM：=0</a:t>
            </a:r>
            <a:endParaRPr lang="zh-CN" altLang="en-US"/>
          </a:p>
          <a:p>
            <a:r>
              <a:rPr lang="zh-CN" altLang="en-US"/>
              <a:t>for j:= 0 to 9 do </a:t>
            </a:r>
            <a:endParaRPr lang="zh-CN" altLang="en-US"/>
          </a:p>
          <a:p>
            <a:r>
              <a:rPr lang="zh-CN" altLang="en-US"/>
              <a:t>    SUM:= SUM + A( 0,j )</a:t>
            </a:r>
            <a:endParaRPr lang="zh-CN" altLang="en-US"/>
          </a:p>
          <a:p>
            <a:r>
              <a:rPr lang="zh-CN" altLang="en-US"/>
              <a:t>end</a:t>
            </a:r>
            <a:endParaRPr lang="zh-CN" altLang="en-US"/>
          </a:p>
          <a:p>
            <a:r>
              <a:rPr lang="zh-CN" altLang="en-US"/>
              <a:t>ave:= SUM/10</a:t>
            </a:r>
            <a:endParaRPr lang="zh-CN" altLang="en-US"/>
          </a:p>
          <a:p>
            <a:r>
              <a:rPr lang="zh-CN" altLang="en-US"/>
              <a:t>for i:=9 down to 0 do</a:t>
            </a:r>
            <a:endParaRPr lang="zh-CN" altLang="en-US"/>
          </a:p>
          <a:p>
            <a:r>
              <a:rPr lang="zh-CN" altLang="en-US"/>
              <a:t>    A(0,i):= A( 0,i ) / AVE</a:t>
            </a:r>
            <a:endParaRPr lang="zh-CN" altLang="en-US"/>
          </a:p>
          <a:p>
            <a:r>
              <a:rPr lang="zh-CN" altLang="en-US"/>
              <a:t>end</a:t>
            </a:r>
            <a:endParaRPr lang="zh-CN" altLang="en-US"/>
          </a:p>
          <a:p>
            <a:pPr fontAlgn="auto">
              <a:lnSpc>
                <a:spcPct val="125000"/>
              </a:lnSpc>
            </a:pPr>
            <a:r>
              <a:rPr lang="zh-CN" altLang="en-US"/>
              <a:t>完成下列各问：</a:t>
            </a:r>
            <a:endParaRPr lang="zh-CN" altLang="en-US"/>
          </a:p>
          <a:p>
            <a:pPr fontAlgn="auto">
              <a:lnSpc>
                <a:spcPct val="125000"/>
              </a:lnSpc>
            </a:pPr>
            <a:r>
              <a:rPr lang="en-US" altLang="zh-CN">
                <a:sym typeface="+mn-ea"/>
              </a:rPr>
              <a:t>1</a:t>
            </a:r>
            <a:r>
              <a:rPr lang="zh-CN" altLang="en-US">
                <a:sym typeface="+mn-ea"/>
              </a:rPr>
              <a:t>)计算全相联方式下Cache读操作的命中率；</a:t>
            </a:r>
            <a:endParaRPr lang="zh-CN" altLang="en-US"/>
          </a:p>
          <a:p>
            <a:pPr fontAlgn="auto">
              <a:lnSpc>
                <a:spcPct val="125000"/>
              </a:lnSpc>
            </a:pPr>
            <a:r>
              <a:rPr lang="en-US" altLang="zh-CN"/>
              <a:t>2</a:t>
            </a:r>
            <a:r>
              <a:rPr lang="zh-CN" altLang="en-US"/>
              <a:t>)计算直接映射方式下Cache读操作的命中率；</a:t>
            </a:r>
            <a:endParaRPr lang="zh-CN" altLang="en-US"/>
          </a:p>
          <a:p>
            <a:pPr fontAlgn="auto">
              <a:lnSpc>
                <a:spcPct val="125000"/>
              </a:lnSpc>
            </a:pPr>
            <a:r>
              <a:rPr lang="zh-CN" altLang="en-US"/>
              <a:t>3)计算四路组相联方式下Cache读操作的命中率；</a:t>
            </a:r>
            <a:endParaRPr lang="zh-CN" alt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7.8 Cache</a:t>
            </a:r>
            <a:r>
              <a:rPr lang="zh-CN" altLang="en-US" dirty="0" smtClean="0">
                <a:solidFill>
                  <a:schemeClr val="tx1"/>
                </a:solidFill>
                <a:latin typeface="禹卫书法行书简体" panose="02000603000000000000" pitchFamily="2" charset="-122"/>
                <a:ea typeface="禹卫书法行书简体" panose="02000603000000000000" pitchFamily="2" charset="-122"/>
              </a:rPr>
              <a:t>和调度算法应用举例</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graphicFrame>
        <p:nvGraphicFramePr>
          <p:cNvPr id="2" name="表格 1"/>
          <p:cNvGraphicFramePr/>
          <p:nvPr>
            <p:custDataLst>
              <p:tags r:id="rId1"/>
            </p:custDataLst>
          </p:nvPr>
        </p:nvGraphicFramePr>
        <p:xfrm>
          <a:off x="2006600" y="1905000"/>
          <a:ext cx="8526780" cy="3429000"/>
        </p:xfrm>
        <a:graphic>
          <a:graphicData uri="http://schemas.openxmlformats.org/drawingml/2006/table">
            <a:tbl>
              <a:tblPr firstRow="1" bandRow="1">
                <a:tableStyleId>{5C22544A-7EE6-4342-B048-85BDC9FD1C3A}</a:tableStyleId>
              </a:tblPr>
              <a:tblGrid>
                <a:gridCol w="710565"/>
                <a:gridCol w="710565"/>
                <a:gridCol w="710565"/>
                <a:gridCol w="710565"/>
                <a:gridCol w="710565"/>
                <a:gridCol w="710565"/>
                <a:gridCol w="710565"/>
                <a:gridCol w="710565"/>
                <a:gridCol w="710565"/>
                <a:gridCol w="710565"/>
                <a:gridCol w="710565"/>
              </a:tblGrid>
              <a:tr h="381000">
                <a:tc>
                  <a:txBody>
                    <a:bodyPr/>
                    <a:p>
                      <a:pPr algn="ctr">
                        <a:buNone/>
                      </a:pPr>
                      <a:r>
                        <a:rPr lang="en-US" altLang="zh-CN"/>
                        <a:t>0,1</a:t>
                      </a:r>
                      <a:endParaRPr lang="en-US" altLang="zh-CN"/>
                    </a:p>
                  </a:txBody>
                  <a:tcPr/>
                </a:tc>
                <a:tc>
                  <a:txBody>
                    <a:bodyPr/>
                    <a:p>
                      <a:pPr algn="ctr">
                        <a:buNone/>
                      </a:pPr>
                      <a:r>
                        <a:rPr lang="en-US" altLang="zh-CN"/>
                        <a:t>2,3</a:t>
                      </a:r>
                      <a:endParaRPr lang="en-US" altLang="zh-CN"/>
                    </a:p>
                  </a:txBody>
                  <a:tcPr/>
                </a:tc>
                <a:tc>
                  <a:txBody>
                    <a:bodyPr/>
                    <a:p>
                      <a:pPr algn="ctr">
                        <a:buNone/>
                      </a:pPr>
                      <a:r>
                        <a:rPr lang="en-US" altLang="zh-CN"/>
                        <a:t>4,5</a:t>
                      </a:r>
                      <a:endParaRPr lang="en-US" altLang="zh-CN"/>
                    </a:p>
                  </a:txBody>
                  <a:tcPr/>
                </a:tc>
                <a:tc>
                  <a:txBody>
                    <a:bodyPr/>
                    <a:p>
                      <a:pPr algn="ctr">
                        <a:buNone/>
                      </a:pPr>
                      <a:r>
                        <a:rPr lang="en-US" altLang="zh-CN"/>
                        <a:t>6,7</a:t>
                      </a:r>
                      <a:endParaRPr lang="en-US" altLang="zh-CN"/>
                    </a:p>
                  </a:txBody>
                  <a:tcPr/>
                </a:tc>
                <a:tc>
                  <a:txBody>
                    <a:bodyPr/>
                    <a:p>
                      <a:pPr algn="ctr">
                        <a:buNone/>
                      </a:pPr>
                      <a:r>
                        <a:rPr lang="en-US" altLang="zh-CN"/>
                        <a:t>8,9</a:t>
                      </a:r>
                      <a:endParaRPr lang="en-US" altLang="zh-CN"/>
                    </a:p>
                  </a:txBody>
                  <a:tcPr/>
                </a:tc>
                <a:tc>
                  <a:txBody>
                    <a:bodyPr/>
                    <a:p>
                      <a:pPr algn="ctr">
                        <a:buNone/>
                      </a:pPr>
                      <a:r>
                        <a:rPr lang="en-US" altLang="zh-CN"/>
                        <a:t>9</a:t>
                      </a:r>
                      <a:endParaRPr lang="en-US" altLang="zh-CN"/>
                    </a:p>
                  </a:txBody>
                  <a:tcPr/>
                </a:tc>
                <a:tc>
                  <a:txBody>
                    <a:bodyPr/>
                    <a:p>
                      <a:pPr algn="ctr">
                        <a:buNone/>
                      </a:pPr>
                      <a:r>
                        <a:rPr lang="en-US" altLang="zh-CN"/>
                        <a:t>8</a:t>
                      </a:r>
                      <a:endParaRPr lang="en-US" altLang="zh-CN"/>
                    </a:p>
                  </a:txBody>
                  <a:tcPr/>
                </a:tc>
                <a:tc>
                  <a:txBody>
                    <a:bodyPr/>
                    <a:p>
                      <a:pPr algn="ctr">
                        <a:buNone/>
                      </a:pPr>
                      <a:r>
                        <a:rPr lang="en-US" altLang="zh-CN"/>
                        <a:t>7</a:t>
                      </a:r>
                      <a:endParaRPr lang="en-US" altLang="zh-CN"/>
                    </a:p>
                  </a:txBody>
                  <a:tcPr/>
                </a:tc>
                <a:tc>
                  <a:txBody>
                    <a:bodyPr/>
                    <a:p>
                      <a:pPr algn="ctr">
                        <a:buNone/>
                      </a:pPr>
                      <a:r>
                        <a:rPr lang="en-US" altLang="zh-CN"/>
                        <a:t>6~2</a:t>
                      </a:r>
                      <a:endParaRPr lang="en-US" altLang="zh-CN"/>
                    </a:p>
                  </a:txBody>
                  <a:tcPr/>
                </a:tc>
                <a:tc>
                  <a:txBody>
                    <a:bodyPr/>
                    <a:p>
                      <a:pPr algn="ctr">
                        <a:buNone/>
                      </a:pPr>
                      <a:r>
                        <a:rPr lang="en-US" altLang="zh-CN"/>
                        <a:t>1</a:t>
                      </a:r>
                      <a:endParaRPr lang="en-US" altLang="zh-CN"/>
                    </a:p>
                  </a:txBody>
                  <a:tcPr/>
                </a:tc>
                <a:tc>
                  <a:txBody>
                    <a:bodyPr/>
                    <a:p>
                      <a:pPr algn="ctr">
                        <a:buNone/>
                      </a:pPr>
                      <a:r>
                        <a:rPr lang="en-US" altLang="zh-CN"/>
                        <a:t>0</a:t>
                      </a:r>
                      <a:endParaRPr lang="en-US" altLang="zh-CN"/>
                    </a:p>
                  </a:txBody>
                  <a:tcPr/>
                </a:tc>
              </a:tr>
              <a:tr h="381000">
                <a:tc>
                  <a:txBody>
                    <a:bodyPr/>
                    <a:p>
                      <a:pPr>
                        <a:buNone/>
                      </a:pPr>
                      <a:r>
                        <a:rPr lang="en-US" altLang="zh-CN"/>
                        <a:t>A(0.0)</a:t>
                      </a:r>
                      <a:endParaRPr lang="en-US" altLang="zh-CN"/>
                    </a:p>
                  </a:txBody>
                  <a:tcPr/>
                </a:tc>
                <a:tc>
                  <a:txBody>
                    <a:bodyPr/>
                    <a:p>
                      <a:pPr>
                        <a:buNone/>
                      </a:pPr>
                      <a:r>
                        <a:rPr lang="en-US" altLang="zh-CN"/>
                        <a:t>A(0.0)</a:t>
                      </a:r>
                      <a:endParaRPr lang="en-US" altLang="zh-CN"/>
                    </a:p>
                  </a:txBody>
                  <a:tcPr/>
                </a:tc>
                <a:tc>
                  <a:txBody>
                    <a:bodyPr/>
                    <a:p>
                      <a:pPr>
                        <a:buNone/>
                      </a:pPr>
                      <a:r>
                        <a:rPr lang="en-US" altLang="zh-CN"/>
                        <a:t>A(0.0)</a:t>
                      </a:r>
                      <a:endParaRPr lang="en-US" altLang="zh-CN"/>
                    </a:p>
                  </a:txBody>
                  <a:tcPr/>
                </a:tc>
                <a:tc>
                  <a:txBody>
                    <a:bodyPr/>
                    <a:p>
                      <a:pPr>
                        <a:buNone/>
                      </a:pPr>
                      <a:r>
                        <a:rPr lang="en-US" altLang="zh-CN"/>
                        <a:t>A(0.0)</a:t>
                      </a:r>
                      <a:endParaRPr lang="en-US" altLang="zh-CN"/>
                    </a:p>
                  </a:txBody>
                  <a:tcPr/>
                </a:tc>
                <a:tc>
                  <a:txBody>
                    <a:bodyPr/>
                    <a:p>
                      <a:pPr>
                        <a:buNone/>
                      </a:pPr>
                      <a:r>
                        <a:rPr lang="en-US" altLang="zh-CN">
                          <a:solidFill>
                            <a:srgbClr val="FF0000"/>
                          </a:solidFill>
                        </a:rPr>
                        <a:t>A(0.8)</a:t>
                      </a:r>
                      <a:endParaRPr lang="en-US" altLang="zh-CN">
                        <a:solidFill>
                          <a:srgbClr val="FF0000"/>
                        </a:solidFill>
                      </a:endParaRPr>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r>
                        <a:rPr lang="en-US" altLang="zh-CN" sz="1800">
                          <a:sym typeface="+mn-ea"/>
                        </a:rPr>
                        <a:t>A(0.1)</a:t>
                      </a:r>
                      <a:endParaRPr lang="zh-CN" altLang="en-US"/>
                    </a:p>
                  </a:txBody>
                  <a:tcPr/>
                </a:tc>
                <a:tc>
                  <a:txBody>
                    <a:bodyPr/>
                    <a:p>
                      <a:pPr>
                        <a:buNone/>
                      </a:pPr>
                      <a:r>
                        <a:rPr lang="en-US" altLang="zh-CN" sz="1800">
                          <a:sym typeface="+mn-ea"/>
                        </a:rPr>
                        <a:t>A(0.1)</a:t>
                      </a:r>
                      <a:endParaRPr lang="zh-CN" altLang="en-US"/>
                    </a:p>
                  </a:txBody>
                  <a:tcPr/>
                </a:tc>
                <a:tc>
                  <a:txBody>
                    <a:bodyPr/>
                    <a:p>
                      <a:pPr>
                        <a:buNone/>
                      </a:pPr>
                      <a:r>
                        <a:rPr lang="en-US" altLang="zh-CN" sz="1800">
                          <a:sym typeface="+mn-ea"/>
                        </a:rPr>
                        <a:t>A(0.1)</a:t>
                      </a:r>
                      <a:endParaRPr lang="zh-CN" altLang="en-US"/>
                    </a:p>
                  </a:txBody>
                  <a:tcPr/>
                </a:tc>
                <a:tc>
                  <a:txBody>
                    <a:bodyPr/>
                    <a:p>
                      <a:pPr>
                        <a:buNone/>
                      </a:pPr>
                      <a:r>
                        <a:rPr lang="en-US" altLang="zh-CN" sz="1800">
                          <a:sym typeface="+mn-ea"/>
                        </a:rPr>
                        <a:t>A(0.1)</a:t>
                      </a:r>
                      <a:endParaRPr lang="zh-CN" altLang="en-US"/>
                    </a:p>
                  </a:txBody>
                  <a:tcPr/>
                </a:tc>
                <a:tc>
                  <a:txBody>
                    <a:bodyPr/>
                    <a:p>
                      <a:pPr>
                        <a:buNone/>
                      </a:pPr>
                      <a:r>
                        <a:rPr lang="en-US" altLang="zh-CN" sz="1800">
                          <a:solidFill>
                            <a:srgbClr val="FF0000"/>
                          </a:solidFill>
                          <a:sym typeface="+mn-ea"/>
                        </a:rPr>
                        <a:t>A(0.9)</a:t>
                      </a:r>
                      <a:endParaRPr lang="en-US" altLang="zh-CN" sz="1800">
                        <a:solidFill>
                          <a:srgbClr val="FF0000"/>
                        </a:solidFill>
                        <a:sym typeface="+mn-ea"/>
                      </a:endParaRPr>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r>
                        <a:rPr lang="en-US" altLang="zh-CN"/>
                        <a:t>A(0.2)</a:t>
                      </a:r>
                      <a:endParaRPr lang="en-US" altLang="zh-CN"/>
                    </a:p>
                  </a:txBody>
                  <a:tcPr/>
                </a:tc>
                <a:tc>
                  <a:txBody>
                    <a:bodyPr/>
                    <a:p>
                      <a:pPr>
                        <a:buNone/>
                      </a:pPr>
                      <a:r>
                        <a:rPr lang="en-US" altLang="zh-CN"/>
                        <a:t>A(0.2)</a:t>
                      </a:r>
                      <a:endParaRPr lang="en-US" altLang="zh-CN"/>
                    </a:p>
                  </a:txBody>
                  <a:tcPr/>
                </a:tc>
                <a:tc>
                  <a:txBody>
                    <a:bodyPr/>
                    <a:p>
                      <a:pPr>
                        <a:buNone/>
                      </a:pPr>
                      <a:r>
                        <a:rPr lang="en-US" altLang="zh-CN"/>
                        <a:t>A(0.2)</a:t>
                      </a:r>
                      <a:endParaRPr lang="en-US" altLang="zh-CN"/>
                    </a:p>
                  </a:txBody>
                  <a:tcPr/>
                </a:tc>
                <a:tc>
                  <a:txBody>
                    <a:bodyPr/>
                    <a:p>
                      <a:pPr>
                        <a:buNone/>
                      </a:pPr>
                      <a:r>
                        <a:rPr lang="en-US" altLang="zh-CN"/>
                        <a:t>A(0.2)</a:t>
                      </a:r>
                      <a:endParaRPr lang="en-US" altLang="zh-CN"/>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r>
                        <a:rPr lang="en-US" altLang="zh-CN" sz="1800">
                          <a:sym typeface="+mn-ea"/>
                        </a:rPr>
                        <a:t>A(0.3)</a:t>
                      </a:r>
                      <a:endParaRPr lang="zh-CN" altLang="en-US"/>
                    </a:p>
                  </a:txBody>
                  <a:tcPr/>
                </a:tc>
                <a:tc>
                  <a:txBody>
                    <a:bodyPr/>
                    <a:p>
                      <a:pPr>
                        <a:buNone/>
                      </a:pPr>
                      <a:r>
                        <a:rPr lang="en-US" altLang="zh-CN" sz="1800">
                          <a:sym typeface="+mn-ea"/>
                        </a:rPr>
                        <a:t>A(0.3)</a:t>
                      </a:r>
                      <a:endParaRPr lang="zh-CN" altLang="en-US"/>
                    </a:p>
                  </a:txBody>
                  <a:tcPr/>
                </a:tc>
                <a:tc>
                  <a:txBody>
                    <a:bodyPr/>
                    <a:p>
                      <a:pPr>
                        <a:buNone/>
                      </a:pPr>
                      <a:r>
                        <a:rPr lang="en-US" altLang="zh-CN" sz="1800">
                          <a:sym typeface="+mn-ea"/>
                        </a:rPr>
                        <a:t>A(0.3)</a:t>
                      </a:r>
                      <a:endParaRPr lang="zh-CN" altLang="en-US"/>
                    </a:p>
                  </a:txBody>
                  <a:tcPr/>
                </a:tc>
                <a:tc>
                  <a:txBody>
                    <a:bodyPr/>
                    <a:p>
                      <a:pPr>
                        <a:buNone/>
                      </a:pPr>
                      <a:r>
                        <a:rPr lang="en-US" altLang="zh-CN" sz="1800">
                          <a:sym typeface="+mn-ea"/>
                        </a:rPr>
                        <a:t>A(0.3)</a:t>
                      </a: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c>
                  <a:txBody>
                    <a:bodyPr/>
                    <a:p>
                      <a:pPr>
                        <a:buNone/>
                      </a:pPr>
                      <a:r>
                        <a:rPr lang="en-US" altLang="zh-CN"/>
                        <a:t>A(0.4)</a:t>
                      </a:r>
                      <a:endParaRPr lang="en-US" altLang="zh-CN"/>
                    </a:p>
                  </a:txBody>
                  <a:tcPr/>
                </a:tc>
                <a:tc>
                  <a:txBody>
                    <a:bodyPr/>
                    <a:p>
                      <a:pPr>
                        <a:buNone/>
                      </a:pPr>
                      <a:r>
                        <a:rPr lang="en-US" altLang="zh-CN"/>
                        <a:t>A(0.4)</a:t>
                      </a:r>
                      <a:endParaRPr lang="en-US" altLang="zh-CN"/>
                    </a:p>
                  </a:txBody>
                  <a:tcPr/>
                </a:tc>
                <a:tc>
                  <a:txBody>
                    <a:bodyPr/>
                    <a:p>
                      <a:pPr>
                        <a:buNone/>
                      </a:pPr>
                      <a:r>
                        <a:rPr lang="en-US" altLang="zh-CN"/>
                        <a:t>A(0.4)</a:t>
                      </a:r>
                      <a:endParaRPr lang="en-US" altLang="zh-CN"/>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c>
                  <a:txBody>
                    <a:bodyPr/>
                    <a:p>
                      <a:pPr>
                        <a:buNone/>
                      </a:pPr>
                      <a:r>
                        <a:rPr lang="en-US" altLang="zh-CN" sz="1800">
                          <a:sym typeface="+mn-ea"/>
                        </a:rPr>
                        <a:t>A(0.5)</a:t>
                      </a:r>
                      <a:endParaRPr lang="zh-CN" altLang="en-US"/>
                    </a:p>
                  </a:txBody>
                  <a:tcPr/>
                </a:tc>
                <a:tc>
                  <a:txBody>
                    <a:bodyPr/>
                    <a:p>
                      <a:pPr>
                        <a:buNone/>
                      </a:pPr>
                      <a:r>
                        <a:rPr lang="en-US" altLang="zh-CN" sz="1800">
                          <a:sym typeface="+mn-ea"/>
                        </a:rPr>
                        <a:t>A(0.5)</a:t>
                      </a:r>
                      <a:endParaRPr lang="zh-CN" altLang="en-US"/>
                    </a:p>
                  </a:txBody>
                  <a:tcPr/>
                </a:tc>
                <a:tc>
                  <a:txBody>
                    <a:bodyPr/>
                    <a:p>
                      <a:pPr>
                        <a:buNone/>
                      </a:pPr>
                      <a:r>
                        <a:rPr lang="en-US" altLang="zh-CN" sz="1800">
                          <a:sym typeface="+mn-ea"/>
                        </a:rPr>
                        <a:t>A(0.5)</a:t>
                      </a: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r>
                        <a:rPr lang="en-US" altLang="zh-CN"/>
                        <a:t>A(0.6)</a:t>
                      </a:r>
                      <a:endParaRPr lang="en-US" altLang="zh-CN"/>
                    </a:p>
                  </a:txBody>
                  <a:tcPr/>
                </a:tc>
                <a:tc>
                  <a:txBody>
                    <a:bodyPr/>
                    <a:p>
                      <a:pPr>
                        <a:buNone/>
                      </a:pPr>
                      <a:r>
                        <a:rPr lang="en-US" altLang="zh-CN"/>
                        <a:t>A(0.6)</a:t>
                      </a:r>
                      <a:endParaRPr lang="en-US" altLang="zh-CN"/>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r h="381000">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r>
                        <a:rPr lang="en-US" altLang="zh-CN" sz="1800">
                          <a:sym typeface="+mn-ea"/>
                        </a:rPr>
                        <a:t>A(0.7)</a:t>
                      </a:r>
                      <a:endParaRPr lang="zh-CN" altLang="en-US"/>
                    </a:p>
                  </a:txBody>
                  <a:tcPr/>
                </a:tc>
                <a:tc>
                  <a:txBody>
                    <a:bodyPr/>
                    <a:p>
                      <a:pPr>
                        <a:buNone/>
                      </a:pPr>
                      <a:r>
                        <a:rPr lang="en-US" altLang="zh-CN" sz="1800">
                          <a:sym typeface="+mn-ea"/>
                        </a:rPr>
                        <a:t>A(0.7)</a:t>
                      </a: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c>
                  <a:txBody>
                    <a:bodyPr/>
                    <a:p>
                      <a:pPr>
                        <a:buNone/>
                      </a:pPr>
                      <a:endParaRPr lang="zh-CN" altLang="en-US"/>
                    </a:p>
                  </a:txBody>
                  <a:tcPr/>
                </a:tc>
              </a:tr>
            </a:tbl>
          </a:graphicData>
        </a:graphic>
      </p:graphicFrame>
      <p:sp>
        <p:nvSpPr>
          <p:cNvPr id="3" name="文本框 2"/>
          <p:cNvSpPr txBox="1"/>
          <p:nvPr/>
        </p:nvSpPr>
        <p:spPr>
          <a:xfrm>
            <a:off x="1634490" y="2288540"/>
            <a:ext cx="372110" cy="368300"/>
          </a:xfrm>
          <a:prstGeom prst="rect">
            <a:avLst/>
          </a:prstGeom>
          <a:noFill/>
        </p:spPr>
        <p:txBody>
          <a:bodyPr wrap="square" rtlCol="0">
            <a:spAutoFit/>
          </a:bodyPr>
          <a:p>
            <a:r>
              <a:rPr lang="en-US" altLang="zh-CN"/>
              <a:t>L</a:t>
            </a:r>
            <a:r>
              <a:rPr lang="en-US" altLang="zh-CN" baseline="-25000"/>
              <a:t>0</a:t>
            </a:r>
            <a:endParaRPr lang="en-US" altLang="zh-CN" baseline="-25000"/>
          </a:p>
        </p:txBody>
      </p:sp>
      <p:sp>
        <p:nvSpPr>
          <p:cNvPr id="4" name="文本框 3"/>
          <p:cNvSpPr txBox="1"/>
          <p:nvPr/>
        </p:nvSpPr>
        <p:spPr>
          <a:xfrm>
            <a:off x="1634490" y="2656840"/>
            <a:ext cx="372110" cy="368300"/>
          </a:xfrm>
          <a:prstGeom prst="rect">
            <a:avLst/>
          </a:prstGeom>
          <a:noFill/>
        </p:spPr>
        <p:txBody>
          <a:bodyPr wrap="square" rtlCol="0">
            <a:spAutoFit/>
          </a:bodyPr>
          <a:p>
            <a:r>
              <a:rPr lang="en-US" altLang="zh-CN"/>
              <a:t>L</a:t>
            </a:r>
            <a:r>
              <a:rPr lang="en-US" altLang="zh-CN" baseline="-25000"/>
              <a:t>1</a:t>
            </a:r>
            <a:endParaRPr lang="en-US" altLang="zh-CN" baseline="-25000"/>
          </a:p>
        </p:txBody>
      </p:sp>
      <p:sp>
        <p:nvSpPr>
          <p:cNvPr id="6" name="文本框 5"/>
          <p:cNvSpPr txBox="1"/>
          <p:nvPr/>
        </p:nvSpPr>
        <p:spPr>
          <a:xfrm>
            <a:off x="1637030" y="3028950"/>
            <a:ext cx="372110" cy="368300"/>
          </a:xfrm>
          <a:prstGeom prst="rect">
            <a:avLst/>
          </a:prstGeom>
          <a:noFill/>
        </p:spPr>
        <p:txBody>
          <a:bodyPr wrap="square" rtlCol="0">
            <a:spAutoFit/>
          </a:bodyPr>
          <a:p>
            <a:r>
              <a:rPr lang="en-US" altLang="zh-CN"/>
              <a:t>L</a:t>
            </a:r>
            <a:r>
              <a:rPr lang="en-US" altLang="zh-CN" baseline="-25000"/>
              <a:t>2</a:t>
            </a:r>
            <a:endParaRPr lang="en-US" altLang="zh-CN" baseline="-25000"/>
          </a:p>
        </p:txBody>
      </p:sp>
      <p:sp>
        <p:nvSpPr>
          <p:cNvPr id="7" name="文本框 6"/>
          <p:cNvSpPr txBox="1"/>
          <p:nvPr/>
        </p:nvSpPr>
        <p:spPr>
          <a:xfrm>
            <a:off x="1637030" y="3397250"/>
            <a:ext cx="372110" cy="368300"/>
          </a:xfrm>
          <a:prstGeom prst="rect">
            <a:avLst/>
          </a:prstGeom>
          <a:noFill/>
        </p:spPr>
        <p:txBody>
          <a:bodyPr wrap="square" rtlCol="0">
            <a:spAutoFit/>
          </a:bodyPr>
          <a:p>
            <a:r>
              <a:rPr lang="en-US" altLang="zh-CN"/>
              <a:t>L</a:t>
            </a:r>
            <a:r>
              <a:rPr lang="en-US" altLang="zh-CN" baseline="-25000"/>
              <a:t>3</a:t>
            </a:r>
            <a:endParaRPr lang="en-US" altLang="zh-CN" baseline="-25000"/>
          </a:p>
        </p:txBody>
      </p:sp>
      <p:sp>
        <p:nvSpPr>
          <p:cNvPr id="8" name="文本框 7"/>
          <p:cNvSpPr txBox="1"/>
          <p:nvPr/>
        </p:nvSpPr>
        <p:spPr>
          <a:xfrm>
            <a:off x="1632585" y="3789045"/>
            <a:ext cx="372110" cy="368300"/>
          </a:xfrm>
          <a:prstGeom prst="rect">
            <a:avLst/>
          </a:prstGeom>
          <a:noFill/>
        </p:spPr>
        <p:txBody>
          <a:bodyPr wrap="square" rtlCol="0">
            <a:spAutoFit/>
          </a:bodyPr>
          <a:p>
            <a:r>
              <a:rPr lang="en-US" altLang="zh-CN"/>
              <a:t>L</a:t>
            </a:r>
            <a:r>
              <a:rPr lang="en-US" altLang="zh-CN" baseline="-25000"/>
              <a:t>4</a:t>
            </a:r>
            <a:endParaRPr lang="en-US" altLang="zh-CN" baseline="-25000"/>
          </a:p>
        </p:txBody>
      </p:sp>
      <p:sp>
        <p:nvSpPr>
          <p:cNvPr id="9" name="文本框 8"/>
          <p:cNvSpPr txBox="1"/>
          <p:nvPr/>
        </p:nvSpPr>
        <p:spPr>
          <a:xfrm>
            <a:off x="1632585" y="4192905"/>
            <a:ext cx="372110" cy="368300"/>
          </a:xfrm>
          <a:prstGeom prst="rect">
            <a:avLst/>
          </a:prstGeom>
          <a:noFill/>
        </p:spPr>
        <p:txBody>
          <a:bodyPr wrap="square" rtlCol="0">
            <a:spAutoFit/>
          </a:bodyPr>
          <a:p>
            <a:r>
              <a:rPr lang="en-US" altLang="zh-CN"/>
              <a:t>L</a:t>
            </a:r>
            <a:r>
              <a:rPr lang="en-US" altLang="zh-CN" baseline="-25000"/>
              <a:t>5</a:t>
            </a:r>
            <a:endParaRPr lang="en-US" altLang="zh-CN" baseline="-25000"/>
          </a:p>
        </p:txBody>
      </p:sp>
      <p:sp>
        <p:nvSpPr>
          <p:cNvPr id="10" name="文本框 9"/>
          <p:cNvSpPr txBox="1"/>
          <p:nvPr/>
        </p:nvSpPr>
        <p:spPr>
          <a:xfrm>
            <a:off x="1635125" y="4556125"/>
            <a:ext cx="372110" cy="368300"/>
          </a:xfrm>
          <a:prstGeom prst="rect">
            <a:avLst/>
          </a:prstGeom>
          <a:noFill/>
        </p:spPr>
        <p:txBody>
          <a:bodyPr wrap="square" rtlCol="0">
            <a:spAutoFit/>
          </a:bodyPr>
          <a:p>
            <a:r>
              <a:rPr lang="en-US" altLang="zh-CN"/>
              <a:t>L</a:t>
            </a:r>
            <a:r>
              <a:rPr lang="en-US" altLang="zh-CN" baseline="-25000"/>
              <a:t>6</a:t>
            </a:r>
            <a:endParaRPr lang="en-US" altLang="zh-CN" baseline="-25000"/>
          </a:p>
        </p:txBody>
      </p:sp>
      <p:sp>
        <p:nvSpPr>
          <p:cNvPr id="11" name="文本框 10"/>
          <p:cNvSpPr txBox="1"/>
          <p:nvPr/>
        </p:nvSpPr>
        <p:spPr>
          <a:xfrm>
            <a:off x="1635125" y="4946650"/>
            <a:ext cx="372110" cy="368300"/>
          </a:xfrm>
          <a:prstGeom prst="rect">
            <a:avLst/>
          </a:prstGeom>
          <a:noFill/>
        </p:spPr>
        <p:txBody>
          <a:bodyPr wrap="square" rtlCol="0">
            <a:spAutoFit/>
          </a:bodyPr>
          <a:p>
            <a:r>
              <a:rPr lang="en-US" altLang="zh-CN"/>
              <a:t>L</a:t>
            </a:r>
            <a:r>
              <a:rPr lang="en-US" altLang="zh-CN" baseline="-25000"/>
              <a:t>7</a:t>
            </a:r>
            <a:endParaRPr lang="en-US" altLang="zh-CN" baseline="-25000"/>
          </a:p>
        </p:txBody>
      </p:sp>
      <p:sp>
        <p:nvSpPr>
          <p:cNvPr id="12" name="文本框 11"/>
          <p:cNvSpPr txBox="1"/>
          <p:nvPr/>
        </p:nvSpPr>
        <p:spPr>
          <a:xfrm>
            <a:off x="1632585" y="1864995"/>
            <a:ext cx="372110" cy="368300"/>
          </a:xfrm>
          <a:prstGeom prst="rect">
            <a:avLst/>
          </a:prstGeom>
          <a:noFill/>
        </p:spPr>
        <p:txBody>
          <a:bodyPr wrap="square" rtlCol="0">
            <a:spAutoFit/>
          </a:bodyPr>
          <a:p>
            <a:r>
              <a:rPr lang="en-US" altLang="zh-CN"/>
              <a:t>j</a:t>
            </a:r>
            <a:endParaRPr lang="en-US" altLang="zh-CN" baseline="-25000"/>
          </a:p>
        </p:txBody>
      </p:sp>
      <p:grpSp>
        <p:nvGrpSpPr>
          <p:cNvPr id="28" name="组合 27"/>
          <p:cNvGrpSpPr/>
          <p:nvPr/>
        </p:nvGrpSpPr>
        <p:grpSpPr>
          <a:xfrm>
            <a:off x="2013585" y="1357630"/>
            <a:ext cx="7764780" cy="544830"/>
            <a:chOff x="3171" y="2369"/>
            <a:chExt cx="12228" cy="858"/>
          </a:xfrm>
        </p:grpSpPr>
        <p:cxnSp>
          <p:nvCxnSpPr>
            <p:cNvPr id="21" name="直接连接符 20"/>
            <p:cNvCxnSpPr/>
            <p:nvPr/>
          </p:nvCxnSpPr>
          <p:spPr>
            <a:xfrm flipH="1" flipV="1">
              <a:off x="8182" y="2611"/>
              <a:ext cx="0" cy="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3171" y="2564"/>
              <a:ext cx="0" cy="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flipV="1">
              <a:off x="15399" y="2611"/>
              <a:ext cx="0" cy="617"/>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224" y="3002"/>
              <a:ext cx="4896" cy="0"/>
            </a:xfrm>
            <a:prstGeom prst="line">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8244" y="3002"/>
              <a:ext cx="7087" cy="0"/>
            </a:xfrm>
            <a:prstGeom prst="line">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4304" y="2369"/>
              <a:ext cx="2964" cy="580"/>
            </a:xfrm>
            <a:prstGeom prst="rect">
              <a:avLst/>
            </a:prstGeom>
            <a:noFill/>
          </p:spPr>
          <p:txBody>
            <a:bodyPr wrap="square" rtlCol="0">
              <a:spAutoFit/>
            </a:bodyPr>
            <a:p>
              <a:r>
                <a:rPr lang="en-US" altLang="zh-CN"/>
                <a:t>  </a:t>
              </a:r>
              <a:r>
                <a:rPr lang="zh-CN" altLang="en-US"/>
                <a:t>第一轮</a:t>
              </a:r>
              <a:r>
                <a:rPr lang="zh-CN" altLang="en-US"/>
                <a:t>访问</a:t>
              </a:r>
              <a:endParaRPr lang="zh-CN" altLang="en-US"/>
            </a:p>
          </p:txBody>
        </p:sp>
        <p:sp>
          <p:nvSpPr>
            <p:cNvPr id="27" name="文本框 26"/>
            <p:cNvSpPr txBox="1"/>
            <p:nvPr/>
          </p:nvSpPr>
          <p:spPr>
            <a:xfrm>
              <a:off x="10354" y="2369"/>
              <a:ext cx="2964" cy="580"/>
            </a:xfrm>
            <a:prstGeom prst="rect">
              <a:avLst/>
            </a:prstGeom>
            <a:noFill/>
          </p:spPr>
          <p:txBody>
            <a:bodyPr wrap="square" rtlCol="0">
              <a:spAutoFit/>
            </a:bodyPr>
            <a:p>
              <a:r>
                <a:rPr lang="en-US" altLang="zh-CN"/>
                <a:t>  </a:t>
              </a:r>
              <a:r>
                <a:rPr lang="zh-CN" altLang="en-US"/>
                <a:t>第</a:t>
              </a:r>
              <a:r>
                <a:rPr lang="zh-CN" altLang="en-US"/>
                <a:t>二轮</a:t>
              </a:r>
              <a:r>
                <a:rPr lang="zh-CN" altLang="en-US"/>
                <a:t>访问</a:t>
              </a:r>
              <a:endParaRPr lang="zh-CN" altLang="en-US"/>
            </a:p>
          </p:txBody>
        </p:sp>
      </p:grpSp>
      <p:sp>
        <p:nvSpPr>
          <p:cNvPr id="29" name="文本框 28"/>
          <p:cNvSpPr txBox="1"/>
          <p:nvPr/>
        </p:nvSpPr>
        <p:spPr>
          <a:xfrm>
            <a:off x="4250055" y="5801995"/>
            <a:ext cx="3895090" cy="368300"/>
          </a:xfrm>
          <a:prstGeom prst="rect">
            <a:avLst/>
          </a:prstGeom>
          <a:noFill/>
        </p:spPr>
        <p:txBody>
          <a:bodyPr wrap="square" rtlCol="0" anchor="t">
            <a:spAutoFit/>
          </a:bodyPr>
          <a:p>
            <a:r>
              <a:rPr lang="en-US" altLang="zh-CN"/>
              <a:t>Cache</a:t>
            </a:r>
            <a:r>
              <a:rPr lang="zh-CN" altLang="en-US"/>
              <a:t>命中率= 8/20 = 40%</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linds(horizontal)">
                                      <p:cBhvr>
                                        <p:cTn id="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2" name="矩形 1"/>
          <p:cNvSpPr/>
          <p:nvPr/>
        </p:nvSpPr>
        <p:spPr>
          <a:xfrm>
            <a:off x="950408" y="928111"/>
            <a:ext cx="3197133" cy="492443"/>
          </a:xfrm>
          <a:prstGeom prst="rect">
            <a:avLst/>
          </a:prstGeom>
        </p:spPr>
        <p:txBody>
          <a:bodyPr wrap="square">
            <a:spAutoFit/>
          </a:bodyPr>
          <a:lstStyle/>
          <a:p>
            <a:pPr>
              <a:spcBef>
                <a:spcPct val="50000"/>
              </a:spcBef>
            </a:pP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1</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 </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虚拟存储器</a:t>
            </a:r>
            <a:r>
              <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概述</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grpSp>
        <p:nvGrpSpPr>
          <p:cNvPr id="4" name="Group 5"/>
          <p:cNvGrpSpPr/>
          <p:nvPr/>
        </p:nvGrpSpPr>
        <p:grpSpPr bwMode="auto">
          <a:xfrm>
            <a:off x="2430778" y="1575771"/>
            <a:ext cx="7261262" cy="2306645"/>
            <a:chOff x="0" y="0"/>
            <a:chExt cx="4752" cy="1680"/>
          </a:xfrm>
        </p:grpSpPr>
        <p:grpSp>
          <p:nvGrpSpPr>
            <p:cNvPr id="6" name="Group 6"/>
            <p:cNvGrpSpPr/>
            <p:nvPr/>
          </p:nvGrpSpPr>
          <p:grpSpPr bwMode="auto">
            <a:xfrm>
              <a:off x="0" y="0"/>
              <a:ext cx="4752" cy="1680"/>
              <a:chOff x="0" y="0"/>
              <a:chExt cx="4752" cy="1680"/>
            </a:xfrm>
          </p:grpSpPr>
          <p:grpSp>
            <p:nvGrpSpPr>
              <p:cNvPr id="8" name="Group 7"/>
              <p:cNvGrpSpPr/>
              <p:nvPr/>
            </p:nvGrpSpPr>
            <p:grpSpPr bwMode="auto">
              <a:xfrm>
                <a:off x="0" y="0"/>
                <a:ext cx="4752" cy="1680"/>
                <a:chOff x="0" y="0"/>
                <a:chExt cx="4752" cy="1680"/>
              </a:xfrm>
            </p:grpSpPr>
            <p:sp>
              <p:nvSpPr>
                <p:cNvPr id="10" name="Rectangle 8"/>
                <p:cNvSpPr>
                  <a:spLocks noChangeArrowheads="1"/>
                </p:cNvSpPr>
                <p:nvPr/>
              </p:nvSpPr>
              <p:spPr bwMode="auto">
                <a:xfrm>
                  <a:off x="0" y="288"/>
                  <a:ext cx="1008" cy="816"/>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2400" dirty="0">
                      <a:solidFill>
                        <a:schemeClr val="bg1"/>
                      </a:solidFill>
                      <a:latin typeface="Times New Roman" panose="02020603050405020304" pitchFamily="18" charset="0"/>
                    </a:rPr>
                    <a:t>CPU</a:t>
                  </a:r>
                  <a:r>
                    <a:rPr lang="en-US" altLang="zh-CN" sz="2400" dirty="0">
                      <a:latin typeface="Times New Roman" panose="02020603050405020304" pitchFamily="18" charset="0"/>
                    </a:rPr>
                    <a:t>  </a:t>
                  </a:r>
                  <a:endParaRPr lang="en-US" altLang="zh-CN" sz="2400" dirty="0">
                    <a:latin typeface="Times New Roman" panose="02020603050405020304" pitchFamily="18" charset="0"/>
                  </a:endParaRPr>
                </a:p>
              </p:txBody>
            </p:sp>
            <p:sp>
              <p:nvSpPr>
                <p:cNvPr id="11" name="Rectangle 9"/>
                <p:cNvSpPr>
                  <a:spLocks noChangeArrowheads="1"/>
                </p:cNvSpPr>
                <p:nvPr/>
              </p:nvSpPr>
              <p:spPr bwMode="auto">
                <a:xfrm>
                  <a:off x="432" y="816"/>
                  <a:ext cx="576" cy="288"/>
                </a:xfrm>
                <a:prstGeom prst="rect">
                  <a:avLst/>
                </a:prstGeom>
                <a:solidFill>
                  <a:srgbClr val="FFC000"/>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dirty="0" smtClean="0">
                      <a:latin typeface="Times New Roman" panose="02020603050405020304" pitchFamily="18" charset="0"/>
                    </a:rPr>
                    <a:t>Cache</a:t>
                  </a:r>
                  <a:endParaRPr lang="en-US" altLang="zh-CN" sz="1800" b="1" dirty="0">
                    <a:latin typeface="Times New Roman" panose="02020603050405020304" pitchFamily="18" charset="0"/>
                  </a:endParaRPr>
                </a:p>
              </p:txBody>
            </p:sp>
            <p:sp>
              <p:nvSpPr>
                <p:cNvPr id="12" name="Rectangle 10"/>
                <p:cNvSpPr>
                  <a:spLocks noChangeArrowheads="1"/>
                </p:cNvSpPr>
                <p:nvPr/>
              </p:nvSpPr>
              <p:spPr bwMode="auto">
                <a:xfrm>
                  <a:off x="1488" y="288"/>
                  <a:ext cx="816" cy="384"/>
                </a:xfrm>
                <a:prstGeom prst="rect">
                  <a:avLst/>
                </a:prstGeom>
                <a:solidFill>
                  <a:srgbClr val="FFC000"/>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dirty="0" smtClean="0">
                      <a:latin typeface="Times New Roman" panose="02020603050405020304" pitchFamily="18" charset="0"/>
                    </a:rPr>
                    <a:t>Cache</a:t>
                  </a:r>
                  <a:endParaRPr lang="en-US" altLang="zh-CN" sz="1800" b="1" dirty="0">
                    <a:latin typeface="Times New Roman" panose="02020603050405020304" pitchFamily="18" charset="0"/>
                  </a:endParaRPr>
                </a:p>
              </p:txBody>
            </p:sp>
            <p:sp>
              <p:nvSpPr>
                <p:cNvPr id="13" name="Rectangle 11"/>
                <p:cNvSpPr>
                  <a:spLocks noChangeArrowheads="1"/>
                </p:cNvSpPr>
                <p:nvPr/>
              </p:nvSpPr>
              <p:spPr bwMode="auto">
                <a:xfrm>
                  <a:off x="2784" y="192"/>
                  <a:ext cx="624" cy="12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2400" b="1" dirty="0">
                      <a:solidFill>
                        <a:schemeClr val="bg1"/>
                      </a:solidFill>
                      <a:latin typeface="Times New Roman" panose="02020603050405020304" pitchFamily="18" charset="0"/>
                    </a:rPr>
                    <a:t>主存</a:t>
                  </a:r>
                  <a:endParaRPr lang="zh-CN" altLang="en-US" sz="2400" b="1" dirty="0">
                    <a:solidFill>
                      <a:schemeClr val="bg1"/>
                    </a:solidFill>
                    <a:latin typeface="Times New Roman" panose="02020603050405020304" pitchFamily="18" charset="0"/>
                  </a:endParaRPr>
                </a:p>
              </p:txBody>
            </p:sp>
            <p:sp>
              <p:nvSpPr>
                <p:cNvPr id="14" name="Rectangle 12"/>
                <p:cNvSpPr>
                  <a:spLocks noChangeArrowheads="1"/>
                </p:cNvSpPr>
                <p:nvPr/>
              </p:nvSpPr>
              <p:spPr bwMode="auto">
                <a:xfrm>
                  <a:off x="3888" y="0"/>
                  <a:ext cx="864" cy="1680"/>
                </a:xfrm>
                <a:prstGeom prst="rect">
                  <a:avLst/>
                </a:prstGeom>
                <a:solidFill>
                  <a:schemeClr val="accent1">
                    <a:lumMod val="60000"/>
                    <a:lumOff val="40000"/>
                  </a:schemeClr>
                </a:solidFill>
                <a:ln w="9525">
                  <a:solidFill>
                    <a:schemeClr val="tx1"/>
                  </a:solidFill>
                  <a:prstDash val="sysDot"/>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2000" b="1" dirty="0">
                      <a:latin typeface="Times New Roman" panose="02020603050405020304" pitchFamily="18" charset="0"/>
                    </a:rPr>
                    <a:t>辅存</a:t>
                  </a:r>
                  <a:endParaRPr lang="zh-CN" altLang="en-US" sz="2000" b="1" dirty="0">
                    <a:latin typeface="Times New Roman" panose="02020603050405020304" pitchFamily="18" charset="0"/>
                  </a:endParaRPr>
                </a:p>
              </p:txBody>
            </p:sp>
            <p:sp>
              <p:nvSpPr>
                <p:cNvPr id="15" name="Line 13"/>
                <p:cNvSpPr>
                  <a:spLocks noChangeShapeType="1"/>
                </p:cNvSpPr>
                <p:nvPr/>
              </p:nvSpPr>
              <p:spPr bwMode="auto">
                <a:xfrm>
                  <a:off x="2352" y="480"/>
                  <a:ext cx="384" cy="0"/>
                </a:xfrm>
                <a:prstGeom prst="line">
                  <a:avLst/>
                </a:prstGeom>
                <a:noFill/>
                <a:ln w="57150" cmpd="thinThick">
                  <a:solidFill>
                    <a:schemeClr val="tx1"/>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16" name="Line 14"/>
                <p:cNvSpPr>
                  <a:spLocks noChangeShapeType="1"/>
                </p:cNvSpPr>
                <p:nvPr/>
              </p:nvSpPr>
              <p:spPr bwMode="auto">
                <a:xfrm>
                  <a:off x="1152" y="480"/>
                  <a:ext cx="288" cy="0"/>
                </a:xfrm>
                <a:prstGeom prst="line">
                  <a:avLst/>
                </a:prstGeom>
                <a:noFill/>
                <a:ln w="57150" cmpd="thinThick">
                  <a:solidFill>
                    <a:schemeClr val="tx1"/>
                  </a:solidFill>
                  <a:round/>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17" name="Line 15"/>
                <p:cNvSpPr>
                  <a:spLocks noChangeShapeType="1"/>
                </p:cNvSpPr>
                <p:nvPr/>
              </p:nvSpPr>
              <p:spPr bwMode="auto">
                <a:xfrm>
                  <a:off x="1056" y="960"/>
                  <a:ext cx="1728" cy="0"/>
                </a:xfrm>
                <a:prstGeom prst="line">
                  <a:avLst/>
                </a:prstGeom>
                <a:noFill/>
                <a:ln w="57150" cmpd="thinThick">
                  <a:solidFill>
                    <a:schemeClr val="tx1"/>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18" name="Line 16"/>
                <p:cNvSpPr>
                  <a:spLocks noChangeShapeType="1"/>
                </p:cNvSpPr>
                <p:nvPr/>
              </p:nvSpPr>
              <p:spPr bwMode="auto">
                <a:xfrm>
                  <a:off x="1152" y="480"/>
                  <a:ext cx="0" cy="480"/>
                </a:xfrm>
                <a:prstGeom prst="line">
                  <a:avLst/>
                </a:prstGeom>
                <a:noFill/>
                <a:ln w="57150" cmpd="thinThick">
                  <a:solidFill>
                    <a:schemeClr val="tx1"/>
                  </a:solidFill>
                  <a:round/>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19" name="Line 17"/>
                <p:cNvSpPr>
                  <a:spLocks noChangeShapeType="1"/>
                </p:cNvSpPr>
                <p:nvPr/>
              </p:nvSpPr>
              <p:spPr bwMode="auto">
                <a:xfrm>
                  <a:off x="3456" y="576"/>
                  <a:ext cx="384" cy="0"/>
                </a:xfrm>
                <a:prstGeom prst="line">
                  <a:avLst/>
                </a:prstGeom>
                <a:noFill/>
                <a:ln w="57150" cmpd="thinThick">
                  <a:solidFill>
                    <a:schemeClr val="tx1"/>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grpSp>
          <p:sp>
            <p:nvSpPr>
              <p:cNvPr id="9" name="Rectangle 18"/>
              <p:cNvSpPr>
                <a:spLocks noChangeArrowheads="1"/>
              </p:cNvSpPr>
              <p:nvPr/>
            </p:nvSpPr>
            <p:spPr bwMode="auto">
              <a:xfrm>
                <a:off x="3888" y="144"/>
                <a:ext cx="192" cy="1440"/>
              </a:xfrm>
              <a:prstGeom prst="rect">
                <a:avLst/>
              </a:prstGeom>
              <a:solidFill>
                <a:srgbClr val="FFC000"/>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sz="2400">
                  <a:latin typeface="Times New Roman" panose="02020603050405020304" pitchFamily="18" charset="0"/>
                </a:endParaRPr>
              </a:p>
            </p:txBody>
          </p:sp>
        </p:grpSp>
        <p:sp>
          <p:nvSpPr>
            <p:cNvPr id="7" name="Text Box 19"/>
            <p:cNvSpPr txBox="1">
              <a:spLocks noChangeArrowheads="1"/>
            </p:cNvSpPr>
            <p:nvPr/>
          </p:nvSpPr>
          <p:spPr bwMode="auto">
            <a:xfrm>
              <a:off x="3739" y="219"/>
              <a:ext cx="413"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1800" b="1" dirty="0" smtClean="0">
                  <a:latin typeface="Times New Roman" panose="02020603050405020304" pitchFamily="18" charset="0"/>
                </a:rPr>
                <a:t>Cache</a:t>
              </a:r>
              <a:endParaRPr lang="en-US" altLang="zh-CN" sz="1800" b="1" dirty="0">
                <a:latin typeface="Times New Roman" panose="02020603050405020304" pitchFamily="18" charset="0"/>
              </a:endParaRPr>
            </a:p>
          </p:txBody>
        </p:sp>
      </p:grpSp>
      <p:sp>
        <p:nvSpPr>
          <p:cNvPr id="20" name="文本框 19"/>
          <p:cNvSpPr txBox="1"/>
          <p:nvPr/>
        </p:nvSpPr>
        <p:spPr>
          <a:xfrm>
            <a:off x="1895808" y="3928535"/>
            <a:ext cx="8031964" cy="461665"/>
          </a:xfrm>
          <a:prstGeom prst="rect">
            <a:avLst/>
          </a:prstGeom>
          <a:noFill/>
        </p:spPr>
        <p:txBody>
          <a:bodyPr wrap="square" rtlCol="0">
            <a:spAutoFit/>
          </a:bodyPr>
          <a:lstStyle/>
          <a:p>
            <a:r>
              <a:rPr lang="zh-CN" altLang="en-US" sz="2200" dirty="0" smtClean="0">
                <a:solidFill>
                  <a:srgbClr val="0237D8"/>
                </a:solidFill>
                <a:latin typeface="+mn-ea"/>
                <a:sym typeface="Wingdings" panose="05000000000000000000" pitchFamily="2" charset="2"/>
              </a:rPr>
              <a:t> </a:t>
            </a:r>
            <a:r>
              <a:rPr lang="zh-CN" altLang="en-US" sz="2400" dirty="0" smtClean="0">
                <a:latin typeface="+mn-ea"/>
              </a:rPr>
              <a:t>冯诺依曼计算机工作原理：</a:t>
            </a:r>
            <a:r>
              <a:rPr lang="zh-CN" altLang="en-US" sz="2400" dirty="0" smtClean="0">
                <a:solidFill>
                  <a:srgbClr val="0237D8"/>
                </a:solidFill>
                <a:latin typeface="+mn-ea"/>
              </a:rPr>
              <a:t>存储程序、程序控制</a:t>
            </a:r>
            <a:endParaRPr lang="en-US" altLang="zh-CN" sz="2400" dirty="0" smtClean="0">
              <a:latin typeface="+mn-ea"/>
            </a:endParaRPr>
          </a:p>
        </p:txBody>
      </p:sp>
      <p:sp>
        <p:nvSpPr>
          <p:cNvPr id="21" name="矩形 20"/>
          <p:cNvSpPr/>
          <p:nvPr/>
        </p:nvSpPr>
        <p:spPr>
          <a:xfrm>
            <a:off x="1895808" y="4437017"/>
            <a:ext cx="9059918" cy="461665"/>
          </a:xfrm>
          <a:prstGeom prst="rect">
            <a:avLst/>
          </a:prstGeom>
        </p:spPr>
        <p:txBody>
          <a:bodyPr wrap="square">
            <a:spAutoFit/>
          </a:bodyPr>
          <a:lstStyle/>
          <a:p>
            <a:r>
              <a:rPr lang="zh-CN" altLang="en-US" sz="2200" dirty="0">
                <a:solidFill>
                  <a:srgbClr val="0237D8"/>
                </a:solidFill>
                <a:latin typeface="+mn-ea"/>
                <a:sym typeface="Wingdings" panose="05000000000000000000" pitchFamily="2" charset="2"/>
              </a:rPr>
              <a:t></a:t>
            </a:r>
            <a:r>
              <a:rPr lang="zh-CN" altLang="en-US" sz="2400" dirty="0" smtClean="0">
                <a:latin typeface="+mn-ea"/>
              </a:rPr>
              <a:t>计算机能执行比主存空间大的程序吗？</a:t>
            </a:r>
            <a:endParaRPr lang="en-US" altLang="zh-CN" sz="2400" dirty="0">
              <a:latin typeface="+mn-ea"/>
            </a:endParaRPr>
          </a:p>
        </p:txBody>
      </p:sp>
      <p:sp>
        <p:nvSpPr>
          <p:cNvPr id="22" name="矩形 21"/>
          <p:cNvSpPr/>
          <p:nvPr/>
        </p:nvSpPr>
        <p:spPr>
          <a:xfrm>
            <a:off x="1923371" y="4945499"/>
            <a:ext cx="9059918" cy="461665"/>
          </a:xfrm>
          <a:prstGeom prst="rect">
            <a:avLst/>
          </a:prstGeom>
        </p:spPr>
        <p:txBody>
          <a:bodyPr wrap="square">
            <a:spAutoFit/>
          </a:bodyPr>
          <a:lstStyle/>
          <a:p>
            <a:r>
              <a:rPr lang="zh-CN" altLang="en-US" sz="2200" dirty="0" smtClean="0">
                <a:solidFill>
                  <a:srgbClr val="0237D8"/>
                </a:solidFill>
                <a:latin typeface="+mn-ea"/>
                <a:sym typeface="Wingdings" panose="05000000000000000000" pitchFamily="2" charset="2"/>
              </a:rPr>
              <a:t> </a:t>
            </a:r>
            <a:r>
              <a:rPr lang="en-US" altLang="zh-CN" sz="2400" dirty="0">
                <a:sym typeface="Wingdings" panose="05000000000000000000" pitchFamily="2" charset="2"/>
              </a:rPr>
              <a:t>1961</a:t>
            </a:r>
            <a:r>
              <a:rPr lang="zh-CN" altLang="en-US" sz="2400" dirty="0">
                <a:sym typeface="Wingdings" panose="05000000000000000000" pitchFamily="2" charset="2"/>
              </a:rPr>
              <a:t>年，</a:t>
            </a:r>
            <a:r>
              <a:rPr lang="zh-CN" altLang="en-US" sz="2400" dirty="0" smtClean="0"/>
              <a:t>基</a:t>
            </a:r>
            <a:r>
              <a:rPr lang="zh-CN" altLang="en-US" sz="2400" dirty="0"/>
              <a:t>尔蓬</a:t>
            </a:r>
            <a:r>
              <a:rPr lang="en-US" altLang="zh-CN" sz="2400" dirty="0"/>
              <a:t>(Tom </a:t>
            </a:r>
            <a:r>
              <a:rPr lang="en-US" altLang="zh-CN" sz="2400" dirty="0" err="1" smtClean="0"/>
              <a:t>Kilbrn</a:t>
            </a:r>
            <a:r>
              <a:rPr lang="en-US" altLang="zh-CN" sz="2400" dirty="0" smtClean="0"/>
              <a:t>)</a:t>
            </a:r>
            <a:r>
              <a:rPr lang="zh-CN" altLang="en-US" sz="2400" dirty="0" smtClean="0"/>
              <a:t>等提出虚拟存储器的概念；</a:t>
            </a:r>
            <a:endParaRPr lang="en-US" altLang="zh-CN" sz="2400" dirty="0">
              <a:latin typeface="+mn-ea"/>
            </a:endParaRPr>
          </a:p>
        </p:txBody>
      </p:sp>
      <p:sp>
        <p:nvSpPr>
          <p:cNvPr id="3" name="矩形 2"/>
          <p:cNvSpPr/>
          <p:nvPr/>
        </p:nvSpPr>
        <p:spPr>
          <a:xfrm>
            <a:off x="1921510" y="5518150"/>
            <a:ext cx="7682230" cy="460375"/>
          </a:xfrm>
          <a:prstGeom prst="rect">
            <a:avLst/>
          </a:prstGeom>
        </p:spPr>
        <p:txBody>
          <a:bodyPr wrap="square">
            <a:spAutoFit/>
          </a:bodyPr>
          <a:lstStyle/>
          <a:p>
            <a:r>
              <a:rPr lang="zh-CN" altLang="en-US" sz="2200" dirty="0">
                <a:solidFill>
                  <a:srgbClr val="0237D8"/>
                </a:solidFill>
                <a:latin typeface="+mn-ea"/>
                <a:sym typeface="Wingdings" panose="05000000000000000000" pitchFamily="2" charset="2"/>
              </a:rPr>
              <a:t></a:t>
            </a:r>
            <a:r>
              <a:rPr lang="en-US" altLang="zh-CN" sz="2200" dirty="0">
                <a:solidFill>
                  <a:srgbClr val="0237D8"/>
                </a:solidFill>
                <a:latin typeface="+mn-ea"/>
                <a:sym typeface="Wingdings" panose="05000000000000000000" pitchFamily="2" charset="2"/>
              </a:rPr>
              <a:t> </a:t>
            </a:r>
            <a:r>
              <a:rPr lang="zh-CN" altLang="en-US" sz="2400" dirty="0"/>
              <a:t>比尔</a:t>
            </a:r>
            <a:r>
              <a:rPr lang="en-US" altLang="zh-CN" sz="2400" dirty="0"/>
              <a:t>·</a:t>
            </a:r>
            <a:r>
              <a:rPr lang="zh-CN" altLang="en-US" sz="2400" dirty="0"/>
              <a:t>盖茨</a:t>
            </a:r>
            <a:r>
              <a:rPr lang="en-US" altLang="zh-CN" sz="2400" dirty="0"/>
              <a:t>(1981)</a:t>
            </a:r>
            <a:r>
              <a:rPr lang="zh-CN" altLang="en-US" sz="2400" dirty="0"/>
              <a:t> “ 无论对谁来说</a:t>
            </a:r>
            <a:r>
              <a:rPr lang="en-US" altLang="zh-CN" sz="2400" dirty="0"/>
              <a:t>,640K</a:t>
            </a:r>
            <a:r>
              <a:rPr lang="zh-CN" altLang="en-US" sz="2400" dirty="0"/>
              <a:t>内存都足够了”</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linds(vertic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blinds(vertical)">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blinds(vertical)">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vertical)">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grpSp>
        <p:nvGrpSpPr>
          <p:cNvPr id="3" name="Group 5"/>
          <p:cNvGrpSpPr/>
          <p:nvPr/>
        </p:nvGrpSpPr>
        <p:grpSpPr bwMode="auto">
          <a:xfrm>
            <a:off x="2430778" y="1847914"/>
            <a:ext cx="7261262" cy="2136393"/>
            <a:chOff x="0" y="0"/>
            <a:chExt cx="4752" cy="1556"/>
          </a:xfrm>
        </p:grpSpPr>
        <p:grpSp>
          <p:nvGrpSpPr>
            <p:cNvPr id="4" name="Group 6"/>
            <p:cNvGrpSpPr/>
            <p:nvPr/>
          </p:nvGrpSpPr>
          <p:grpSpPr bwMode="auto">
            <a:xfrm>
              <a:off x="0" y="0"/>
              <a:ext cx="4752" cy="1500"/>
              <a:chOff x="0" y="0"/>
              <a:chExt cx="4752" cy="1500"/>
            </a:xfrm>
          </p:grpSpPr>
          <p:grpSp>
            <p:nvGrpSpPr>
              <p:cNvPr id="7" name="Group 7"/>
              <p:cNvGrpSpPr/>
              <p:nvPr/>
            </p:nvGrpSpPr>
            <p:grpSpPr bwMode="auto">
              <a:xfrm>
                <a:off x="0" y="0"/>
                <a:ext cx="4752" cy="1500"/>
                <a:chOff x="0" y="0"/>
                <a:chExt cx="4752" cy="1500"/>
              </a:xfrm>
            </p:grpSpPr>
            <p:sp>
              <p:nvSpPr>
                <p:cNvPr id="9" name="Rectangle 8"/>
                <p:cNvSpPr>
                  <a:spLocks noChangeArrowheads="1"/>
                </p:cNvSpPr>
                <p:nvPr/>
              </p:nvSpPr>
              <p:spPr bwMode="auto">
                <a:xfrm>
                  <a:off x="0" y="288"/>
                  <a:ext cx="1008" cy="816"/>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2400" dirty="0">
                      <a:solidFill>
                        <a:schemeClr val="bg1"/>
                      </a:solidFill>
                      <a:latin typeface="Times New Roman" panose="02020603050405020304" pitchFamily="18" charset="0"/>
                    </a:rPr>
                    <a:t>CPU</a:t>
                  </a:r>
                  <a:r>
                    <a:rPr lang="en-US" altLang="zh-CN" sz="2400" dirty="0">
                      <a:latin typeface="Times New Roman" panose="02020603050405020304" pitchFamily="18" charset="0"/>
                    </a:rPr>
                    <a:t>  </a:t>
                  </a:r>
                  <a:endParaRPr lang="en-US" altLang="zh-CN" sz="2400" dirty="0">
                    <a:latin typeface="Times New Roman" panose="02020603050405020304" pitchFamily="18" charset="0"/>
                  </a:endParaRPr>
                </a:p>
              </p:txBody>
            </p:sp>
            <p:sp>
              <p:nvSpPr>
                <p:cNvPr id="10" name="Rectangle 9"/>
                <p:cNvSpPr>
                  <a:spLocks noChangeArrowheads="1"/>
                </p:cNvSpPr>
                <p:nvPr/>
              </p:nvSpPr>
              <p:spPr bwMode="auto">
                <a:xfrm>
                  <a:off x="432" y="816"/>
                  <a:ext cx="576" cy="288"/>
                </a:xfrm>
                <a:prstGeom prst="rect">
                  <a:avLst/>
                </a:prstGeom>
                <a:solidFill>
                  <a:srgbClr val="FFC000"/>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dirty="0" smtClean="0">
                      <a:latin typeface="Times New Roman" panose="02020603050405020304" pitchFamily="18" charset="0"/>
                    </a:rPr>
                    <a:t>Cache</a:t>
                  </a:r>
                  <a:endParaRPr lang="en-US" altLang="zh-CN" sz="1800" b="1" dirty="0">
                    <a:latin typeface="Times New Roman" panose="02020603050405020304" pitchFamily="18" charset="0"/>
                  </a:endParaRPr>
                </a:p>
              </p:txBody>
            </p:sp>
            <p:sp>
              <p:nvSpPr>
                <p:cNvPr id="11" name="Rectangle 10"/>
                <p:cNvSpPr>
                  <a:spLocks noChangeArrowheads="1"/>
                </p:cNvSpPr>
                <p:nvPr/>
              </p:nvSpPr>
              <p:spPr bwMode="auto">
                <a:xfrm>
                  <a:off x="1488" y="288"/>
                  <a:ext cx="816" cy="384"/>
                </a:xfrm>
                <a:prstGeom prst="rect">
                  <a:avLst/>
                </a:prstGeom>
                <a:solidFill>
                  <a:srgbClr val="FFC000"/>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dirty="0" smtClean="0">
                      <a:latin typeface="Times New Roman" panose="02020603050405020304" pitchFamily="18" charset="0"/>
                    </a:rPr>
                    <a:t>Cache</a:t>
                  </a:r>
                  <a:endParaRPr lang="en-US" altLang="zh-CN" sz="1800" b="1" dirty="0">
                    <a:latin typeface="Times New Roman" panose="02020603050405020304" pitchFamily="18" charset="0"/>
                  </a:endParaRPr>
                </a:p>
              </p:txBody>
            </p:sp>
            <p:sp>
              <p:nvSpPr>
                <p:cNvPr id="12" name="Rectangle 11"/>
                <p:cNvSpPr>
                  <a:spLocks noChangeArrowheads="1"/>
                </p:cNvSpPr>
                <p:nvPr/>
              </p:nvSpPr>
              <p:spPr bwMode="auto">
                <a:xfrm>
                  <a:off x="2784" y="192"/>
                  <a:ext cx="612" cy="1039"/>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2400" b="1" dirty="0">
                      <a:solidFill>
                        <a:schemeClr val="bg1"/>
                      </a:solidFill>
                      <a:latin typeface="Times New Roman" panose="02020603050405020304" pitchFamily="18" charset="0"/>
                    </a:rPr>
                    <a:t>主存</a:t>
                  </a:r>
                  <a:endParaRPr lang="zh-CN" altLang="en-US" sz="2400" b="1" dirty="0">
                    <a:solidFill>
                      <a:schemeClr val="bg1"/>
                    </a:solidFill>
                    <a:latin typeface="Times New Roman" panose="02020603050405020304" pitchFamily="18" charset="0"/>
                  </a:endParaRPr>
                </a:p>
              </p:txBody>
            </p:sp>
            <p:sp>
              <p:nvSpPr>
                <p:cNvPr id="13" name="Rectangle 12"/>
                <p:cNvSpPr>
                  <a:spLocks noChangeArrowheads="1"/>
                </p:cNvSpPr>
                <p:nvPr/>
              </p:nvSpPr>
              <p:spPr bwMode="auto">
                <a:xfrm>
                  <a:off x="3888" y="0"/>
                  <a:ext cx="864" cy="1500"/>
                </a:xfrm>
                <a:prstGeom prst="rect">
                  <a:avLst/>
                </a:prstGeom>
                <a:solidFill>
                  <a:schemeClr val="accent1">
                    <a:lumMod val="60000"/>
                    <a:lumOff val="40000"/>
                  </a:schemeClr>
                </a:solidFill>
                <a:ln w="9525">
                  <a:solidFill>
                    <a:schemeClr val="tx1"/>
                  </a:solidFill>
                  <a:prstDash val="sysDot"/>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2000" b="1" dirty="0">
                      <a:latin typeface="Times New Roman" panose="02020603050405020304" pitchFamily="18" charset="0"/>
                    </a:rPr>
                    <a:t>辅存</a:t>
                  </a:r>
                  <a:endParaRPr lang="zh-CN" altLang="en-US" sz="2000" b="1" dirty="0">
                    <a:latin typeface="Times New Roman" panose="02020603050405020304" pitchFamily="18" charset="0"/>
                  </a:endParaRPr>
                </a:p>
              </p:txBody>
            </p:sp>
            <p:sp>
              <p:nvSpPr>
                <p:cNvPr id="14" name="Line 13"/>
                <p:cNvSpPr>
                  <a:spLocks noChangeShapeType="1"/>
                </p:cNvSpPr>
                <p:nvPr/>
              </p:nvSpPr>
              <p:spPr bwMode="auto">
                <a:xfrm>
                  <a:off x="2352" y="480"/>
                  <a:ext cx="384" cy="0"/>
                </a:xfrm>
                <a:prstGeom prst="line">
                  <a:avLst/>
                </a:prstGeom>
                <a:noFill/>
                <a:ln w="57150" cmpd="thinThick">
                  <a:solidFill>
                    <a:schemeClr val="tx1"/>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15" name="Line 14"/>
                <p:cNvSpPr>
                  <a:spLocks noChangeShapeType="1"/>
                </p:cNvSpPr>
                <p:nvPr/>
              </p:nvSpPr>
              <p:spPr bwMode="auto">
                <a:xfrm>
                  <a:off x="1152" y="480"/>
                  <a:ext cx="288" cy="0"/>
                </a:xfrm>
                <a:prstGeom prst="line">
                  <a:avLst/>
                </a:prstGeom>
                <a:noFill/>
                <a:ln w="57150" cmpd="thinThick">
                  <a:solidFill>
                    <a:schemeClr val="tx1"/>
                  </a:solidFill>
                  <a:round/>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16" name="Line 15"/>
                <p:cNvSpPr>
                  <a:spLocks noChangeShapeType="1"/>
                </p:cNvSpPr>
                <p:nvPr/>
              </p:nvSpPr>
              <p:spPr bwMode="auto">
                <a:xfrm>
                  <a:off x="1056" y="960"/>
                  <a:ext cx="1728" cy="0"/>
                </a:xfrm>
                <a:prstGeom prst="line">
                  <a:avLst/>
                </a:prstGeom>
                <a:noFill/>
                <a:ln w="57150" cmpd="thinThick">
                  <a:solidFill>
                    <a:schemeClr val="tx1"/>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17" name="Line 16"/>
                <p:cNvSpPr>
                  <a:spLocks noChangeShapeType="1"/>
                </p:cNvSpPr>
                <p:nvPr/>
              </p:nvSpPr>
              <p:spPr bwMode="auto">
                <a:xfrm>
                  <a:off x="1152" y="480"/>
                  <a:ext cx="0" cy="480"/>
                </a:xfrm>
                <a:prstGeom prst="line">
                  <a:avLst/>
                </a:prstGeom>
                <a:noFill/>
                <a:ln w="57150" cmpd="thinThick">
                  <a:solidFill>
                    <a:schemeClr val="tx1"/>
                  </a:solidFill>
                  <a:round/>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18" name="Line 17"/>
                <p:cNvSpPr>
                  <a:spLocks noChangeShapeType="1"/>
                </p:cNvSpPr>
                <p:nvPr/>
              </p:nvSpPr>
              <p:spPr bwMode="auto">
                <a:xfrm>
                  <a:off x="3456" y="576"/>
                  <a:ext cx="384" cy="0"/>
                </a:xfrm>
                <a:prstGeom prst="line">
                  <a:avLst/>
                </a:prstGeom>
                <a:noFill/>
                <a:ln w="57150" cmpd="thinThick">
                  <a:solidFill>
                    <a:schemeClr val="tx1"/>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grpSp>
          <p:sp>
            <p:nvSpPr>
              <p:cNvPr id="8" name="Rectangle 18"/>
              <p:cNvSpPr>
                <a:spLocks noChangeArrowheads="1"/>
              </p:cNvSpPr>
              <p:nvPr/>
            </p:nvSpPr>
            <p:spPr bwMode="auto">
              <a:xfrm>
                <a:off x="3888" y="288"/>
                <a:ext cx="192" cy="1145"/>
              </a:xfrm>
              <a:prstGeom prst="rect">
                <a:avLst/>
              </a:prstGeom>
              <a:solidFill>
                <a:srgbClr val="FFC000"/>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sz="2400">
                  <a:latin typeface="Times New Roman" panose="02020603050405020304" pitchFamily="18" charset="0"/>
                </a:endParaRPr>
              </a:p>
            </p:txBody>
          </p:sp>
        </p:grpSp>
        <p:sp>
          <p:nvSpPr>
            <p:cNvPr id="6" name="Text Box 19"/>
            <p:cNvSpPr txBox="1">
              <a:spLocks noChangeArrowheads="1"/>
            </p:cNvSpPr>
            <p:nvPr/>
          </p:nvSpPr>
          <p:spPr bwMode="auto">
            <a:xfrm>
              <a:off x="3739" y="219"/>
              <a:ext cx="401" cy="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1800" b="1" dirty="0" smtClean="0">
                  <a:latin typeface="Times New Roman" panose="02020603050405020304" pitchFamily="18" charset="0"/>
                </a:rPr>
                <a:t>Cache</a:t>
              </a:r>
              <a:endParaRPr lang="en-US" altLang="zh-CN" sz="1800" b="1" dirty="0">
                <a:latin typeface="Times New Roman" panose="02020603050405020304" pitchFamily="18" charset="0"/>
              </a:endParaRPr>
            </a:p>
          </p:txBody>
        </p:sp>
      </p:grpSp>
      <p:sp>
        <p:nvSpPr>
          <p:cNvPr id="19" name="矩形 18"/>
          <p:cNvSpPr/>
          <p:nvPr/>
        </p:nvSpPr>
        <p:spPr>
          <a:xfrm>
            <a:off x="950408" y="928111"/>
            <a:ext cx="3197133" cy="492443"/>
          </a:xfrm>
          <a:prstGeom prst="rect">
            <a:avLst/>
          </a:prstGeom>
        </p:spPr>
        <p:txBody>
          <a:bodyPr wrap="square">
            <a:spAutoFit/>
          </a:bodyPr>
          <a:lstStyle/>
          <a:p>
            <a:pPr>
              <a:spcBef>
                <a:spcPct val="50000"/>
              </a:spcBef>
            </a:pP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1</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 </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虚拟存储器</a:t>
            </a:r>
            <a:r>
              <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概述</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23" name="文本框 22"/>
          <p:cNvSpPr txBox="1"/>
          <p:nvPr/>
        </p:nvSpPr>
        <p:spPr>
          <a:xfrm>
            <a:off x="1590392" y="3751660"/>
            <a:ext cx="5609196" cy="461665"/>
          </a:xfrm>
          <a:prstGeom prst="rect">
            <a:avLst/>
          </a:prstGeom>
          <a:noFill/>
        </p:spPr>
        <p:txBody>
          <a:bodyPr wrap="square" rtlCol="0">
            <a:spAutoFit/>
          </a:bodyPr>
          <a:lstStyle/>
          <a:p>
            <a:r>
              <a:rPr lang="zh-CN" altLang="en-US" sz="2200" dirty="0">
                <a:solidFill>
                  <a:srgbClr val="0237D8"/>
                </a:solidFill>
                <a:latin typeface="+mn-ea"/>
                <a:sym typeface="Wingdings" panose="05000000000000000000" pitchFamily="2" charset="2"/>
              </a:rPr>
              <a:t></a:t>
            </a:r>
            <a:r>
              <a:rPr lang="zh-CN" altLang="en-US" sz="2400" dirty="0" smtClean="0">
                <a:latin typeface="+mn-ea"/>
              </a:rPr>
              <a:t>处于主存 </a:t>
            </a:r>
            <a:r>
              <a:rPr lang="en-US" altLang="zh-CN" sz="2400" dirty="0" smtClean="0">
                <a:latin typeface="+mn-ea"/>
              </a:rPr>
              <a:t>–</a:t>
            </a:r>
            <a:r>
              <a:rPr lang="zh-CN" altLang="en-US" sz="2400" dirty="0" smtClean="0">
                <a:latin typeface="+mn-ea"/>
              </a:rPr>
              <a:t>辅存存储层次 </a:t>
            </a:r>
            <a:endParaRPr lang="en-US" altLang="zh-CN" sz="2400" dirty="0" smtClean="0">
              <a:latin typeface="+mn-ea"/>
            </a:endParaRPr>
          </a:p>
        </p:txBody>
      </p:sp>
      <p:sp>
        <p:nvSpPr>
          <p:cNvPr id="24" name="文本框 23"/>
          <p:cNvSpPr txBox="1"/>
          <p:nvPr/>
        </p:nvSpPr>
        <p:spPr>
          <a:xfrm>
            <a:off x="1579881" y="4273800"/>
            <a:ext cx="9763034" cy="978729"/>
          </a:xfrm>
          <a:prstGeom prst="rect">
            <a:avLst/>
          </a:prstGeom>
          <a:noFill/>
        </p:spPr>
        <p:txBody>
          <a:bodyPr wrap="square" rtlCol="0">
            <a:spAutoFit/>
          </a:bodyPr>
          <a:lstStyle/>
          <a:p>
            <a:pPr>
              <a:lnSpc>
                <a:spcPct val="120000"/>
              </a:lnSpc>
            </a:pPr>
            <a:r>
              <a:rPr lang="zh-CN" altLang="en-US" sz="2200" dirty="0" smtClean="0">
                <a:solidFill>
                  <a:srgbClr val="0237D8"/>
                </a:solidFill>
                <a:latin typeface="+mn-ea"/>
                <a:sym typeface="Wingdings" panose="05000000000000000000" pitchFamily="2" charset="2"/>
              </a:rPr>
              <a:t></a:t>
            </a:r>
            <a:r>
              <a:rPr lang="zh-CN" altLang="en-US" sz="2400" dirty="0" smtClean="0">
                <a:latin typeface="+mn-ea"/>
              </a:rPr>
              <a:t>解决主存容量不足问题，向程序</a:t>
            </a:r>
            <a:r>
              <a:rPr lang="zh-CN" altLang="en-US" sz="2400" dirty="0">
                <a:latin typeface="+mn-ea"/>
              </a:rPr>
              <a:t>员</a:t>
            </a:r>
            <a:r>
              <a:rPr lang="zh-CN" altLang="en-US" sz="2400" dirty="0" smtClean="0">
                <a:latin typeface="+mn-ea"/>
              </a:rPr>
              <a:t>提供比主存空间大的编程空间，即程序员看到的内存空间</a:t>
            </a:r>
            <a:r>
              <a:rPr lang="en-US" altLang="zh-CN" sz="2400" dirty="0" smtClean="0">
                <a:latin typeface="+mn-ea"/>
              </a:rPr>
              <a:t>(</a:t>
            </a:r>
            <a:r>
              <a:rPr lang="zh-CN" altLang="en-US" sz="2400" dirty="0" smtClean="0">
                <a:solidFill>
                  <a:srgbClr val="0000FF"/>
                </a:solidFill>
                <a:latin typeface="+mn-ea"/>
              </a:rPr>
              <a:t>最大值与什么有关？</a:t>
            </a:r>
            <a:r>
              <a:rPr lang="en-US" altLang="zh-CN" sz="2400" dirty="0" smtClean="0">
                <a:latin typeface="+mn-ea"/>
              </a:rPr>
              <a:t>)</a:t>
            </a:r>
            <a:r>
              <a:rPr lang="zh-CN" altLang="en-US" sz="2400" dirty="0" smtClean="0">
                <a:latin typeface="+mn-ea"/>
              </a:rPr>
              <a:t>；</a:t>
            </a:r>
            <a:endParaRPr lang="en-US" altLang="zh-CN" sz="2400" dirty="0" smtClean="0">
              <a:latin typeface="+mn-ea"/>
            </a:endParaRPr>
          </a:p>
        </p:txBody>
      </p:sp>
      <p:sp>
        <p:nvSpPr>
          <p:cNvPr id="2" name="矩形 1"/>
          <p:cNvSpPr/>
          <p:nvPr/>
        </p:nvSpPr>
        <p:spPr>
          <a:xfrm>
            <a:off x="1579881" y="5323092"/>
            <a:ext cx="6077658" cy="461665"/>
          </a:xfrm>
          <a:prstGeom prst="rect">
            <a:avLst/>
          </a:prstGeom>
        </p:spPr>
        <p:txBody>
          <a:bodyPr wrap="square">
            <a:spAutoFit/>
          </a:bodyPr>
          <a:lstStyle/>
          <a:p>
            <a:pPr algn="just"/>
            <a:r>
              <a:rPr lang="zh-CN" altLang="en-US" sz="2200" dirty="0">
                <a:solidFill>
                  <a:srgbClr val="0237D8"/>
                </a:solidFill>
                <a:latin typeface="+mn-ea"/>
                <a:sym typeface="Wingdings" panose="05000000000000000000" pitchFamily="2" charset="2"/>
              </a:rPr>
              <a:t></a:t>
            </a:r>
            <a:r>
              <a:rPr lang="zh-CN" altLang="en-US" sz="2400" dirty="0">
                <a:latin typeface="+mn-ea"/>
              </a:rPr>
              <a:t>虚存</a:t>
            </a:r>
            <a:r>
              <a:rPr lang="zh-CN" altLang="en-US" sz="2400" dirty="0" smtClean="0">
                <a:latin typeface="+mn-ea"/>
              </a:rPr>
              <a:t>空间</a:t>
            </a:r>
            <a:r>
              <a:rPr lang="zh-CN" altLang="en-US" sz="2400" dirty="0">
                <a:latin typeface="+mn-ea"/>
              </a:rPr>
              <a:t>由</a:t>
            </a:r>
            <a:r>
              <a:rPr lang="zh-CN" altLang="en-US" sz="2400" dirty="0" smtClean="0">
                <a:latin typeface="+mn-ea"/>
              </a:rPr>
              <a:t>辅</a:t>
            </a:r>
            <a:r>
              <a:rPr lang="zh-CN" altLang="en-US" sz="2400" dirty="0">
                <a:latin typeface="+mn-ea"/>
              </a:rPr>
              <a:t>存（磁盘）来</a:t>
            </a:r>
            <a:r>
              <a:rPr lang="zh-CN" altLang="en-US" sz="2400" dirty="0" smtClean="0">
                <a:latin typeface="+mn-ea"/>
              </a:rPr>
              <a:t>支持；</a:t>
            </a:r>
            <a:endParaRPr lang="zh-CN" altLang="en-US" sz="2400" dirty="0">
              <a:latin typeface="+mn-ea"/>
            </a:endParaRPr>
          </a:p>
        </p:txBody>
      </p:sp>
      <p:sp>
        <p:nvSpPr>
          <p:cNvPr id="25" name="文本框 24"/>
          <p:cNvSpPr txBox="1"/>
          <p:nvPr/>
        </p:nvSpPr>
        <p:spPr>
          <a:xfrm>
            <a:off x="1603618" y="5812995"/>
            <a:ext cx="8944639" cy="461665"/>
          </a:xfrm>
          <a:prstGeom prst="rect">
            <a:avLst/>
          </a:prstGeom>
          <a:noFill/>
        </p:spPr>
        <p:txBody>
          <a:bodyPr wrap="square" rtlCol="0">
            <a:spAutoFit/>
          </a:bodyPr>
          <a:lstStyle/>
          <a:p>
            <a:r>
              <a:rPr lang="zh-CN" altLang="en-US" sz="2200" dirty="0">
                <a:solidFill>
                  <a:srgbClr val="0237D8"/>
                </a:solidFill>
                <a:latin typeface="+mn-ea"/>
                <a:sym typeface="Wingdings" panose="05000000000000000000" pitchFamily="2" charset="2"/>
              </a:rPr>
              <a:t></a:t>
            </a:r>
            <a:r>
              <a:rPr lang="zh-CN" altLang="en-US" sz="2400" dirty="0">
                <a:latin typeface="+mn-ea"/>
              </a:rPr>
              <a:t>分类：</a:t>
            </a:r>
            <a:r>
              <a:rPr lang="zh-CN" altLang="en-US" sz="2400" dirty="0">
                <a:solidFill>
                  <a:srgbClr val="0000FF"/>
                </a:solidFill>
                <a:latin typeface="+mn-ea"/>
              </a:rPr>
              <a:t>页式虚拟存储器</a:t>
            </a:r>
            <a:r>
              <a:rPr lang="zh-CN" altLang="en-US" sz="2400" dirty="0">
                <a:latin typeface="+mn-ea"/>
              </a:rPr>
              <a:t>、段式虚拟存储器 、段页式虚拟存储器</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linds(vertical)">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blinds(vertical)">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vertic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blinds(vertical)">
                                      <p:cBhvr>
                                        <p:cTn id="2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 grpId="0"/>
      <p:bldP spid="2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pic>
        <p:nvPicPr>
          <p:cNvPr id="4" name="图片 3"/>
          <p:cNvPicPr>
            <a:picLocks noChangeAspect="1"/>
          </p:cNvPicPr>
          <p:nvPr/>
        </p:nvPicPr>
        <p:blipFill>
          <a:blip r:embed="rId1"/>
          <a:stretch>
            <a:fillRect/>
          </a:stretch>
        </p:blipFill>
        <p:spPr>
          <a:xfrm>
            <a:off x="3049289" y="2115764"/>
            <a:ext cx="876173" cy="968770"/>
          </a:xfrm>
          <a:prstGeom prst="rect">
            <a:avLst/>
          </a:prstGeom>
          <a:noFill/>
          <a:ln w="9525">
            <a:noFill/>
          </a:ln>
        </p:spPr>
      </p:pic>
      <p:cxnSp>
        <p:nvCxnSpPr>
          <p:cNvPr id="6" name="直接箭头连接符 5"/>
          <p:cNvCxnSpPr/>
          <p:nvPr/>
        </p:nvCxnSpPr>
        <p:spPr bwMode="auto">
          <a:xfrm>
            <a:off x="3926181" y="2618257"/>
            <a:ext cx="1296000" cy="0"/>
          </a:xfrm>
          <a:prstGeom prst="straightConnector1">
            <a:avLst/>
          </a:prstGeom>
          <a:ln w="19050" cap="flat" cmpd="sng" algn="ctr">
            <a:solidFill>
              <a:schemeClr val="tx2"/>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7" name="圆角矩形 6"/>
          <p:cNvSpPr/>
          <p:nvPr/>
        </p:nvSpPr>
        <p:spPr>
          <a:xfrm>
            <a:off x="2946693" y="2061044"/>
            <a:ext cx="3672571" cy="1060450"/>
          </a:xfrm>
          <a:prstGeom prst="roundRect">
            <a:avLst>
              <a:gd name="adj" fmla="val 16667"/>
            </a:avLst>
          </a:prstGeom>
          <a:noFill/>
          <a:ln w="9525" cap="flat" cmpd="sng">
            <a:solidFill>
              <a:schemeClr val="tx1"/>
            </a:solidFill>
            <a:prstDash val="dash"/>
            <a:headEnd type="none" w="med" len="med"/>
            <a:tailEnd type="none" w="med" len="med"/>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stStyle>
          <a:p>
            <a:pPr marL="0" lvl="0" indent="0" eaLnBrk="1" hangingPunct="1">
              <a:spcBef>
                <a:spcPct val="0"/>
              </a:spcBef>
              <a:buNone/>
            </a:pPr>
            <a:endParaRPr lang="zh-CN" altLang="en-US" sz="1800" dirty="0"/>
          </a:p>
        </p:txBody>
      </p:sp>
      <p:pic>
        <p:nvPicPr>
          <p:cNvPr id="8" name="图片 7"/>
          <p:cNvPicPr>
            <a:picLocks noChangeAspect="1"/>
          </p:cNvPicPr>
          <p:nvPr/>
        </p:nvPicPr>
        <p:blipFill>
          <a:blip r:embed="rId2"/>
          <a:stretch>
            <a:fillRect/>
          </a:stretch>
        </p:blipFill>
        <p:spPr>
          <a:xfrm>
            <a:off x="5280497" y="2171886"/>
            <a:ext cx="1155034" cy="893198"/>
          </a:xfrm>
          <a:prstGeom prst="rect">
            <a:avLst/>
          </a:prstGeom>
          <a:noFill/>
          <a:ln w="9525">
            <a:noFill/>
          </a:ln>
        </p:spPr>
      </p:pic>
      <p:cxnSp>
        <p:nvCxnSpPr>
          <p:cNvPr id="9" name="直接箭头连接符 8"/>
          <p:cNvCxnSpPr/>
          <p:nvPr/>
        </p:nvCxnSpPr>
        <p:spPr bwMode="auto">
          <a:xfrm>
            <a:off x="6611847" y="2576216"/>
            <a:ext cx="2052000" cy="1588"/>
          </a:xfrm>
          <a:prstGeom prst="straightConnector1">
            <a:avLst/>
          </a:prstGeom>
          <a:ln w="190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grpSp>
        <p:nvGrpSpPr>
          <p:cNvPr id="10" name="组合 9"/>
          <p:cNvGrpSpPr/>
          <p:nvPr/>
        </p:nvGrpSpPr>
        <p:grpSpPr>
          <a:xfrm>
            <a:off x="8655726" y="1683219"/>
            <a:ext cx="1743076" cy="1870075"/>
            <a:chOff x="4549987" y="2604652"/>
            <a:chExt cx="1743011" cy="1870333"/>
          </a:xfrm>
          <a:scene3d>
            <a:camera prst="orthographicFront">
              <a:rot lat="0" lon="0" rev="0"/>
            </a:camera>
            <a:lightRig rig="balanced" dir="t">
              <a:rot lat="0" lon="0" rev="8700000"/>
            </a:lightRig>
          </a:scene3d>
        </p:grpSpPr>
        <p:pic>
          <p:nvPicPr>
            <p:cNvPr id="11" name="图片 10"/>
            <p:cNvPicPr>
              <a:picLocks noChangeAspect="1"/>
            </p:cNvPicPr>
            <p:nvPr/>
          </p:nvPicPr>
          <p:blipFill>
            <a:blip r:embed="rId3"/>
            <a:srcRect l="7875" r="7875"/>
            <a:stretch>
              <a:fillRect/>
            </a:stretch>
          </p:blipFill>
          <p:spPr>
            <a:xfrm>
              <a:off x="4549987" y="2604652"/>
              <a:ext cx="940238" cy="949640"/>
            </a:xfrm>
            <a:prstGeom prst="rect">
              <a:avLst/>
            </a:prstGeom>
            <a:noFill/>
            <a:ln w="9525">
              <a:noFill/>
            </a:ln>
            <a:effectLst>
              <a:outerShdw blurRad="44450" dist="27940" dir="5400000" algn="ctr">
                <a:srgbClr val="000000">
                  <a:alpha val="32000"/>
                </a:srgbClr>
              </a:outerShdw>
            </a:effectLst>
            <a:sp3d>
              <a:bevelT w="190500" h="38100"/>
            </a:sp3d>
          </p:spPr>
        </p:pic>
        <p:pic>
          <p:nvPicPr>
            <p:cNvPr id="12" name="图片 11"/>
            <p:cNvPicPr>
              <a:picLocks noChangeAspect="1"/>
            </p:cNvPicPr>
            <p:nvPr/>
          </p:nvPicPr>
          <p:blipFill>
            <a:blip r:embed="rId3"/>
            <a:srcRect l="7875" r="7875"/>
            <a:stretch>
              <a:fillRect/>
            </a:stretch>
          </p:blipFill>
          <p:spPr>
            <a:xfrm>
              <a:off x="5352760" y="2604652"/>
              <a:ext cx="940238" cy="949640"/>
            </a:xfrm>
            <a:prstGeom prst="rect">
              <a:avLst/>
            </a:prstGeom>
            <a:noFill/>
            <a:ln w="9525">
              <a:noFill/>
            </a:ln>
            <a:effectLst>
              <a:outerShdw blurRad="44450" dist="27940" dir="5400000" algn="ctr">
                <a:srgbClr val="000000">
                  <a:alpha val="32000"/>
                </a:srgbClr>
              </a:outerShdw>
            </a:effectLst>
            <a:sp3d>
              <a:bevelT w="190500" h="38100"/>
            </a:sp3d>
          </p:spPr>
        </p:pic>
        <p:pic>
          <p:nvPicPr>
            <p:cNvPr id="13" name="图片 12"/>
            <p:cNvPicPr>
              <a:picLocks noChangeAspect="1"/>
            </p:cNvPicPr>
            <p:nvPr/>
          </p:nvPicPr>
          <p:blipFill>
            <a:blip r:embed="rId3"/>
            <a:srcRect l="7875" r="7875"/>
            <a:stretch>
              <a:fillRect/>
            </a:stretch>
          </p:blipFill>
          <p:spPr>
            <a:xfrm>
              <a:off x="4549987" y="3490333"/>
              <a:ext cx="940238" cy="949640"/>
            </a:xfrm>
            <a:prstGeom prst="rect">
              <a:avLst/>
            </a:prstGeom>
            <a:noFill/>
            <a:ln w="9525">
              <a:noFill/>
            </a:ln>
            <a:effectLst>
              <a:outerShdw blurRad="44450" dist="27940" dir="5400000" algn="ctr">
                <a:srgbClr val="000000">
                  <a:alpha val="32000"/>
                </a:srgbClr>
              </a:outerShdw>
            </a:effectLst>
            <a:sp3d>
              <a:bevelT w="190500" h="38100"/>
            </a:sp3d>
          </p:spPr>
        </p:pic>
        <p:pic>
          <p:nvPicPr>
            <p:cNvPr id="14" name="图片 13"/>
            <p:cNvPicPr>
              <a:picLocks noChangeAspect="1"/>
            </p:cNvPicPr>
            <p:nvPr/>
          </p:nvPicPr>
          <p:blipFill>
            <a:blip r:embed="rId3"/>
            <a:srcRect l="7875" r="7875"/>
            <a:stretch>
              <a:fillRect/>
            </a:stretch>
          </p:blipFill>
          <p:spPr>
            <a:xfrm>
              <a:off x="5352760" y="3525345"/>
              <a:ext cx="940238" cy="949640"/>
            </a:xfrm>
            <a:prstGeom prst="rect">
              <a:avLst/>
            </a:prstGeom>
            <a:noFill/>
            <a:ln w="9525">
              <a:noFill/>
            </a:ln>
            <a:effectLst>
              <a:outerShdw blurRad="44450" dist="27940" dir="5400000" algn="ctr">
                <a:srgbClr val="000000">
                  <a:alpha val="32000"/>
                </a:srgbClr>
              </a:outerShdw>
            </a:effectLst>
            <a:sp3d>
              <a:bevelT w="190500" h="38100"/>
            </a:sp3d>
          </p:spPr>
        </p:pic>
      </p:grpSp>
      <p:sp>
        <p:nvSpPr>
          <p:cNvPr id="16" name="矩形 15"/>
          <p:cNvSpPr/>
          <p:nvPr/>
        </p:nvSpPr>
        <p:spPr>
          <a:xfrm>
            <a:off x="8437555" y="1243972"/>
            <a:ext cx="2091559" cy="2480442"/>
          </a:xfrm>
          <a:prstGeom prst="rect">
            <a:avLst/>
          </a:prstGeom>
          <a:noFill/>
          <a:ln w="9525" cap="flat" cmpd="sng">
            <a:solidFill>
              <a:schemeClr val="tx1"/>
            </a:solidFill>
            <a:prstDash val="dash"/>
            <a:round/>
            <a:headEnd type="none" w="med" len="med"/>
            <a:tailEnd type="none" w="med" len="med"/>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stStyle>
          <a:p>
            <a:pPr marL="0" lvl="0" indent="0" eaLnBrk="1" hangingPunct="1">
              <a:spcBef>
                <a:spcPct val="0"/>
              </a:spcBef>
              <a:buNone/>
            </a:pPr>
            <a:r>
              <a:rPr lang="zh-CN" altLang="en-US" sz="1800" dirty="0"/>
              <a:t>       </a:t>
            </a:r>
            <a:r>
              <a:rPr lang="zh-CN" altLang="en-US" sz="1600" dirty="0" smtClean="0">
                <a:latin typeface="微软雅黑" panose="020B0503020204020204" pitchFamily="34" charset="-122"/>
                <a:ea typeface="微软雅黑" panose="020B0503020204020204" pitchFamily="34" charset="-122"/>
              </a:rPr>
              <a:t>逻辑地址空间</a:t>
            </a:r>
            <a:endParaRPr lang="zh-CN" altLang="en-US" sz="1600" dirty="0">
              <a:latin typeface="微软雅黑" panose="020B0503020204020204" pitchFamily="34" charset="-122"/>
              <a:ea typeface="微软雅黑" panose="020B0503020204020204" pitchFamily="34" charset="-122"/>
            </a:endParaRPr>
          </a:p>
        </p:txBody>
      </p:sp>
      <p:sp>
        <p:nvSpPr>
          <p:cNvPr id="17" name="矩形 16"/>
          <p:cNvSpPr/>
          <p:nvPr/>
        </p:nvSpPr>
        <p:spPr>
          <a:xfrm>
            <a:off x="4934628" y="1424949"/>
            <a:ext cx="1831782" cy="2057726"/>
          </a:xfrm>
          <a:prstGeom prst="rect">
            <a:avLst/>
          </a:prstGeom>
          <a:noFill/>
          <a:ln w="9525" cap="flat" cmpd="sng">
            <a:solidFill>
              <a:srgbClr val="2E14EE"/>
            </a:solidFill>
            <a:prstDash val="solid"/>
            <a:round/>
            <a:headEnd type="none" w="med" len="med"/>
            <a:tailEnd type="none" w="med" len="med"/>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stStyle>
          <a:p>
            <a:pPr marL="0" lvl="0" indent="0" eaLnBrk="1" hangingPunct="1">
              <a:spcBef>
                <a:spcPct val="0"/>
              </a:spcBef>
              <a:buNone/>
            </a:pPr>
            <a:r>
              <a:rPr lang="zh-CN" altLang="en-US" sz="1800" dirty="0"/>
              <a:t>    </a:t>
            </a:r>
            <a:r>
              <a:rPr lang="zh-CN" altLang="en-US" sz="1600" dirty="0" smtClean="0">
                <a:solidFill>
                  <a:srgbClr val="2E14EE"/>
                </a:solidFill>
                <a:latin typeface="微软雅黑" panose="020B0503020204020204" pitchFamily="34" charset="-122"/>
                <a:ea typeface="微软雅黑" panose="020B0503020204020204" pitchFamily="34" charset="-122"/>
              </a:rPr>
              <a:t>物理</a:t>
            </a:r>
            <a:r>
              <a:rPr lang="zh-CN" altLang="en-US" sz="1600" dirty="0">
                <a:solidFill>
                  <a:srgbClr val="2E14EE"/>
                </a:solidFill>
                <a:latin typeface="微软雅黑" panose="020B0503020204020204" pitchFamily="34" charset="-122"/>
                <a:ea typeface="微软雅黑" panose="020B0503020204020204" pitchFamily="34" charset="-122"/>
              </a:rPr>
              <a:t>地址空间</a:t>
            </a:r>
            <a:endParaRPr lang="zh-CN" altLang="en-US" sz="1600" dirty="0">
              <a:solidFill>
                <a:srgbClr val="2E14EE"/>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3970659" y="2179392"/>
            <a:ext cx="430924" cy="400110"/>
          </a:xfrm>
          <a:prstGeom prst="rect">
            <a:avLst/>
          </a:prstGeom>
          <a:noFill/>
        </p:spPr>
        <p:txBody>
          <a:bodyPr wrap="square" rtlCol="0">
            <a:spAutoFit/>
          </a:bodyPr>
          <a:lstStyle/>
          <a:p>
            <a:r>
              <a:rPr lang="zh-CN" altLang="en-US" sz="2000" dirty="0" smtClean="0">
                <a:solidFill>
                  <a:srgbClr val="FF0000"/>
                </a:solidFill>
                <a:latin typeface="微软雅黑" panose="020B0503020204020204" pitchFamily="34" charset="-122"/>
                <a:ea typeface="微软雅黑" panose="020B0503020204020204" pitchFamily="34" charset="-122"/>
              </a:rPr>
              <a:t>？</a:t>
            </a:r>
            <a:endParaRPr lang="zh-CN" altLang="en-US" sz="2000" dirty="0">
              <a:solidFill>
                <a:srgbClr val="FF0000"/>
              </a:solidFill>
              <a:latin typeface="微软雅黑" panose="020B0503020204020204" pitchFamily="34" charset="-122"/>
              <a:ea typeface="微软雅黑" panose="020B0503020204020204" pitchFamily="34" charset="-122"/>
            </a:endParaRPr>
          </a:p>
        </p:txBody>
      </p:sp>
      <p:grpSp>
        <p:nvGrpSpPr>
          <p:cNvPr id="19" name="组合 18"/>
          <p:cNvGrpSpPr/>
          <p:nvPr/>
        </p:nvGrpSpPr>
        <p:grpSpPr>
          <a:xfrm>
            <a:off x="6850493" y="2985687"/>
            <a:ext cx="1555531" cy="938422"/>
            <a:chOff x="6001407" y="3486433"/>
            <a:chExt cx="1555531" cy="938422"/>
          </a:xfrm>
        </p:grpSpPr>
        <p:sp>
          <p:nvSpPr>
            <p:cNvPr id="20" name="矩形 19"/>
            <p:cNvSpPr/>
            <p:nvPr/>
          </p:nvSpPr>
          <p:spPr>
            <a:xfrm>
              <a:off x="6316718" y="4078014"/>
              <a:ext cx="998483" cy="3468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50000"/>
                </a:lnSpc>
              </a:pPr>
              <a:r>
                <a:rPr lang="en-US" altLang="zh-CN" dirty="0" smtClean="0">
                  <a:solidFill>
                    <a:schemeClr val="tx1"/>
                  </a:solidFill>
                </a:rPr>
                <a:t>-------</a:t>
              </a:r>
              <a:endParaRPr lang="en-US" altLang="zh-CN" dirty="0" smtClean="0">
                <a:solidFill>
                  <a:schemeClr val="tx1"/>
                </a:solidFill>
              </a:endParaRPr>
            </a:p>
            <a:p>
              <a:pPr algn="ctr">
                <a:lnSpc>
                  <a:spcPct val="50000"/>
                </a:lnSpc>
              </a:pPr>
              <a:r>
                <a:rPr lang="en-US" altLang="zh-CN" dirty="0" smtClean="0">
                  <a:solidFill>
                    <a:schemeClr val="tx1"/>
                  </a:solidFill>
                </a:rPr>
                <a:t>-------</a:t>
              </a:r>
              <a:endParaRPr lang="zh-CN" altLang="en-US" dirty="0">
                <a:solidFill>
                  <a:schemeClr val="tx1"/>
                </a:solidFill>
              </a:endParaRPr>
            </a:p>
          </p:txBody>
        </p:sp>
        <p:cxnSp>
          <p:nvCxnSpPr>
            <p:cNvPr id="21" name="直接箭头连接符 20"/>
            <p:cNvCxnSpPr/>
            <p:nvPr/>
          </p:nvCxnSpPr>
          <p:spPr>
            <a:xfrm flipH="1" flipV="1">
              <a:off x="6001407" y="3531476"/>
              <a:ext cx="620110" cy="4939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nvCxnSpPr>
          <p:spPr>
            <a:xfrm flipV="1">
              <a:off x="6978869" y="3510455"/>
              <a:ext cx="578069" cy="5570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563711" y="3486433"/>
              <a:ext cx="430924" cy="400110"/>
            </a:xfrm>
            <a:prstGeom prst="rect">
              <a:avLst/>
            </a:prstGeom>
            <a:noFill/>
          </p:spPr>
          <p:txBody>
            <a:bodyPr wrap="square" rtlCol="0">
              <a:spAutoFit/>
            </a:bodyPr>
            <a:lstStyle/>
            <a:p>
              <a:r>
                <a:rPr lang="zh-CN" altLang="en-US" sz="2000" dirty="0" smtClean="0">
                  <a:solidFill>
                    <a:srgbClr val="FF0000"/>
                  </a:solidFill>
                  <a:latin typeface="微软雅黑" panose="020B0503020204020204" pitchFamily="34" charset="-122"/>
                  <a:ea typeface="微软雅黑" panose="020B0503020204020204" pitchFamily="34" charset="-122"/>
                </a:rPr>
                <a:t>？</a:t>
              </a:r>
              <a:endParaRPr lang="zh-CN" altLang="en-US" sz="2000" dirty="0">
                <a:solidFill>
                  <a:srgbClr val="FF0000"/>
                </a:solidFill>
                <a:latin typeface="微软雅黑" panose="020B0503020204020204" pitchFamily="34" charset="-122"/>
                <a:ea typeface="微软雅黑" panose="020B0503020204020204" pitchFamily="34" charset="-122"/>
              </a:endParaRPr>
            </a:p>
          </p:txBody>
        </p:sp>
      </p:grpSp>
      <p:sp>
        <p:nvSpPr>
          <p:cNvPr id="24" name="文本框 23"/>
          <p:cNvSpPr txBox="1"/>
          <p:nvPr/>
        </p:nvSpPr>
        <p:spPr>
          <a:xfrm>
            <a:off x="1312018" y="5197251"/>
            <a:ext cx="6933498" cy="461665"/>
          </a:xfrm>
          <a:prstGeom prst="rect">
            <a:avLst/>
          </a:prstGeom>
          <a:noFill/>
        </p:spPr>
        <p:txBody>
          <a:bodyPr wrap="square" rtlCol="0">
            <a:spAutoFit/>
          </a:bodyPr>
          <a:lstStyle/>
          <a:p>
            <a:r>
              <a:rPr lang="zh-CN" altLang="en-US" sz="2200" dirty="0" smtClean="0">
                <a:solidFill>
                  <a:srgbClr val="0237D8"/>
                </a:solidFill>
                <a:latin typeface="+mn-ea"/>
                <a:sym typeface="Wingdings" panose="05000000000000000000" pitchFamily="2" charset="2"/>
              </a:rPr>
              <a:t></a:t>
            </a:r>
            <a:r>
              <a:rPr lang="zh-CN" altLang="en-US" sz="2400" dirty="0" smtClean="0">
                <a:solidFill>
                  <a:srgbClr val="0237D8"/>
                </a:solidFill>
                <a:latin typeface="+mn-ea"/>
                <a:sym typeface="Wingdings" panose="05000000000000000000" pitchFamily="2" charset="2"/>
              </a:rPr>
              <a:t> </a:t>
            </a:r>
            <a:r>
              <a:rPr lang="en-US" altLang="zh-CN" sz="2400" dirty="0" smtClean="0">
                <a:latin typeface="+mn-ea"/>
              </a:rPr>
              <a:t>CPU</a:t>
            </a:r>
            <a:r>
              <a:rPr lang="zh-CN" altLang="en-US" sz="2400" dirty="0">
                <a:latin typeface="+mn-ea"/>
              </a:rPr>
              <a:t>访问存储系统的地址</a:t>
            </a:r>
            <a:r>
              <a:rPr lang="zh-CN" altLang="en-US" sz="2400" dirty="0" smtClean="0">
                <a:latin typeface="+mn-ea"/>
              </a:rPr>
              <a:t>属性</a:t>
            </a:r>
            <a:r>
              <a:rPr lang="en-US" altLang="zh-CN" sz="2400" dirty="0" smtClean="0">
                <a:latin typeface="+mn-ea"/>
              </a:rPr>
              <a:t>(</a:t>
            </a:r>
            <a:r>
              <a:rPr lang="en-US" altLang="zh-CN" sz="2400" dirty="0" smtClean="0">
                <a:solidFill>
                  <a:srgbClr val="0000FF"/>
                </a:solidFill>
                <a:latin typeface="+mn-ea"/>
              </a:rPr>
              <a:t>PA or VA</a:t>
            </a:r>
            <a:r>
              <a:rPr lang="en-US" altLang="zh-CN" sz="2400" dirty="0" smtClean="0">
                <a:latin typeface="+mn-ea"/>
              </a:rPr>
              <a:t>)</a:t>
            </a:r>
            <a:r>
              <a:rPr lang="zh-CN" altLang="en-US" sz="2400" dirty="0" smtClean="0">
                <a:latin typeface="+mn-ea"/>
              </a:rPr>
              <a:t>？</a:t>
            </a:r>
            <a:endParaRPr lang="en-US" altLang="zh-CN" sz="2400" dirty="0">
              <a:latin typeface="+mn-ea"/>
            </a:endParaRPr>
          </a:p>
        </p:txBody>
      </p:sp>
      <p:sp>
        <p:nvSpPr>
          <p:cNvPr id="25" name="文本框 24"/>
          <p:cNvSpPr txBox="1"/>
          <p:nvPr/>
        </p:nvSpPr>
        <p:spPr>
          <a:xfrm>
            <a:off x="1312018" y="5706378"/>
            <a:ext cx="6103182" cy="461665"/>
          </a:xfrm>
          <a:prstGeom prst="rect">
            <a:avLst/>
          </a:prstGeom>
          <a:noFill/>
        </p:spPr>
        <p:txBody>
          <a:bodyPr wrap="square" rtlCol="0">
            <a:spAutoFit/>
          </a:bodyPr>
          <a:lstStyle/>
          <a:p>
            <a:r>
              <a:rPr lang="zh-CN" altLang="en-US" sz="2200" dirty="0">
                <a:solidFill>
                  <a:srgbClr val="0237D8"/>
                </a:solidFill>
                <a:latin typeface="+mn-ea"/>
                <a:sym typeface="Wingdings" panose="05000000000000000000" pitchFamily="2" charset="2"/>
              </a:rPr>
              <a:t></a:t>
            </a:r>
            <a:r>
              <a:rPr lang="zh-CN" altLang="en-US" sz="2400" dirty="0" smtClean="0">
                <a:latin typeface="+mn-ea"/>
              </a:rPr>
              <a:t>如何判断</a:t>
            </a:r>
            <a:r>
              <a:rPr lang="en-US" altLang="zh-CN" sz="2400" dirty="0" smtClean="0">
                <a:latin typeface="+mn-ea"/>
              </a:rPr>
              <a:t>CPU</a:t>
            </a:r>
            <a:r>
              <a:rPr lang="zh-CN" altLang="en-US" sz="2400" dirty="0" smtClean="0">
                <a:latin typeface="+mn-ea"/>
              </a:rPr>
              <a:t>要访问的信息是否在主存中？</a:t>
            </a:r>
            <a:endParaRPr lang="en-US" altLang="zh-CN" sz="2400" dirty="0" smtClean="0">
              <a:latin typeface="+mn-ea"/>
            </a:endParaRPr>
          </a:p>
        </p:txBody>
      </p:sp>
      <p:sp>
        <p:nvSpPr>
          <p:cNvPr id="26" name="矩形 25"/>
          <p:cNvSpPr/>
          <p:nvPr/>
        </p:nvSpPr>
        <p:spPr>
          <a:xfrm>
            <a:off x="950408" y="928111"/>
            <a:ext cx="3197133" cy="491490"/>
          </a:xfrm>
          <a:prstGeom prst="rect">
            <a:avLst/>
          </a:prstGeom>
        </p:spPr>
        <p:txBody>
          <a:bodyPr wrap="square">
            <a:spAutoFit/>
          </a:bodyPr>
          <a:lstStyle/>
          <a:p>
            <a:pPr>
              <a:spcBef>
                <a:spcPct val="50000"/>
              </a:spcBef>
            </a:pP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1</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虚拟存储器</a:t>
            </a:r>
            <a:r>
              <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概述</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27" name="文本框 26"/>
          <p:cNvSpPr txBox="1"/>
          <p:nvPr/>
        </p:nvSpPr>
        <p:spPr>
          <a:xfrm>
            <a:off x="1343277" y="4151035"/>
            <a:ext cx="8965493" cy="461665"/>
          </a:xfrm>
          <a:prstGeom prst="rect">
            <a:avLst/>
          </a:prstGeom>
          <a:noFill/>
        </p:spPr>
        <p:txBody>
          <a:bodyPr wrap="square" rtlCol="0">
            <a:spAutoFit/>
          </a:bodyPr>
          <a:lstStyle/>
          <a:p>
            <a:r>
              <a:rPr lang="zh-CN" altLang="en-US" sz="2200" dirty="0" smtClean="0">
                <a:solidFill>
                  <a:srgbClr val="0237D8"/>
                </a:solidFill>
                <a:latin typeface="+mn-ea"/>
                <a:sym typeface="Wingdings" panose="05000000000000000000" pitchFamily="2" charset="2"/>
              </a:rPr>
              <a:t></a:t>
            </a:r>
            <a:r>
              <a:rPr lang="zh-CN" altLang="en-US" sz="2400" dirty="0" smtClean="0">
                <a:solidFill>
                  <a:srgbClr val="0237D8"/>
                </a:solidFill>
                <a:latin typeface="+mn-ea"/>
                <a:sym typeface="Wingdings" panose="05000000000000000000" pitchFamily="2" charset="2"/>
              </a:rPr>
              <a:t> </a:t>
            </a:r>
            <a:r>
              <a:rPr lang="zh-CN" altLang="en-US" sz="2400" dirty="0" smtClean="0">
                <a:latin typeface="+mn-ea"/>
                <a:sym typeface="Wingdings" panose="05000000000000000000" pitchFamily="2" charset="2"/>
              </a:rPr>
              <a:t>虚拟内存和物理内存分成大小相等的页，页内地址连续；</a:t>
            </a:r>
            <a:endParaRPr lang="en-US" altLang="zh-CN" sz="2400" dirty="0">
              <a:latin typeface="+mn-ea"/>
            </a:endParaRPr>
          </a:p>
        </p:txBody>
      </p:sp>
      <p:sp>
        <p:nvSpPr>
          <p:cNvPr id="28" name="文本框 27"/>
          <p:cNvSpPr txBox="1"/>
          <p:nvPr/>
        </p:nvSpPr>
        <p:spPr>
          <a:xfrm>
            <a:off x="1343277" y="4673741"/>
            <a:ext cx="4931399" cy="461665"/>
          </a:xfrm>
          <a:prstGeom prst="rect">
            <a:avLst/>
          </a:prstGeom>
          <a:noFill/>
        </p:spPr>
        <p:txBody>
          <a:bodyPr wrap="square" rtlCol="0">
            <a:spAutoFit/>
          </a:bodyPr>
          <a:lstStyle/>
          <a:p>
            <a:r>
              <a:rPr lang="zh-CN" altLang="en-US" sz="2200" dirty="0" smtClean="0">
                <a:solidFill>
                  <a:srgbClr val="0237D8"/>
                </a:solidFill>
                <a:latin typeface="+mn-ea"/>
                <a:sym typeface="Wingdings" panose="05000000000000000000" pitchFamily="2" charset="2"/>
              </a:rPr>
              <a:t></a:t>
            </a:r>
            <a:r>
              <a:rPr lang="zh-CN" altLang="en-US" sz="2400" dirty="0" smtClean="0">
                <a:solidFill>
                  <a:srgbClr val="0237D8"/>
                </a:solidFill>
                <a:latin typeface="+mn-ea"/>
                <a:sym typeface="Wingdings" panose="05000000000000000000" pitchFamily="2" charset="2"/>
              </a:rPr>
              <a:t> </a:t>
            </a:r>
            <a:r>
              <a:rPr lang="zh-CN" altLang="en-US" sz="2400" dirty="0">
                <a:latin typeface="+mn-ea"/>
                <a:sym typeface="Wingdings" panose="05000000000000000000" pitchFamily="2" charset="2"/>
              </a:rPr>
              <a:t>虚拟页动态调入物理内存空间</a:t>
            </a:r>
            <a:r>
              <a:rPr lang="zh-CN" altLang="en-US" sz="2400" dirty="0" smtClean="0">
                <a:latin typeface="+mn-ea"/>
                <a:sym typeface="Wingdings" panose="05000000000000000000" pitchFamily="2" charset="2"/>
              </a:rPr>
              <a:t>；</a:t>
            </a:r>
            <a:endParaRPr lang="en-US" altLang="zh-CN" sz="2400" dirty="0">
              <a:latin typeface="+mn-ea"/>
            </a:endParaRPr>
          </a:p>
        </p:txBody>
      </p:sp>
      <p:sp>
        <p:nvSpPr>
          <p:cNvPr id="34" name="矩形 33"/>
          <p:cNvSpPr/>
          <p:nvPr/>
        </p:nvSpPr>
        <p:spPr>
          <a:xfrm>
            <a:off x="6945349" y="2241290"/>
            <a:ext cx="360000" cy="2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7459580" y="2249013"/>
            <a:ext cx="360000" cy="2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8002278" y="2251337"/>
            <a:ext cx="360000" cy="2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7305349" y="5180576"/>
            <a:ext cx="4517469" cy="461665"/>
          </a:xfrm>
          <a:prstGeom prst="rect">
            <a:avLst/>
          </a:prstGeom>
          <a:noFill/>
        </p:spPr>
        <p:txBody>
          <a:bodyPr wrap="square" rtlCol="0">
            <a:spAutoFit/>
          </a:bodyPr>
          <a:lstStyle/>
          <a:p>
            <a:r>
              <a:rPr lang="zh-CN" altLang="en-US" sz="2400" dirty="0" smtClean="0">
                <a:solidFill>
                  <a:srgbClr val="FF0000"/>
                </a:solidFill>
                <a:latin typeface="+mn-ea"/>
                <a:sym typeface="Wingdings" panose="05000000000000000000" pitchFamily="2" charset="2"/>
              </a:rPr>
              <a:t>直面物理空间却要使用逻辑地址</a:t>
            </a:r>
            <a:endParaRPr lang="en-US" altLang="zh-CN" sz="2400" dirty="0">
              <a:solidFill>
                <a:srgbClr val="FF0000"/>
              </a:solidFill>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linds(horizontal)">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blinds(vertical)">
                                      <p:cBhvr>
                                        <p:cTn id="17" dur="50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grpId="0"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blinds(vertical)">
                                      <p:cBhvr>
                                        <p:cTn id="22" dur="50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5" fill="hold" grpId="0" nodeType="click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blinds(vertical)">
                                      <p:cBhvr>
                                        <p:cTn id="27" dur="500"/>
                                        <p:tgtEl>
                                          <p:spTgt spid="34"/>
                                        </p:tgtEl>
                                      </p:cBhvr>
                                    </p:animEffect>
                                  </p:childTnLst>
                                </p:cTn>
                              </p:par>
                              <p:par>
                                <p:cTn id="28" presetID="3" presetClass="entr" presetSubtype="5"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blinds(vertical)">
                                      <p:cBhvr>
                                        <p:cTn id="30" dur="500"/>
                                        <p:tgtEl>
                                          <p:spTgt spid="35"/>
                                        </p:tgtEl>
                                      </p:cBhvr>
                                    </p:animEffect>
                                  </p:childTnLst>
                                </p:cTn>
                              </p:par>
                              <p:par>
                                <p:cTn id="31" presetID="3" presetClass="entr" presetSubtype="5"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blinds(vertical)">
                                      <p:cBhvr>
                                        <p:cTn id="33" dur="500"/>
                                        <p:tgtEl>
                                          <p:spTgt spid="36"/>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5" repeatCount="2000" fill="hold" grpId="0"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blinds(vertical)">
                                      <p:cBhvr>
                                        <p:cTn id="38" dur="500"/>
                                        <p:tgtEl>
                                          <p:spTgt spid="18"/>
                                        </p:tgtEl>
                                      </p:cBhvr>
                                    </p:animEffect>
                                  </p:childTnLst>
                                </p:cTn>
                              </p:par>
                              <p:par>
                                <p:cTn id="39" presetID="3" presetClass="entr" presetSubtype="5" fill="hold" grpId="0" nodeType="with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blinds(vertical)">
                                      <p:cBhvr>
                                        <p:cTn id="41" dur="500"/>
                                        <p:tgtEl>
                                          <p:spTgt spid="24"/>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5" fill="hold" grpId="0" nodeType="click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blinds(vertical)">
                                      <p:cBhvr>
                                        <p:cTn id="46" dur="500"/>
                                        <p:tgtEl>
                                          <p:spTgt spid="37"/>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ntr" presetSubtype="5" repeatCount="2000" fill="hold" nodeType="click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blinds(vertical)">
                                      <p:cBhvr>
                                        <p:cTn id="51" dur="500"/>
                                        <p:tgtEl>
                                          <p:spTgt spid="19"/>
                                        </p:tgtEl>
                                      </p:cBhvr>
                                    </p:animEffect>
                                  </p:childTnLst>
                                </p:cTn>
                              </p:par>
                              <p:par>
                                <p:cTn id="52" presetID="3" presetClass="entr" presetSubtype="5" fill="hold" grpId="0"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blinds(vertical)">
                                      <p:cBhvr>
                                        <p:cTn id="5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p:bldP spid="24" grpId="0"/>
      <p:bldP spid="25" grpId="0"/>
      <p:bldP spid="27" grpId="0"/>
      <p:bldP spid="28" grpId="0"/>
      <p:bldP spid="34" grpId="0" animBg="1"/>
      <p:bldP spid="35" grpId="0" animBg="1"/>
      <p:bldP spid="36" grpId="0" animBg="1"/>
      <p:bldP spid="3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pic>
        <p:nvPicPr>
          <p:cNvPr id="3" name="图片 2"/>
          <p:cNvPicPr>
            <a:picLocks noChangeAspect="1"/>
          </p:cNvPicPr>
          <p:nvPr/>
        </p:nvPicPr>
        <p:blipFill>
          <a:blip r:embed="rId1"/>
          <a:stretch>
            <a:fillRect/>
          </a:stretch>
        </p:blipFill>
        <p:spPr>
          <a:xfrm>
            <a:off x="2200203" y="2600383"/>
            <a:ext cx="876173" cy="968770"/>
          </a:xfrm>
          <a:prstGeom prst="rect">
            <a:avLst/>
          </a:prstGeom>
          <a:noFill/>
          <a:ln w="9525">
            <a:noFill/>
          </a:ln>
        </p:spPr>
      </p:pic>
      <p:cxnSp>
        <p:nvCxnSpPr>
          <p:cNvPr id="4" name="直接箭头连接符 3"/>
          <p:cNvCxnSpPr/>
          <p:nvPr/>
        </p:nvCxnSpPr>
        <p:spPr bwMode="auto">
          <a:xfrm>
            <a:off x="3077095" y="3102876"/>
            <a:ext cx="1296000" cy="0"/>
          </a:xfrm>
          <a:prstGeom prst="straightConnector1">
            <a:avLst/>
          </a:prstGeom>
          <a:ln w="19050" cap="flat" cmpd="sng" algn="ctr">
            <a:solidFill>
              <a:schemeClr val="tx2"/>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6" name="圆角矩形 5"/>
          <p:cNvSpPr/>
          <p:nvPr/>
        </p:nvSpPr>
        <p:spPr>
          <a:xfrm>
            <a:off x="2097607" y="2545663"/>
            <a:ext cx="3672571" cy="1060450"/>
          </a:xfrm>
          <a:prstGeom prst="roundRect">
            <a:avLst>
              <a:gd name="adj" fmla="val 16667"/>
            </a:avLst>
          </a:prstGeom>
          <a:noFill/>
          <a:ln w="9525" cap="flat" cmpd="sng">
            <a:solidFill>
              <a:schemeClr val="tx1"/>
            </a:solidFill>
            <a:prstDash val="dash"/>
            <a:headEnd type="none" w="med" len="med"/>
            <a:tailEnd type="none" w="med" len="med"/>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stStyle>
          <a:p>
            <a:pPr marL="0" lvl="0" indent="0" eaLnBrk="1" hangingPunct="1">
              <a:spcBef>
                <a:spcPct val="0"/>
              </a:spcBef>
              <a:buNone/>
            </a:pPr>
            <a:endParaRPr lang="zh-CN" altLang="en-US" sz="1800" dirty="0"/>
          </a:p>
        </p:txBody>
      </p:sp>
      <p:pic>
        <p:nvPicPr>
          <p:cNvPr id="7" name="图片 6"/>
          <p:cNvPicPr>
            <a:picLocks noChangeAspect="1"/>
          </p:cNvPicPr>
          <p:nvPr/>
        </p:nvPicPr>
        <p:blipFill>
          <a:blip r:embed="rId2"/>
          <a:stretch>
            <a:fillRect/>
          </a:stretch>
        </p:blipFill>
        <p:spPr>
          <a:xfrm>
            <a:off x="4431411" y="2656505"/>
            <a:ext cx="1155034" cy="893198"/>
          </a:xfrm>
          <a:prstGeom prst="rect">
            <a:avLst/>
          </a:prstGeom>
          <a:noFill/>
          <a:ln w="9525">
            <a:noFill/>
          </a:ln>
        </p:spPr>
      </p:pic>
      <p:cxnSp>
        <p:nvCxnSpPr>
          <p:cNvPr id="8" name="直接箭头连接符 7"/>
          <p:cNvCxnSpPr/>
          <p:nvPr/>
        </p:nvCxnSpPr>
        <p:spPr bwMode="auto">
          <a:xfrm>
            <a:off x="5762761" y="3060835"/>
            <a:ext cx="2052000" cy="1588"/>
          </a:xfrm>
          <a:prstGeom prst="straightConnector1">
            <a:avLst/>
          </a:prstGeom>
          <a:ln w="190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grpSp>
        <p:nvGrpSpPr>
          <p:cNvPr id="9" name="组合 8"/>
          <p:cNvGrpSpPr/>
          <p:nvPr/>
        </p:nvGrpSpPr>
        <p:grpSpPr>
          <a:xfrm>
            <a:off x="7806640" y="2167838"/>
            <a:ext cx="1743076" cy="1870075"/>
            <a:chOff x="4549987" y="2604652"/>
            <a:chExt cx="1743011" cy="1870333"/>
          </a:xfrm>
        </p:grpSpPr>
        <p:pic>
          <p:nvPicPr>
            <p:cNvPr id="10" name="图片 9"/>
            <p:cNvPicPr>
              <a:picLocks noChangeAspect="1"/>
            </p:cNvPicPr>
            <p:nvPr/>
          </p:nvPicPr>
          <p:blipFill>
            <a:blip r:embed="rId3"/>
            <a:srcRect l="7875" r="7875"/>
            <a:stretch>
              <a:fillRect/>
            </a:stretch>
          </p:blipFill>
          <p:spPr>
            <a:xfrm>
              <a:off x="4549987" y="2604652"/>
              <a:ext cx="940238" cy="949640"/>
            </a:xfrm>
            <a:prstGeom prst="rect">
              <a:avLst/>
            </a:prstGeom>
            <a:noFill/>
            <a:ln w="9525">
              <a:noFill/>
            </a:ln>
          </p:spPr>
        </p:pic>
        <p:pic>
          <p:nvPicPr>
            <p:cNvPr id="11" name="图片 10"/>
            <p:cNvPicPr>
              <a:picLocks noChangeAspect="1"/>
            </p:cNvPicPr>
            <p:nvPr/>
          </p:nvPicPr>
          <p:blipFill>
            <a:blip r:embed="rId3"/>
            <a:srcRect l="7875" r="7875"/>
            <a:stretch>
              <a:fillRect/>
            </a:stretch>
          </p:blipFill>
          <p:spPr>
            <a:xfrm>
              <a:off x="5352760" y="2604652"/>
              <a:ext cx="940238" cy="949640"/>
            </a:xfrm>
            <a:prstGeom prst="rect">
              <a:avLst/>
            </a:prstGeom>
            <a:noFill/>
            <a:ln w="9525">
              <a:noFill/>
            </a:ln>
          </p:spPr>
        </p:pic>
        <p:pic>
          <p:nvPicPr>
            <p:cNvPr id="12" name="图片 11"/>
            <p:cNvPicPr>
              <a:picLocks noChangeAspect="1"/>
            </p:cNvPicPr>
            <p:nvPr/>
          </p:nvPicPr>
          <p:blipFill>
            <a:blip r:embed="rId3"/>
            <a:srcRect l="7875" r="7875"/>
            <a:stretch>
              <a:fillRect/>
            </a:stretch>
          </p:blipFill>
          <p:spPr>
            <a:xfrm>
              <a:off x="4549987" y="3490333"/>
              <a:ext cx="940238" cy="949640"/>
            </a:xfrm>
            <a:prstGeom prst="rect">
              <a:avLst/>
            </a:prstGeom>
            <a:noFill/>
            <a:ln w="9525">
              <a:noFill/>
            </a:ln>
          </p:spPr>
        </p:pic>
        <p:pic>
          <p:nvPicPr>
            <p:cNvPr id="13" name="图片 12"/>
            <p:cNvPicPr>
              <a:picLocks noChangeAspect="1"/>
            </p:cNvPicPr>
            <p:nvPr/>
          </p:nvPicPr>
          <p:blipFill>
            <a:blip r:embed="rId3"/>
            <a:srcRect l="7875" r="7875"/>
            <a:stretch>
              <a:fillRect/>
            </a:stretch>
          </p:blipFill>
          <p:spPr>
            <a:xfrm>
              <a:off x="5352760" y="3525345"/>
              <a:ext cx="940238" cy="949640"/>
            </a:xfrm>
            <a:prstGeom prst="rect">
              <a:avLst/>
            </a:prstGeom>
            <a:noFill/>
            <a:ln w="9525">
              <a:noFill/>
            </a:ln>
          </p:spPr>
        </p:pic>
        <p:sp>
          <p:nvSpPr>
            <p:cNvPr id="14" name="圆角矩形 13"/>
            <p:cNvSpPr/>
            <p:nvPr/>
          </p:nvSpPr>
          <p:spPr>
            <a:xfrm>
              <a:off x="4552878" y="2607105"/>
              <a:ext cx="1663481" cy="1867879"/>
            </a:xfrm>
            <a:prstGeom prst="roundRect">
              <a:avLst>
                <a:gd name="adj" fmla="val 16667"/>
              </a:avLst>
            </a:prstGeom>
            <a:noFill/>
            <a:ln w="9525" cap="flat" cmpd="sng">
              <a:solidFill>
                <a:schemeClr val="tx1"/>
              </a:solidFill>
              <a:prstDash val="dash"/>
              <a:headEnd type="none" w="med" len="med"/>
              <a:tailEnd type="none" w="med" len="med"/>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stStyle>
            <a:p>
              <a:pPr marL="0" lvl="0" indent="0" eaLnBrk="1" hangingPunct="1">
                <a:spcBef>
                  <a:spcPct val="0"/>
                </a:spcBef>
                <a:buNone/>
              </a:pPr>
              <a:endParaRPr lang="zh-CN" altLang="en-US" sz="1800" dirty="0"/>
            </a:p>
          </p:txBody>
        </p:sp>
      </p:grpSp>
      <p:sp>
        <p:nvSpPr>
          <p:cNvPr id="15" name="文本框 14"/>
          <p:cNvSpPr txBox="1"/>
          <p:nvPr/>
        </p:nvSpPr>
        <p:spPr>
          <a:xfrm>
            <a:off x="1332663" y="4247068"/>
            <a:ext cx="10081196" cy="461665"/>
          </a:xfrm>
          <a:prstGeom prst="rect">
            <a:avLst/>
          </a:prstGeom>
          <a:noFill/>
        </p:spPr>
        <p:txBody>
          <a:bodyPr wrap="square" rtlCol="0">
            <a:spAutoFit/>
          </a:bodyPr>
          <a:lstStyle/>
          <a:p>
            <a:r>
              <a:rPr lang="zh-CN" altLang="en-US" sz="2200" dirty="0">
                <a:solidFill>
                  <a:srgbClr val="0237D8"/>
                </a:solidFill>
                <a:latin typeface="+mn-ea"/>
                <a:sym typeface="Wingdings" panose="05000000000000000000" pitchFamily="2" charset="2"/>
              </a:rPr>
              <a:t></a:t>
            </a:r>
            <a:r>
              <a:rPr lang="zh-CN" altLang="en-US" sz="2400" dirty="0" smtClean="0">
                <a:latin typeface="+mn-ea"/>
              </a:rPr>
              <a:t>采用</a:t>
            </a:r>
            <a:r>
              <a:rPr lang="en-US" altLang="zh-CN" sz="2400" dirty="0" smtClean="0">
                <a:solidFill>
                  <a:srgbClr val="FF0000"/>
                </a:solidFill>
                <a:latin typeface="+mn-ea"/>
              </a:rPr>
              <a:t>MMU</a:t>
            </a:r>
            <a:r>
              <a:rPr lang="en-US" altLang="zh-CN" sz="2400" dirty="0" smtClean="0">
                <a:latin typeface="+mn-ea"/>
              </a:rPr>
              <a:t>(Memory </a:t>
            </a:r>
            <a:r>
              <a:rPr lang="en-US" altLang="zh-CN" sz="2400" dirty="0">
                <a:latin typeface="+mn-ea"/>
              </a:rPr>
              <a:t>Management </a:t>
            </a:r>
            <a:r>
              <a:rPr lang="en-US" altLang="zh-CN" sz="2400" dirty="0" smtClean="0">
                <a:latin typeface="+mn-ea"/>
              </a:rPr>
              <a:t>Unit):</a:t>
            </a:r>
            <a:r>
              <a:rPr lang="zh-CN" altLang="en-US" sz="2400" dirty="0">
                <a:latin typeface="+mn-ea"/>
              </a:rPr>
              <a:t>管理虚拟存储器与物理存储器</a:t>
            </a:r>
            <a:endParaRPr lang="en-US" altLang="zh-CN" sz="2400" dirty="0">
              <a:latin typeface="+mn-ea"/>
            </a:endParaRPr>
          </a:p>
        </p:txBody>
      </p:sp>
      <p:sp>
        <p:nvSpPr>
          <p:cNvPr id="16" name="文本框 15"/>
          <p:cNvSpPr txBox="1"/>
          <p:nvPr/>
        </p:nvSpPr>
        <p:spPr>
          <a:xfrm>
            <a:off x="1332959" y="4800964"/>
            <a:ext cx="9607933" cy="1198880"/>
          </a:xfrm>
          <a:prstGeom prst="rect">
            <a:avLst/>
          </a:prstGeom>
          <a:noFill/>
        </p:spPr>
        <p:txBody>
          <a:bodyPr wrap="square" rtlCol="0">
            <a:spAutoFit/>
          </a:bodyPr>
          <a:lstStyle/>
          <a:p>
            <a:pPr>
              <a:lnSpc>
                <a:spcPct val="150000"/>
              </a:lnSpc>
            </a:pPr>
            <a:r>
              <a:rPr lang="zh-CN" altLang="en-US" sz="2200" dirty="0" smtClean="0">
                <a:solidFill>
                  <a:srgbClr val="0237D8"/>
                </a:solidFill>
                <a:latin typeface="+mn-ea"/>
                <a:sym typeface="Wingdings" panose="05000000000000000000" pitchFamily="2" charset="2"/>
              </a:rPr>
              <a:t></a:t>
            </a:r>
            <a:r>
              <a:rPr lang="zh-CN" altLang="en-US" sz="2400" dirty="0" smtClean="0">
                <a:latin typeface="+mn-ea"/>
              </a:rPr>
              <a:t>采用</a:t>
            </a:r>
            <a:r>
              <a:rPr lang="zh-CN" altLang="en-US" sz="2400" dirty="0" smtClean="0">
                <a:solidFill>
                  <a:srgbClr val="FF0000"/>
                </a:solidFill>
                <a:latin typeface="+mn-ea"/>
              </a:rPr>
              <a:t>页表</a:t>
            </a:r>
            <a:r>
              <a:rPr lang="zh-CN" altLang="en-US" sz="2400" dirty="0" smtClean="0">
                <a:latin typeface="+mn-ea"/>
              </a:rPr>
              <a:t>判断</a:t>
            </a:r>
            <a:r>
              <a:rPr lang="en-US" altLang="zh-CN" sz="2400" dirty="0" smtClean="0">
                <a:latin typeface="+mn-ea"/>
              </a:rPr>
              <a:t>CPU</a:t>
            </a:r>
            <a:r>
              <a:rPr lang="zh-CN" altLang="en-US" sz="2400" dirty="0" smtClean="0">
                <a:latin typeface="+mn-ea"/>
              </a:rPr>
              <a:t>要访问的内容是否在主存，并与</a:t>
            </a:r>
            <a:r>
              <a:rPr lang="en-US" altLang="zh-CN" sz="2400" dirty="0" smtClean="0">
                <a:latin typeface="+mn-ea"/>
              </a:rPr>
              <a:t>MMU</a:t>
            </a:r>
            <a:r>
              <a:rPr lang="zh-CN" altLang="en-US" sz="2400" dirty="0" smtClean="0">
                <a:latin typeface="+mn-ea"/>
              </a:rPr>
              <a:t>配合实现逻辑地址与物理地址之间的转换。</a:t>
            </a:r>
            <a:endParaRPr lang="en-US" altLang="zh-CN" sz="2400" dirty="0" smtClean="0">
              <a:latin typeface="+mn-ea"/>
            </a:endParaRPr>
          </a:p>
        </p:txBody>
      </p:sp>
      <p:grpSp>
        <p:nvGrpSpPr>
          <p:cNvPr id="18" name="组合 17"/>
          <p:cNvGrpSpPr/>
          <p:nvPr/>
        </p:nvGrpSpPr>
        <p:grpSpPr>
          <a:xfrm>
            <a:off x="6019141" y="1730010"/>
            <a:ext cx="1539240" cy="1104374"/>
            <a:chOff x="5939790" y="1927860"/>
            <a:chExt cx="1539240" cy="1104374"/>
          </a:xfrm>
        </p:grpSpPr>
        <p:grpSp>
          <p:nvGrpSpPr>
            <p:cNvPr id="19" name="组合 18"/>
            <p:cNvGrpSpPr/>
            <p:nvPr/>
          </p:nvGrpSpPr>
          <p:grpSpPr>
            <a:xfrm>
              <a:off x="6100993" y="2193378"/>
              <a:ext cx="1271751" cy="838856"/>
              <a:chOff x="3731173" y="1755228"/>
              <a:chExt cx="1271751" cy="838856"/>
            </a:xfrm>
          </p:grpSpPr>
          <p:grpSp>
            <p:nvGrpSpPr>
              <p:cNvPr id="21" name="组合 20"/>
              <p:cNvGrpSpPr/>
              <p:nvPr/>
            </p:nvGrpSpPr>
            <p:grpSpPr>
              <a:xfrm>
                <a:off x="3731173" y="1755228"/>
                <a:ext cx="1271751" cy="210206"/>
                <a:chOff x="3731173" y="1755228"/>
                <a:chExt cx="1271751" cy="210206"/>
              </a:xfrm>
            </p:grpSpPr>
            <p:sp>
              <p:nvSpPr>
                <p:cNvPr id="31" name="矩形 30"/>
                <p:cNvSpPr/>
                <p:nvPr/>
              </p:nvSpPr>
              <p:spPr>
                <a:xfrm>
                  <a:off x="3731173" y="1755228"/>
                  <a:ext cx="304800" cy="2102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4030718" y="1756410"/>
                  <a:ext cx="972206" cy="2090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731173" y="1964778"/>
                <a:ext cx="1271751" cy="210206"/>
                <a:chOff x="3731173" y="1755228"/>
                <a:chExt cx="1271751" cy="210206"/>
              </a:xfrm>
            </p:grpSpPr>
            <p:sp>
              <p:nvSpPr>
                <p:cNvPr id="29" name="矩形 28"/>
                <p:cNvSpPr/>
                <p:nvPr/>
              </p:nvSpPr>
              <p:spPr>
                <a:xfrm>
                  <a:off x="3731173" y="1755228"/>
                  <a:ext cx="304800" cy="2102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4030718" y="1756410"/>
                  <a:ext cx="972206" cy="2090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3731173" y="2174328"/>
                <a:ext cx="1271751" cy="210206"/>
                <a:chOff x="3731173" y="1755228"/>
                <a:chExt cx="1271751" cy="210206"/>
              </a:xfrm>
            </p:grpSpPr>
            <p:sp>
              <p:nvSpPr>
                <p:cNvPr id="27" name="矩形 26"/>
                <p:cNvSpPr/>
                <p:nvPr/>
              </p:nvSpPr>
              <p:spPr>
                <a:xfrm>
                  <a:off x="3731173" y="1755228"/>
                  <a:ext cx="304800" cy="2102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4030718" y="1756410"/>
                  <a:ext cx="972206" cy="2090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3731173" y="2383878"/>
                <a:ext cx="1271751" cy="210206"/>
                <a:chOff x="3731173" y="1755228"/>
                <a:chExt cx="1271751" cy="210206"/>
              </a:xfrm>
            </p:grpSpPr>
            <p:sp>
              <p:nvSpPr>
                <p:cNvPr id="25" name="矩形 24"/>
                <p:cNvSpPr/>
                <p:nvPr/>
              </p:nvSpPr>
              <p:spPr>
                <a:xfrm>
                  <a:off x="3731173" y="1755228"/>
                  <a:ext cx="304800" cy="2102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4030718" y="1756410"/>
                  <a:ext cx="972206" cy="2090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0" name="文本框 19"/>
            <p:cNvSpPr txBox="1"/>
            <p:nvPr/>
          </p:nvSpPr>
          <p:spPr>
            <a:xfrm>
              <a:off x="5939790" y="1927860"/>
              <a:ext cx="1539240" cy="246221"/>
            </a:xfrm>
            <a:prstGeom prst="rect">
              <a:avLst/>
            </a:prstGeom>
            <a:noFill/>
          </p:spPr>
          <p:txBody>
            <a:bodyPr wrap="square" rtlCol="0">
              <a:spAutoFit/>
            </a:bodyPr>
            <a:lstStyle/>
            <a:p>
              <a:r>
                <a:rPr lang="zh-CN" altLang="en-US" sz="1000" b="1" dirty="0" smtClean="0">
                  <a:latin typeface="微软雅黑" panose="020B0503020204020204" pitchFamily="34" charset="-122"/>
                  <a:ea typeface="微软雅黑" panose="020B0503020204020204" pitchFamily="34" charset="-122"/>
                </a:rPr>
                <a:t>有效位  物理或磁盘地址</a:t>
              </a:r>
              <a:endParaRPr lang="zh-CN" altLang="en-US" sz="1000" b="1" dirty="0">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2943022" y="2754018"/>
            <a:ext cx="1416841" cy="600075"/>
            <a:chOff x="2910364" y="1655667"/>
            <a:chExt cx="1416841" cy="600075"/>
          </a:xfrm>
        </p:grpSpPr>
        <p:sp>
          <p:nvSpPr>
            <p:cNvPr id="17" name="流程图: 终止 16"/>
            <p:cNvSpPr/>
            <p:nvPr/>
          </p:nvSpPr>
          <p:spPr>
            <a:xfrm>
              <a:off x="2910364" y="1655667"/>
              <a:ext cx="344487" cy="600075"/>
            </a:xfrm>
            <a:prstGeom prst="flowChartTerminator">
              <a:avLst/>
            </a:prstGeom>
            <a:solidFill>
              <a:srgbClr val="99CC00"/>
            </a:solidFill>
            <a:ln w="9525" cap="flat" cmpd="sng">
              <a:solidFill>
                <a:schemeClr val="tx1"/>
              </a:solidFill>
              <a:prstDash val="solid"/>
              <a:round/>
              <a:headEnd type="none" w="med" len="med"/>
              <a:tailEnd type="none" w="med" len="med"/>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stStyle>
            <a:p>
              <a:pPr marL="0" lvl="0" indent="0">
                <a:spcBef>
                  <a:spcPct val="0"/>
                </a:spcBef>
                <a:buNone/>
              </a:pPr>
              <a:r>
                <a:rPr lang="en-US" altLang="zh-CN" sz="1000" b="1" dirty="0">
                  <a:solidFill>
                    <a:srgbClr val="2E14EE"/>
                  </a:solidFill>
                  <a:latin typeface="微软雅黑" panose="020B0503020204020204" pitchFamily="34" charset="-122"/>
                  <a:ea typeface="微软雅黑" panose="020B0503020204020204" pitchFamily="34" charset="-122"/>
                </a:rPr>
                <a:t>MMU</a:t>
              </a:r>
              <a:endParaRPr lang="zh-CN" altLang="en-US" sz="1000" b="1" dirty="0">
                <a:solidFill>
                  <a:srgbClr val="2E14EE"/>
                </a:solidFill>
                <a:latin typeface="微软雅黑" panose="020B0503020204020204" pitchFamily="34" charset="-122"/>
                <a:ea typeface="微软雅黑" panose="020B0503020204020204" pitchFamily="34" charset="-122"/>
              </a:endParaRPr>
            </a:p>
          </p:txBody>
        </p:sp>
        <p:cxnSp>
          <p:nvCxnSpPr>
            <p:cNvPr id="34" name="直接箭头连接符 33"/>
            <p:cNvCxnSpPr/>
            <p:nvPr/>
          </p:nvCxnSpPr>
          <p:spPr bwMode="auto">
            <a:xfrm>
              <a:off x="3283205" y="2000150"/>
              <a:ext cx="1044000" cy="0"/>
            </a:xfrm>
            <a:prstGeom prst="straightConnector1">
              <a:avLst/>
            </a:prstGeom>
            <a:ln w="19050" cap="flat" cmpd="sng" algn="ctr">
              <a:solidFill>
                <a:schemeClr val="tx2"/>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grpSp>
      <p:sp>
        <p:nvSpPr>
          <p:cNvPr id="36" name="矩形 35"/>
          <p:cNvSpPr/>
          <p:nvPr/>
        </p:nvSpPr>
        <p:spPr>
          <a:xfrm>
            <a:off x="797258" y="905005"/>
            <a:ext cx="4557763"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页式虚拟存储器地址变换</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vertic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blinds(vertical)">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linds(horizontal)">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66" name="矩形 65"/>
          <p:cNvSpPr/>
          <p:nvPr/>
        </p:nvSpPr>
        <p:spPr>
          <a:xfrm>
            <a:off x="797258" y="883233"/>
            <a:ext cx="4557763"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页式虚拟存储器地址变换</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pic>
        <p:nvPicPr>
          <p:cNvPr id="2" name="图片 1"/>
          <p:cNvPicPr>
            <a:picLocks noChangeAspect="1"/>
          </p:cNvPicPr>
          <p:nvPr/>
        </p:nvPicPr>
        <p:blipFill>
          <a:blip r:embed="rId1"/>
          <a:stretch>
            <a:fillRect/>
          </a:stretch>
        </p:blipFill>
        <p:spPr>
          <a:xfrm>
            <a:off x="2734776" y="2174195"/>
            <a:ext cx="4634851" cy="2809001"/>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 name="矩形 2"/>
          <p:cNvSpPr/>
          <p:nvPr/>
        </p:nvSpPr>
        <p:spPr>
          <a:xfrm>
            <a:off x="797258" y="883233"/>
            <a:ext cx="4557763"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页式虚拟存储器地址变换</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grpSp>
        <p:nvGrpSpPr>
          <p:cNvPr id="6" name="Group 4"/>
          <p:cNvGrpSpPr/>
          <p:nvPr/>
        </p:nvGrpSpPr>
        <p:grpSpPr bwMode="auto">
          <a:xfrm>
            <a:off x="1779143" y="2076303"/>
            <a:ext cx="3525838" cy="468726"/>
            <a:chOff x="354" y="0"/>
            <a:chExt cx="2221" cy="320"/>
          </a:xfrm>
        </p:grpSpPr>
        <p:sp>
          <p:nvSpPr>
            <p:cNvPr id="9" name="Rectangle 5"/>
            <p:cNvSpPr>
              <a:spLocks noChangeArrowheads="1"/>
            </p:cNvSpPr>
            <p:nvPr/>
          </p:nvSpPr>
          <p:spPr bwMode="auto">
            <a:xfrm>
              <a:off x="354" y="0"/>
              <a:ext cx="1089" cy="32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2200" dirty="0">
                  <a:solidFill>
                    <a:schemeClr val="bg1"/>
                  </a:solidFill>
                  <a:latin typeface="+mn-ea"/>
                  <a:ea typeface="+mn-ea"/>
                </a:rPr>
                <a:t>虚拟页号</a:t>
              </a:r>
              <a:endParaRPr lang="zh-CN" altLang="en-US" sz="2200" dirty="0">
                <a:solidFill>
                  <a:schemeClr val="bg1"/>
                </a:solidFill>
                <a:latin typeface="+mn-ea"/>
                <a:ea typeface="+mn-ea"/>
              </a:endParaRPr>
            </a:p>
          </p:txBody>
        </p:sp>
        <p:sp>
          <p:nvSpPr>
            <p:cNvPr id="10" name="Rectangle 6"/>
            <p:cNvSpPr>
              <a:spLocks noChangeArrowheads="1"/>
            </p:cNvSpPr>
            <p:nvPr/>
          </p:nvSpPr>
          <p:spPr bwMode="auto">
            <a:xfrm>
              <a:off x="1441" y="0"/>
              <a:ext cx="1134" cy="32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2200" dirty="0" smtClean="0">
                  <a:solidFill>
                    <a:schemeClr val="bg1"/>
                  </a:solidFill>
                  <a:latin typeface="+mn-ea"/>
                  <a:ea typeface="+mn-ea"/>
                </a:rPr>
                <a:t>页内偏移地址</a:t>
              </a:r>
              <a:endParaRPr lang="zh-CN" altLang="en-US" sz="2200" dirty="0">
                <a:solidFill>
                  <a:schemeClr val="bg1"/>
                </a:solidFill>
                <a:latin typeface="+mn-ea"/>
                <a:ea typeface="+mn-ea"/>
              </a:endParaRPr>
            </a:p>
          </p:txBody>
        </p:sp>
      </p:grpSp>
      <p:sp>
        <p:nvSpPr>
          <p:cNvPr id="7" name="AutoShape 7"/>
          <p:cNvSpPr/>
          <p:nvPr/>
        </p:nvSpPr>
        <p:spPr bwMode="auto">
          <a:xfrm rot="5400000">
            <a:off x="3495991" y="215748"/>
            <a:ext cx="131829" cy="3455988"/>
          </a:xfrm>
          <a:prstGeom prst="leftBrace">
            <a:avLst>
              <a:gd name="adj1" fmla="val 246539"/>
              <a:gd name="adj2" fmla="val 50000"/>
            </a:avLst>
          </a:prstGeom>
          <a:noFill/>
          <a:ln w="9525">
            <a:solidFill>
              <a:schemeClr val="tx1"/>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sz="2400">
              <a:latin typeface="Times New Roman" panose="02020603050405020304" pitchFamily="18" charset="0"/>
            </a:endParaRPr>
          </a:p>
        </p:txBody>
      </p:sp>
      <p:sp>
        <p:nvSpPr>
          <p:cNvPr id="8" name="Text Box 8"/>
          <p:cNvSpPr txBox="1">
            <a:spLocks noChangeArrowheads="1"/>
          </p:cNvSpPr>
          <p:nvPr/>
        </p:nvSpPr>
        <p:spPr bwMode="auto">
          <a:xfrm>
            <a:off x="1918843" y="1515297"/>
            <a:ext cx="3240088" cy="360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ts val="0"/>
              </a:spcBef>
              <a:buFontTx/>
              <a:buNone/>
            </a:pPr>
            <a:r>
              <a:rPr lang="zh-CN" altLang="en-US" sz="1800" dirty="0">
                <a:latin typeface="+mn-ea"/>
                <a:ea typeface="+mn-ea"/>
              </a:rPr>
              <a:t>虚拟地址</a:t>
            </a:r>
            <a:endParaRPr lang="zh-CN" altLang="en-US" sz="1800" dirty="0">
              <a:latin typeface="+mn-ea"/>
              <a:ea typeface="+mn-ea"/>
            </a:endParaRPr>
          </a:p>
        </p:txBody>
      </p:sp>
      <p:grpSp>
        <p:nvGrpSpPr>
          <p:cNvPr id="11" name="组合 10"/>
          <p:cNvGrpSpPr/>
          <p:nvPr/>
        </p:nvGrpSpPr>
        <p:grpSpPr>
          <a:xfrm>
            <a:off x="3969880" y="2552920"/>
            <a:ext cx="2376485" cy="569062"/>
            <a:chOff x="5653087" y="3040058"/>
            <a:chExt cx="2572600" cy="569062"/>
          </a:xfrm>
        </p:grpSpPr>
        <p:grpSp>
          <p:nvGrpSpPr>
            <p:cNvPr id="12" name="Group 9"/>
            <p:cNvGrpSpPr/>
            <p:nvPr/>
          </p:nvGrpSpPr>
          <p:grpSpPr bwMode="auto">
            <a:xfrm>
              <a:off x="5653087" y="3040058"/>
              <a:ext cx="623888" cy="365125"/>
              <a:chOff x="-117" y="-73"/>
              <a:chExt cx="393" cy="230"/>
            </a:xfrm>
          </p:grpSpPr>
          <p:sp>
            <p:nvSpPr>
              <p:cNvPr id="14" name="Line 10"/>
              <p:cNvSpPr>
                <a:spLocks noChangeShapeType="1"/>
              </p:cNvSpPr>
              <p:nvPr/>
            </p:nvSpPr>
            <p:spPr bwMode="auto">
              <a:xfrm>
                <a:off x="-117" y="-73"/>
                <a:ext cx="0" cy="227"/>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15" name="Line 11"/>
              <p:cNvSpPr>
                <a:spLocks noChangeShapeType="1"/>
              </p:cNvSpPr>
              <p:nvPr/>
            </p:nvSpPr>
            <p:spPr bwMode="auto">
              <a:xfrm>
                <a:off x="-110" y="157"/>
                <a:ext cx="386" cy="0"/>
              </a:xfrm>
              <a:prstGeom prst="line">
                <a:avLst/>
              </a:prstGeom>
              <a:noFill/>
              <a:ln w="9525">
                <a:solidFill>
                  <a:schemeClr val="tx1"/>
                </a:solidFill>
                <a:round/>
                <a:headEnd type="non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13" name="Text Box 12"/>
            <p:cNvSpPr txBox="1">
              <a:spLocks noChangeArrowheads="1"/>
            </p:cNvSpPr>
            <p:nvPr/>
          </p:nvSpPr>
          <p:spPr bwMode="auto">
            <a:xfrm>
              <a:off x="6322883" y="3212245"/>
              <a:ext cx="1902804"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000" dirty="0" smtClean="0">
                  <a:latin typeface="微软雅黑" panose="020B0503020204020204" pitchFamily="34" charset="-122"/>
                  <a:ea typeface="微软雅黑" panose="020B0503020204020204" pitchFamily="34" charset="-122"/>
                </a:rPr>
                <a:t>与页</a:t>
              </a:r>
              <a:r>
                <a:rPr lang="zh-CN" altLang="en-US" sz="2000" dirty="0">
                  <a:latin typeface="微软雅黑" panose="020B0503020204020204" pitchFamily="34" charset="-122"/>
                  <a:ea typeface="微软雅黑" panose="020B0503020204020204" pitchFamily="34" charset="-122"/>
                </a:rPr>
                <a:t>大小相关</a:t>
              </a:r>
              <a:endParaRPr lang="zh-CN" altLang="en-US" sz="2000" dirty="0">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878210" y="2546098"/>
            <a:ext cx="2446827" cy="562239"/>
            <a:chOff x="1799412" y="3033236"/>
            <a:chExt cx="2446827" cy="562239"/>
          </a:xfrm>
        </p:grpSpPr>
        <p:sp>
          <p:nvSpPr>
            <p:cNvPr id="17" name="Line 14"/>
            <p:cNvSpPr>
              <a:spLocks noChangeShapeType="1"/>
            </p:cNvSpPr>
            <p:nvPr/>
          </p:nvSpPr>
          <p:spPr bwMode="auto">
            <a:xfrm>
              <a:off x="4240213" y="3033236"/>
              <a:ext cx="0" cy="36000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18" name="Line 15"/>
            <p:cNvSpPr>
              <a:spLocks noChangeShapeType="1"/>
            </p:cNvSpPr>
            <p:nvPr/>
          </p:nvSpPr>
          <p:spPr bwMode="auto">
            <a:xfrm flipH="1">
              <a:off x="3634239" y="3398122"/>
              <a:ext cx="6120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9" name="Text Box 16"/>
            <p:cNvSpPr txBox="1">
              <a:spLocks noChangeArrowheads="1"/>
            </p:cNvSpPr>
            <p:nvPr/>
          </p:nvSpPr>
          <p:spPr bwMode="auto">
            <a:xfrm>
              <a:off x="1799412" y="3195365"/>
              <a:ext cx="197634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000" dirty="0">
                  <a:latin typeface="微软雅黑" panose="020B0503020204020204" pitchFamily="34" charset="-122"/>
                  <a:ea typeface="微软雅黑" panose="020B0503020204020204" pitchFamily="34" charset="-122"/>
                </a:rPr>
                <a:t>与</a:t>
              </a:r>
              <a:r>
                <a:rPr lang="zh-CN" altLang="en-US" sz="2000" dirty="0" smtClean="0">
                  <a:latin typeface="微软雅黑" panose="020B0503020204020204" pitchFamily="34" charset="-122"/>
                  <a:ea typeface="微软雅黑" panose="020B0503020204020204" pitchFamily="34" charset="-122"/>
                </a:rPr>
                <a:t>页</a:t>
              </a:r>
              <a:r>
                <a:rPr lang="zh-CN" altLang="en-US" sz="1800" dirty="0" smtClean="0">
                  <a:latin typeface="微软雅黑" panose="020B0503020204020204" pitchFamily="34" charset="-122"/>
                  <a:ea typeface="微软雅黑" panose="020B0503020204020204" pitchFamily="34" charset="-122"/>
                </a:rPr>
                <a:t>表大小相关</a:t>
              </a:r>
              <a:endParaRPr lang="zh-CN" altLang="en-US" sz="1800" dirty="0">
                <a:latin typeface="微软雅黑" panose="020B0503020204020204" pitchFamily="34" charset="-122"/>
                <a:ea typeface="微软雅黑" panose="020B0503020204020204" pitchFamily="34" charset="-122"/>
              </a:endParaRPr>
            </a:p>
          </p:txBody>
        </p:sp>
      </p:grpSp>
      <p:sp>
        <p:nvSpPr>
          <p:cNvPr id="20" name="Text Box 17"/>
          <p:cNvSpPr txBox="1">
            <a:spLocks noChangeArrowheads="1"/>
          </p:cNvSpPr>
          <p:nvPr/>
        </p:nvSpPr>
        <p:spPr bwMode="auto">
          <a:xfrm>
            <a:off x="802008" y="3235760"/>
            <a:ext cx="5794737"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200" dirty="0">
                <a:latin typeface="+mn-ea"/>
                <a:ea typeface="+mn-ea"/>
                <a:sym typeface="Symbol" panose="05050102010706020507" pitchFamily="18" charset="2"/>
              </a:rPr>
              <a:t>假定</a:t>
            </a:r>
            <a:r>
              <a:rPr lang="zh-CN" altLang="en-US" sz="2200" dirty="0" smtClean="0">
                <a:latin typeface="+mn-ea"/>
                <a:ea typeface="+mn-ea"/>
                <a:sym typeface="Symbol" panose="05050102010706020507" pitchFamily="18" charset="2"/>
              </a:rPr>
              <a:t>主存</a:t>
            </a:r>
            <a:r>
              <a:rPr lang="zh-CN" altLang="en-US" sz="2200" dirty="0">
                <a:latin typeface="+mn-ea"/>
                <a:ea typeface="+mn-ea"/>
                <a:sym typeface="Symbol" panose="05050102010706020507" pitchFamily="18" charset="2"/>
              </a:rPr>
              <a:t>页大小为</a:t>
            </a:r>
            <a:r>
              <a:rPr lang="en-US" altLang="zh-CN" sz="2200" dirty="0">
                <a:latin typeface="+mn-ea"/>
                <a:ea typeface="+mn-ea"/>
                <a:sym typeface="Symbol" panose="05050102010706020507" pitchFamily="18" charset="2"/>
              </a:rPr>
              <a:t>4K</a:t>
            </a:r>
            <a:r>
              <a:rPr lang="zh-CN" altLang="en-US" sz="2200" dirty="0">
                <a:latin typeface="+mn-ea"/>
                <a:ea typeface="+mn-ea"/>
                <a:sym typeface="Symbol" panose="05050102010706020507" pitchFamily="18" charset="2"/>
              </a:rPr>
              <a:t>，虚存大小为</a:t>
            </a:r>
            <a:r>
              <a:rPr lang="en-US" altLang="zh-CN" sz="2200" dirty="0">
                <a:latin typeface="+mn-ea"/>
                <a:ea typeface="+mn-ea"/>
                <a:sym typeface="Symbol" panose="05050102010706020507" pitchFamily="18" charset="2"/>
              </a:rPr>
              <a:t>4GB</a:t>
            </a:r>
            <a:r>
              <a:rPr lang="zh-CN" altLang="en-US" sz="2200" dirty="0">
                <a:latin typeface="+mn-ea"/>
                <a:ea typeface="+mn-ea"/>
                <a:sym typeface="Symbol" panose="05050102010706020507" pitchFamily="18" charset="2"/>
              </a:rPr>
              <a:t>，则：</a:t>
            </a:r>
            <a:endParaRPr lang="zh-CN" altLang="en-US" sz="2200" dirty="0">
              <a:latin typeface="+mn-ea"/>
              <a:ea typeface="+mn-ea"/>
              <a:sym typeface="Symbol" panose="05050102010706020507" pitchFamily="18" charset="2"/>
            </a:endParaRPr>
          </a:p>
        </p:txBody>
      </p:sp>
      <p:sp>
        <p:nvSpPr>
          <p:cNvPr id="21" name="Text Box 18"/>
          <p:cNvSpPr txBox="1">
            <a:spLocks noChangeArrowheads="1"/>
          </p:cNvSpPr>
          <p:nvPr/>
        </p:nvSpPr>
        <p:spPr bwMode="auto">
          <a:xfrm>
            <a:off x="783772" y="3706375"/>
            <a:ext cx="8466580"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200" dirty="0">
                <a:latin typeface="+mn-ea"/>
                <a:ea typeface="+mn-ea"/>
              </a:rPr>
              <a:t>页内偏移量为：</a:t>
            </a:r>
            <a:r>
              <a:rPr lang="en-US" altLang="zh-CN" sz="2200" dirty="0">
                <a:solidFill>
                  <a:srgbClr val="0237D8"/>
                </a:solidFill>
                <a:latin typeface="+mn-ea"/>
                <a:ea typeface="+mn-ea"/>
              </a:rPr>
              <a:t>12</a:t>
            </a:r>
            <a:r>
              <a:rPr lang="zh-CN" altLang="en-US" sz="2200" dirty="0" smtClean="0">
                <a:solidFill>
                  <a:srgbClr val="0237D8"/>
                </a:solidFill>
                <a:latin typeface="+mn-ea"/>
                <a:ea typeface="+mn-ea"/>
              </a:rPr>
              <a:t>位</a:t>
            </a:r>
            <a:r>
              <a:rPr lang="en-US" altLang="zh-CN" sz="2200" dirty="0" smtClean="0">
                <a:solidFill>
                  <a:srgbClr val="0237D8"/>
                </a:solidFill>
                <a:latin typeface="+mn-ea"/>
                <a:ea typeface="+mn-ea"/>
              </a:rPr>
              <a:t>;</a:t>
            </a:r>
            <a:endParaRPr lang="zh-CN" altLang="en-US" sz="2200" dirty="0">
              <a:solidFill>
                <a:srgbClr val="0237D8"/>
              </a:solidFill>
              <a:latin typeface="+mn-ea"/>
              <a:ea typeface="+mn-ea"/>
            </a:endParaRPr>
          </a:p>
          <a:p>
            <a:pPr eaLnBrk="1" hangingPunct="1">
              <a:spcBef>
                <a:spcPct val="50000"/>
              </a:spcBef>
              <a:buFontTx/>
              <a:buNone/>
            </a:pPr>
            <a:r>
              <a:rPr lang="zh-CN" altLang="en-US" sz="2200" dirty="0">
                <a:latin typeface="+mn-ea"/>
                <a:ea typeface="+mn-ea"/>
              </a:rPr>
              <a:t>虚拟页号为：</a:t>
            </a:r>
            <a:r>
              <a:rPr lang="en-US" altLang="zh-CN" sz="2200" dirty="0">
                <a:latin typeface="+mn-ea"/>
                <a:ea typeface="+mn-ea"/>
              </a:rPr>
              <a:t>32-12 =</a:t>
            </a:r>
            <a:r>
              <a:rPr lang="en-US" altLang="zh-CN" sz="2200" dirty="0">
                <a:solidFill>
                  <a:srgbClr val="0237D8"/>
                </a:solidFill>
                <a:latin typeface="+mn-ea"/>
                <a:ea typeface="+mn-ea"/>
              </a:rPr>
              <a:t>20</a:t>
            </a:r>
            <a:r>
              <a:rPr lang="zh-CN" altLang="en-US" sz="2200" dirty="0">
                <a:latin typeface="+mn-ea"/>
                <a:ea typeface="+mn-ea"/>
              </a:rPr>
              <a:t>位，</a:t>
            </a:r>
            <a:r>
              <a:rPr lang="zh-CN" altLang="en-US" sz="2200" dirty="0" smtClean="0">
                <a:latin typeface="+mn-ea"/>
                <a:ea typeface="+mn-ea"/>
              </a:rPr>
              <a:t>对应页表</a:t>
            </a:r>
            <a:r>
              <a:rPr lang="zh-CN" altLang="en-US" sz="2200" dirty="0">
                <a:latin typeface="+mn-ea"/>
                <a:ea typeface="+mn-ea"/>
              </a:rPr>
              <a:t>有</a:t>
            </a:r>
            <a:r>
              <a:rPr lang="en-US" altLang="zh-CN" sz="2200" dirty="0" smtClean="0">
                <a:latin typeface="+mn-ea"/>
                <a:ea typeface="+mn-ea"/>
              </a:rPr>
              <a:t>1024*1024</a:t>
            </a:r>
            <a:r>
              <a:rPr lang="zh-CN" altLang="en-US" sz="2200" dirty="0" smtClean="0">
                <a:latin typeface="+mn-ea"/>
                <a:ea typeface="+mn-ea"/>
              </a:rPr>
              <a:t>项</a:t>
            </a:r>
            <a:r>
              <a:rPr lang="en-US" altLang="zh-CN" sz="2200" dirty="0" smtClean="0">
                <a:latin typeface="+mn-ea"/>
                <a:ea typeface="+mn-ea"/>
              </a:rPr>
              <a:t>(</a:t>
            </a:r>
            <a:r>
              <a:rPr lang="zh-CN" altLang="en-US" sz="2200" dirty="0" smtClean="0">
                <a:latin typeface="+mn-ea"/>
                <a:ea typeface="+mn-ea"/>
              </a:rPr>
              <a:t>行</a:t>
            </a:r>
            <a:r>
              <a:rPr lang="en-US" altLang="zh-CN" sz="2200" dirty="0" smtClean="0">
                <a:latin typeface="+mn-ea"/>
                <a:ea typeface="+mn-ea"/>
              </a:rPr>
              <a:t>)</a:t>
            </a:r>
            <a:r>
              <a:rPr lang="zh-CN" altLang="en-US" sz="2200" dirty="0" smtClean="0">
                <a:latin typeface="+mn-ea"/>
                <a:ea typeface="+mn-ea"/>
              </a:rPr>
              <a:t>，</a:t>
            </a:r>
            <a:endParaRPr lang="en-US" altLang="zh-CN" sz="2200" dirty="0" smtClean="0">
              <a:latin typeface="+mn-ea"/>
              <a:ea typeface="+mn-ea"/>
            </a:endParaRPr>
          </a:p>
          <a:p>
            <a:pPr eaLnBrk="1" hangingPunct="1">
              <a:spcBef>
                <a:spcPct val="50000"/>
              </a:spcBef>
              <a:buFontTx/>
              <a:buNone/>
            </a:pPr>
            <a:r>
              <a:rPr lang="zh-CN" altLang="en-US" sz="2200" dirty="0" smtClean="0">
                <a:latin typeface="+mn-ea"/>
                <a:ea typeface="+mn-ea"/>
              </a:rPr>
              <a:t>每行标识对应虚页是否调入主存及其对应的物理页号</a:t>
            </a:r>
            <a:r>
              <a:rPr lang="en-US" altLang="zh-CN" sz="2200" dirty="0" smtClean="0">
                <a:latin typeface="+mn-ea"/>
                <a:ea typeface="+mn-ea"/>
              </a:rPr>
              <a:t>;</a:t>
            </a:r>
            <a:endParaRPr lang="zh-CN" altLang="en-US" sz="2200" dirty="0" smtClean="0">
              <a:latin typeface="+mn-ea"/>
              <a:ea typeface="+mn-ea"/>
            </a:endParaRPr>
          </a:p>
          <a:p>
            <a:pPr eaLnBrk="1" hangingPunct="1">
              <a:spcBef>
                <a:spcPct val="50000"/>
              </a:spcBef>
              <a:buFontTx/>
              <a:buNone/>
            </a:pPr>
            <a:r>
              <a:rPr lang="zh-CN" altLang="en-US" sz="2200" dirty="0" smtClean="0">
                <a:latin typeface="+mn-ea"/>
                <a:ea typeface="+mn-ea"/>
              </a:rPr>
              <a:t>该页表共有</a:t>
            </a:r>
            <a:r>
              <a:rPr lang="en-US" altLang="zh-CN" sz="2200" dirty="0" smtClean="0">
                <a:latin typeface="+mn-ea"/>
                <a:ea typeface="+mn-ea"/>
              </a:rPr>
              <a:t>1024</a:t>
            </a:r>
            <a:r>
              <a:rPr lang="zh-CN" altLang="en-US" sz="2200" dirty="0" smtClean="0">
                <a:latin typeface="+mn-ea"/>
                <a:ea typeface="+mn-ea"/>
              </a:rPr>
              <a:t>*</a:t>
            </a:r>
            <a:r>
              <a:rPr lang="en-US" altLang="zh-CN" sz="2200" dirty="0" smtClean="0">
                <a:latin typeface="+mn-ea"/>
                <a:ea typeface="+mn-ea"/>
              </a:rPr>
              <a:t>1024</a:t>
            </a:r>
            <a:r>
              <a:rPr lang="zh-CN" altLang="en-US" sz="2200" dirty="0" smtClean="0">
                <a:latin typeface="+mn-ea"/>
                <a:ea typeface="+mn-ea"/>
              </a:rPr>
              <a:t>个页表项</a:t>
            </a:r>
            <a:r>
              <a:rPr lang="en-US" altLang="zh-CN" sz="2200" dirty="0" smtClean="0">
                <a:latin typeface="+mn-ea"/>
                <a:ea typeface="+mn-ea"/>
              </a:rPr>
              <a:t>PTE(Page Table Entry)</a:t>
            </a:r>
            <a:r>
              <a:rPr lang="zh-CN" altLang="en-US" sz="2200" dirty="0" smtClean="0">
                <a:latin typeface="+mn-ea"/>
                <a:ea typeface="+mn-ea"/>
              </a:rPr>
              <a:t> </a:t>
            </a:r>
            <a:endParaRPr lang="en-US" altLang="zh-CN" sz="2200" dirty="0" smtClean="0">
              <a:latin typeface="+mn-ea"/>
              <a:ea typeface="+mn-ea"/>
            </a:endParaRPr>
          </a:p>
          <a:p>
            <a:pPr eaLnBrk="1" hangingPunct="1">
              <a:spcBef>
                <a:spcPct val="50000"/>
              </a:spcBef>
              <a:buFontTx/>
              <a:buNone/>
            </a:pPr>
            <a:r>
              <a:rPr lang="zh-CN" altLang="en-US" sz="2200" dirty="0" smtClean="0">
                <a:latin typeface="+mn-ea"/>
                <a:ea typeface="+mn-ea"/>
              </a:rPr>
              <a:t>页表存放在哪里？</a:t>
            </a:r>
            <a:endParaRPr lang="zh-CN" altLang="en-US" sz="2200" dirty="0">
              <a:latin typeface="+mn-ea"/>
              <a:ea typeface="+mn-ea"/>
            </a:endParaRPr>
          </a:p>
        </p:txBody>
      </p:sp>
      <p:grpSp>
        <p:nvGrpSpPr>
          <p:cNvPr id="65" name="组合 64"/>
          <p:cNvGrpSpPr/>
          <p:nvPr/>
        </p:nvGrpSpPr>
        <p:grpSpPr>
          <a:xfrm>
            <a:off x="7630066" y="1261740"/>
            <a:ext cx="4147712" cy="3340025"/>
            <a:chOff x="7630066" y="1261740"/>
            <a:chExt cx="4147712" cy="3340025"/>
          </a:xfrm>
        </p:grpSpPr>
        <p:grpSp>
          <p:nvGrpSpPr>
            <p:cNvPr id="22" name="组合 21"/>
            <p:cNvGrpSpPr/>
            <p:nvPr/>
          </p:nvGrpSpPr>
          <p:grpSpPr>
            <a:xfrm>
              <a:off x="9470366" y="2673905"/>
              <a:ext cx="1247775" cy="1927860"/>
              <a:chOff x="992505" y="4495800"/>
              <a:chExt cx="1247775" cy="1927860"/>
            </a:xfrm>
          </p:grpSpPr>
          <p:grpSp>
            <p:nvGrpSpPr>
              <p:cNvPr id="23" name="组合 22"/>
              <p:cNvGrpSpPr/>
              <p:nvPr/>
            </p:nvGrpSpPr>
            <p:grpSpPr>
              <a:xfrm>
                <a:off x="1154430" y="4495800"/>
                <a:ext cx="1085850" cy="1927860"/>
                <a:chOff x="10793730" y="1684020"/>
                <a:chExt cx="1085850" cy="1927860"/>
              </a:xfrm>
            </p:grpSpPr>
            <p:sp>
              <p:nvSpPr>
                <p:cNvPr id="45" name="矩形 44"/>
                <p:cNvSpPr/>
                <p:nvPr/>
              </p:nvSpPr>
              <p:spPr>
                <a:xfrm>
                  <a:off x="10797540" y="1684020"/>
                  <a:ext cx="1074420" cy="1927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直接连接符 45"/>
                <p:cNvCxnSpPr/>
                <p:nvPr/>
              </p:nvCxnSpPr>
              <p:spPr>
                <a:xfrm>
                  <a:off x="10793730" y="179832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10797540" y="188976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10793730" y="199263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10797540" y="208788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10797540" y="218313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10793730" y="227838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10797540" y="236982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10793730" y="247269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797540" y="256794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10797540" y="266319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10793730" y="275463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10797540" y="284607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10793730" y="294894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10797540" y="304419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10797540" y="313944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10797540" y="322326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10797540" y="331470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10797540" y="341757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10797540" y="351282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a:off x="992505" y="4495800"/>
                <a:ext cx="169545" cy="1927860"/>
                <a:chOff x="10793730" y="1684020"/>
                <a:chExt cx="1085850" cy="1927860"/>
              </a:xfrm>
            </p:grpSpPr>
            <p:sp>
              <p:nvSpPr>
                <p:cNvPr id="25" name="矩形 24"/>
                <p:cNvSpPr/>
                <p:nvPr/>
              </p:nvSpPr>
              <p:spPr>
                <a:xfrm>
                  <a:off x="10797540" y="1684020"/>
                  <a:ext cx="1074420" cy="19278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a:off x="10793730" y="179832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0797540" y="188976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0793730" y="199263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10797540" y="208788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10797540" y="218313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10793730" y="227838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0797540" y="236982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0793730" y="247269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10797540" y="256794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10797540" y="266319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10793730" y="275463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0797540" y="284607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0793730" y="294894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0797540" y="304419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10797540" y="313944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10797540" y="322326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10797540" y="331470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10797540" y="341757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0797540" y="3512820"/>
                  <a:ext cx="1082040" cy="0"/>
                </a:xfrm>
                <a:prstGeom prst="line">
                  <a:avLst/>
                </a:prstGeom>
                <a:ln>
                  <a:solidFill>
                    <a:srgbClr val="0237D8"/>
                  </a:solidFill>
                </a:ln>
              </p:spPr>
              <p:style>
                <a:lnRef idx="1">
                  <a:schemeClr val="accent1"/>
                </a:lnRef>
                <a:fillRef idx="0">
                  <a:schemeClr val="accent1"/>
                </a:fillRef>
                <a:effectRef idx="0">
                  <a:schemeClr val="accent1"/>
                </a:effectRef>
                <a:fontRef idx="minor">
                  <a:schemeClr val="tx1"/>
                </a:fontRef>
              </p:style>
            </p:cxnSp>
          </p:grpSp>
        </p:grpSp>
        <p:pic>
          <p:nvPicPr>
            <p:cNvPr id="68" name="图片 67"/>
            <p:cNvPicPr>
              <a:picLocks noChangeAspect="1"/>
            </p:cNvPicPr>
            <p:nvPr/>
          </p:nvPicPr>
          <p:blipFill>
            <a:blip r:embed="rId1"/>
            <a:stretch>
              <a:fillRect/>
            </a:stretch>
          </p:blipFill>
          <p:spPr>
            <a:xfrm>
              <a:off x="7732662" y="1430396"/>
              <a:ext cx="876173" cy="968770"/>
            </a:xfrm>
            <a:prstGeom prst="rect">
              <a:avLst/>
            </a:prstGeom>
            <a:noFill/>
            <a:ln w="9525">
              <a:noFill/>
            </a:ln>
          </p:spPr>
        </p:pic>
        <p:sp>
          <p:nvSpPr>
            <p:cNvPr id="70" name="圆角矩形 69"/>
            <p:cNvSpPr/>
            <p:nvPr/>
          </p:nvSpPr>
          <p:spPr>
            <a:xfrm>
              <a:off x="7630066" y="1375676"/>
              <a:ext cx="2315635" cy="1060450"/>
            </a:xfrm>
            <a:prstGeom prst="roundRect">
              <a:avLst>
                <a:gd name="adj" fmla="val 16667"/>
              </a:avLst>
            </a:prstGeom>
            <a:noFill/>
            <a:ln w="9525" cap="flat" cmpd="sng">
              <a:solidFill>
                <a:schemeClr val="tx1"/>
              </a:solidFill>
              <a:prstDash val="dash"/>
              <a:headEnd type="none" w="med" len="med"/>
              <a:tailEnd type="none" w="med" len="med"/>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stStyle>
            <a:p>
              <a:pPr marL="0" lvl="0" indent="0" eaLnBrk="1" hangingPunct="1">
                <a:spcBef>
                  <a:spcPct val="0"/>
                </a:spcBef>
                <a:buNone/>
              </a:pPr>
              <a:endParaRPr lang="zh-CN" altLang="en-US" sz="1800" dirty="0"/>
            </a:p>
          </p:txBody>
        </p:sp>
        <p:pic>
          <p:nvPicPr>
            <p:cNvPr id="71" name="图片 70"/>
            <p:cNvPicPr>
              <a:picLocks noChangeAspect="1"/>
            </p:cNvPicPr>
            <p:nvPr/>
          </p:nvPicPr>
          <p:blipFill>
            <a:blip r:embed="rId2"/>
            <a:stretch>
              <a:fillRect/>
            </a:stretch>
          </p:blipFill>
          <p:spPr>
            <a:xfrm>
              <a:off x="9278073" y="1584030"/>
              <a:ext cx="605189" cy="795685"/>
            </a:xfrm>
            <a:prstGeom prst="rect">
              <a:avLst/>
            </a:prstGeom>
            <a:noFill/>
            <a:ln w="9525">
              <a:noFill/>
            </a:ln>
          </p:spPr>
        </p:pic>
        <p:cxnSp>
          <p:nvCxnSpPr>
            <p:cNvPr id="72" name="直接箭头连接符 71"/>
            <p:cNvCxnSpPr/>
            <p:nvPr/>
          </p:nvCxnSpPr>
          <p:spPr bwMode="auto">
            <a:xfrm>
              <a:off x="9978047" y="1890848"/>
              <a:ext cx="648000" cy="1588"/>
            </a:xfrm>
            <a:prstGeom prst="straightConnector1">
              <a:avLst/>
            </a:prstGeom>
            <a:ln w="1905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grpSp>
          <p:nvGrpSpPr>
            <p:cNvPr id="73" name="组合 72"/>
            <p:cNvGrpSpPr/>
            <p:nvPr/>
          </p:nvGrpSpPr>
          <p:grpSpPr>
            <a:xfrm>
              <a:off x="10626047" y="1261740"/>
              <a:ext cx="1151731" cy="1256582"/>
              <a:chOff x="4549987" y="2604652"/>
              <a:chExt cx="1743011" cy="1870333"/>
            </a:xfrm>
          </p:grpSpPr>
          <p:pic>
            <p:nvPicPr>
              <p:cNvPr id="74" name="图片 73"/>
              <p:cNvPicPr>
                <a:picLocks noChangeAspect="1"/>
              </p:cNvPicPr>
              <p:nvPr/>
            </p:nvPicPr>
            <p:blipFill>
              <a:blip r:embed="rId3"/>
              <a:srcRect l="7875" r="7875"/>
              <a:stretch>
                <a:fillRect/>
              </a:stretch>
            </p:blipFill>
            <p:spPr>
              <a:xfrm>
                <a:off x="4549987" y="2604652"/>
                <a:ext cx="940238" cy="949640"/>
              </a:xfrm>
              <a:prstGeom prst="rect">
                <a:avLst/>
              </a:prstGeom>
              <a:noFill/>
              <a:ln w="9525">
                <a:noFill/>
              </a:ln>
            </p:spPr>
          </p:pic>
          <p:pic>
            <p:nvPicPr>
              <p:cNvPr id="75" name="图片 74"/>
              <p:cNvPicPr>
                <a:picLocks noChangeAspect="1"/>
              </p:cNvPicPr>
              <p:nvPr/>
            </p:nvPicPr>
            <p:blipFill>
              <a:blip r:embed="rId3"/>
              <a:srcRect l="7875" r="7875"/>
              <a:stretch>
                <a:fillRect/>
              </a:stretch>
            </p:blipFill>
            <p:spPr>
              <a:xfrm>
                <a:off x="5352760" y="2604652"/>
                <a:ext cx="940238" cy="949640"/>
              </a:xfrm>
              <a:prstGeom prst="rect">
                <a:avLst/>
              </a:prstGeom>
              <a:noFill/>
              <a:ln w="9525">
                <a:noFill/>
              </a:ln>
            </p:spPr>
          </p:pic>
          <p:pic>
            <p:nvPicPr>
              <p:cNvPr id="76" name="图片 75"/>
              <p:cNvPicPr>
                <a:picLocks noChangeAspect="1"/>
              </p:cNvPicPr>
              <p:nvPr/>
            </p:nvPicPr>
            <p:blipFill>
              <a:blip r:embed="rId3"/>
              <a:srcRect l="7875" r="7875"/>
              <a:stretch>
                <a:fillRect/>
              </a:stretch>
            </p:blipFill>
            <p:spPr>
              <a:xfrm>
                <a:off x="4549987" y="3490333"/>
                <a:ext cx="940238" cy="949640"/>
              </a:xfrm>
              <a:prstGeom prst="rect">
                <a:avLst/>
              </a:prstGeom>
              <a:noFill/>
              <a:ln w="9525">
                <a:noFill/>
              </a:ln>
            </p:spPr>
          </p:pic>
          <p:pic>
            <p:nvPicPr>
              <p:cNvPr id="77" name="图片 76"/>
              <p:cNvPicPr>
                <a:picLocks noChangeAspect="1"/>
              </p:cNvPicPr>
              <p:nvPr/>
            </p:nvPicPr>
            <p:blipFill>
              <a:blip r:embed="rId3"/>
              <a:srcRect l="7875" r="7875"/>
              <a:stretch>
                <a:fillRect/>
              </a:stretch>
            </p:blipFill>
            <p:spPr>
              <a:xfrm>
                <a:off x="5352760" y="3525345"/>
                <a:ext cx="940238" cy="949640"/>
              </a:xfrm>
              <a:prstGeom prst="rect">
                <a:avLst/>
              </a:prstGeom>
              <a:noFill/>
              <a:ln w="9525">
                <a:noFill/>
              </a:ln>
            </p:spPr>
          </p:pic>
          <p:sp>
            <p:nvSpPr>
              <p:cNvPr id="78" name="圆角矩形 77"/>
              <p:cNvSpPr/>
              <p:nvPr/>
            </p:nvSpPr>
            <p:spPr>
              <a:xfrm>
                <a:off x="4552878" y="2607105"/>
                <a:ext cx="1663481" cy="1867879"/>
              </a:xfrm>
              <a:prstGeom prst="roundRect">
                <a:avLst>
                  <a:gd name="adj" fmla="val 16667"/>
                </a:avLst>
              </a:prstGeom>
              <a:noFill/>
              <a:ln w="9525" cap="flat" cmpd="sng">
                <a:solidFill>
                  <a:schemeClr val="tx1"/>
                </a:solidFill>
                <a:prstDash val="dash"/>
                <a:headEnd type="none" w="med" len="med"/>
                <a:tailEnd type="none" w="med" len="med"/>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stStyle>
              <a:p>
                <a:pPr marL="0" lvl="0" indent="0" eaLnBrk="1" hangingPunct="1">
                  <a:spcBef>
                    <a:spcPct val="0"/>
                  </a:spcBef>
                  <a:buNone/>
                </a:pPr>
                <a:endParaRPr lang="zh-CN" altLang="en-US" sz="1800" dirty="0"/>
              </a:p>
            </p:txBody>
          </p:sp>
        </p:grpSp>
        <p:grpSp>
          <p:nvGrpSpPr>
            <p:cNvPr id="79" name="组合 78"/>
            <p:cNvGrpSpPr/>
            <p:nvPr/>
          </p:nvGrpSpPr>
          <p:grpSpPr>
            <a:xfrm>
              <a:off x="8529912" y="1551129"/>
              <a:ext cx="720439" cy="600075"/>
              <a:chOff x="2989704" y="1655667"/>
              <a:chExt cx="1050152" cy="600075"/>
            </a:xfrm>
          </p:grpSpPr>
          <p:sp>
            <p:nvSpPr>
              <p:cNvPr id="80" name="流程图: 终止 79"/>
              <p:cNvSpPr/>
              <p:nvPr/>
            </p:nvSpPr>
            <p:spPr>
              <a:xfrm>
                <a:off x="2989704" y="1655667"/>
                <a:ext cx="451392" cy="600075"/>
              </a:xfrm>
              <a:prstGeom prst="flowChartTerminator">
                <a:avLst/>
              </a:prstGeom>
              <a:noFill/>
              <a:ln w="9525" cap="flat" cmpd="sng">
                <a:solidFill>
                  <a:schemeClr val="tx1"/>
                </a:solidFill>
                <a:prstDash val="solid"/>
                <a:round/>
                <a:headEnd type="none" w="med" len="med"/>
                <a:tailEnd type="none" w="med" len="med"/>
              </a:ln>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stStyle>
              <a:p>
                <a:pPr marL="0" lvl="0" indent="0">
                  <a:spcBef>
                    <a:spcPct val="0"/>
                  </a:spcBef>
                  <a:buNone/>
                </a:pPr>
                <a:r>
                  <a:rPr lang="en-US" altLang="zh-CN" sz="1000" b="1" dirty="0">
                    <a:solidFill>
                      <a:srgbClr val="2E14EE"/>
                    </a:solidFill>
                    <a:latin typeface="微软雅黑" panose="020B0503020204020204" pitchFamily="34" charset="-122"/>
                    <a:ea typeface="微软雅黑" panose="020B0503020204020204" pitchFamily="34" charset="-122"/>
                  </a:rPr>
                  <a:t>MMU</a:t>
                </a:r>
                <a:endParaRPr lang="zh-CN" altLang="en-US" sz="1000" b="1" dirty="0">
                  <a:solidFill>
                    <a:srgbClr val="2E14EE"/>
                  </a:solidFill>
                  <a:latin typeface="微软雅黑" panose="020B0503020204020204" pitchFamily="34" charset="-122"/>
                  <a:ea typeface="微软雅黑" panose="020B0503020204020204" pitchFamily="34" charset="-122"/>
                </a:endParaRPr>
              </a:p>
            </p:txBody>
          </p:sp>
          <p:cxnSp>
            <p:nvCxnSpPr>
              <p:cNvPr id="81" name="直接箭头连接符 80"/>
              <p:cNvCxnSpPr/>
              <p:nvPr/>
            </p:nvCxnSpPr>
            <p:spPr bwMode="auto">
              <a:xfrm>
                <a:off x="3410149" y="2000150"/>
                <a:ext cx="629707" cy="0"/>
              </a:xfrm>
              <a:prstGeom prst="straightConnector1">
                <a:avLst/>
              </a:prstGeom>
              <a:ln w="19050" cap="flat" cmpd="sng" algn="ctr">
                <a:solidFill>
                  <a:schemeClr val="tx2"/>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grpSp>
      </p:grpSp>
      <p:cxnSp>
        <p:nvCxnSpPr>
          <p:cNvPr id="4" name="直接箭头连接符 3"/>
          <p:cNvCxnSpPr/>
          <p:nvPr/>
        </p:nvCxnSpPr>
        <p:spPr>
          <a:xfrm flipV="1">
            <a:off x="7304690" y="4534235"/>
            <a:ext cx="2578572" cy="878593"/>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vertical)">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blinds(vertical)">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nodeType="clickEffect">
                                  <p:stCondLst>
                                    <p:cond delay="0"/>
                                  </p:stCondLst>
                                  <p:childTnLst>
                                    <p:set>
                                      <p:cBhvr>
                                        <p:cTn id="21" dur="1" fill="hold">
                                          <p:stCondLst>
                                            <p:cond delay="0"/>
                                          </p:stCondLst>
                                        </p:cTn>
                                        <p:tgtEl>
                                          <p:spTgt spid="21">
                                            <p:txEl>
                                              <p:pRg st="0" end="0"/>
                                            </p:txEl>
                                          </p:spTgt>
                                        </p:tgtEl>
                                        <p:attrNameLst>
                                          <p:attrName>style.visibility</p:attrName>
                                        </p:attrNameLst>
                                      </p:cBhvr>
                                      <p:to>
                                        <p:strVal val="visible"/>
                                      </p:to>
                                    </p:set>
                                    <p:animEffect transition="in" filter="blinds(vertical)">
                                      <p:cBhvr>
                                        <p:cTn id="22" dur="500"/>
                                        <p:tgtEl>
                                          <p:spTgt spid="21">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5" fill="hold" nodeType="clickEffect">
                                  <p:stCondLst>
                                    <p:cond delay="0"/>
                                  </p:stCondLst>
                                  <p:childTnLst>
                                    <p:set>
                                      <p:cBhvr>
                                        <p:cTn id="26" dur="1" fill="hold">
                                          <p:stCondLst>
                                            <p:cond delay="0"/>
                                          </p:stCondLst>
                                        </p:cTn>
                                        <p:tgtEl>
                                          <p:spTgt spid="21">
                                            <p:txEl>
                                              <p:pRg st="1" end="1"/>
                                            </p:txEl>
                                          </p:spTgt>
                                        </p:tgtEl>
                                        <p:attrNameLst>
                                          <p:attrName>style.visibility</p:attrName>
                                        </p:attrNameLst>
                                      </p:cBhvr>
                                      <p:to>
                                        <p:strVal val="visible"/>
                                      </p:to>
                                    </p:set>
                                    <p:animEffect transition="in" filter="blinds(vertical)">
                                      <p:cBhvr>
                                        <p:cTn id="27" dur="500"/>
                                        <p:tgtEl>
                                          <p:spTgt spid="21">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65"/>
                                        </p:tgtEl>
                                        <p:attrNameLst>
                                          <p:attrName>style.visibility</p:attrName>
                                        </p:attrNameLst>
                                      </p:cBhvr>
                                      <p:to>
                                        <p:strVal val="visible"/>
                                      </p:to>
                                    </p:set>
                                    <p:animEffect transition="in" filter="blinds(horizontal)">
                                      <p:cBhvr>
                                        <p:cTn id="32" dur="500"/>
                                        <p:tgtEl>
                                          <p:spTgt spid="65"/>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5" fill="hold" nodeType="clickEffect">
                                  <p:stCondLst>
                                    <p:cond delay="0"/>
                                  </p:stCondLst>
                                  <p:childTnLst>
                                    <p:set>
                                      <p:cBhvr>
                                        <p:cTn id="36" dur="1" fill="hold">
                                          <p:stCondLst>
                                            <p:cond delay="0"/>
                                          </p:stCondLst>
                                        </p:cTn>
                                        <p:tgtEl>
                                          <p:spTgt spid="21">
                                            <p:txEl>
                                              <p:pRg st="2" end="2"/>
                                            </p:txEl>
                                          </p:spTgt>
                                        </p:tgtEl>
                                        <p:attrNameLst>
                                          <p:attrName>style.visibility</p:attrName>
                                        </p:attrNameLst>
                                      </p:cBhvr>
                                      <p:to>
                                        <p:strVal val="visible"/>
                                      </p:to>
                                    </p:set>
                                    <p:animEffect transition="in" filter="blinds(vertical)">
                                      <p:cBhvr>
                                        <p:cTn id="37" dur="500"/>
                                        <p:tgtEl>
                                          <p:spTgt spid="21">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5" fill="hold" nodeType="clickEffect">
                                  <p:stCondLst>
                                    <p:cond delay="0"/>
                                  </p:stCondLst>
                                  <p:childTnLst>
                                    <p:set>
                                      <p:cBhvr>
                                        <p:cTn id="41" dur="1" fill="hold">
                                          <p:stCondLst>
                                            <p:cond delay="0"/>
                                          </p:stCondLst>
                                        </p:cTn>
                                        <p:tgtEl>
                                          <p:spTgt spid="21">
                                            <p:txEl>
                                              <p:pRg st="3" end="3"/>
                                            </p:txEl>
                                          </p:spTgt>
                                        </p:tgtEl>
                                        <p:attrNameLst>
                                          <p:attrName>style.visibility</p:attrName>
                                        </p:attrNameLst>
                                      </p:cBhvr>
                                      <p:to>
                                        <p:strVal val="visible"/>
                                      </p:to>
                                    </p:set>
                                    <p:animEffect transition="in" filter="blinds(vertical)">
                                      <p:cBhvr>
                                        <p:cTn id="42" dur="500"/>
                                        <p:tgtEl>
                                          <p:spTgt spid="21">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blinds(horizontal)">
                                      <p:cBhvr>
                                        <p:cTn id="47" dur="500"/>
                                        <p:tgtEl>
                                          <p:spTgt spid="4"/>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5" fill="hold" nodeType="clickEffect">
                                  <p:stCondLst>
                                    <p:cond delay="0"/>
                                  </p:stCondLst>
                                  <p:childTnLst>
                                    <p:set>
                                      <p:cBhvr>
                                        <p:cTn id="51" dur="1" fill="hold">
                                          <p:stCondLst>
                                            <p:cond delay="0"/>
                                          </p:stCondLst>
                                        </p:cTn>
                                        <p:tgtEl>
                                          <p:spTgt spid="21">
                                            <p:txEl>
                                              <p:pRg st="4" end="4"/>
                                            </p:txEl>
                                          </p:spTgt>
                                        </p:tgtEl>
                                        <p:attrNameLst>
                                          <p:attrName>style.visibility</p:attrName>
                                        </p:attrNameLst>
                                      </p:cBhvr>
                                      <p:to>
                                        <p:strVal val="visible"/>
                                      </p:to>
                                    </p:set>
                                    <p:animEffect transition="in" filter="blinds(vertical)">
                                      <p:cBhvr>
                                        <p:cTn id="52" dur="500"/>
                                        <p:tgtEl>
                                          <p:spTgt spid="2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grpSp>
        <p:nvGrpSpPr>
          <p:cNvPr id="3" name="Group 3"/>
          <p:cNvGrpSpPr/>
          <p:nvPr/>
        </p:nvGrpSpPr>
        <p:grpSpPr bwMode="auto">
          <a:xfrm>
            <a:off x="3936547" y="2405742"/>
            <a:ext cx="4572000" cy="2840038"/>
            <a:chOff x="0" y="0"/>
            <a:chExt cx="2880" cy="1747"/>
          </a:xfrm>
        </p:grpSpPr>
        <p:sp>
          <p:nvSpPr>
            <p:cNvPr id="4" name="Text Box 4"/>
            <p:cNvSpPr txBox="1">
              <a:spLocks noChangeArrowheads="1"/>
            </p:cNvSpPr>
            <p:nvPr/>
          </p:nvSpPr>
          <p:spPr bwMode="auto">
            <a:xfrm>
              <a:off x="522" y="0"/>
              <a:ext cx="158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endParaRPr lang="zh-CN" altLang="en-US" sz="1800" b="1">
                <a:latin typeface="Times New Roman" panose="02020603050405020304" pitchFamily="18" charset="0"/>
              </a:endParaRPr>
            </a:p>
          </p:txBody>
        </p:sp>
        <p:grpSp>
          <p:nvGrpSpPr>
            <p:cNvPr id="6" name="Group 5"/>
            <p:cNvGrpSpPr/>
            <p:nvPr/>
          </p:nvGrpSpPr>
          <p:grpSpPr bwMode="auto">
            <a:xfrm>
              <a:off x="0" y="250"/>
              <a:ext cx="2880" cy="1497"/>
              <a:chOff x="0" y="0"/>
              <a:chExt cx="2880" cy="1497"/>
            </a:xfrm>
          </p:grpSpPr>
          <p:pic>
            <p:nvPicPr>
              <p:cNvPr id="7" name="Picture 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2880" cy="1497"/>
              </a:xfrm>
              <a:prstGeom prst="rect">
                <a:avLst/>
              </a:prstGeom>
              <a:noFill/>
              <a:ln w="9525">
                <a:solidFill>
                  <a:srgbClr val="9900FF"/>
                </a:solidFill>
                <a:miter lim="800000"/>
                <a:headEnd/>
                <a:tailEnd/>
              </a:ln>
              <a:extLst>
                <a:ext uri="{909E8E84-426E-40DD-AFC4-6F175D3DCCD1}">
                  <a14:hiddenFill xmlns:a14="http://schemas.microsoft.com/office/drawing/2010/main">
                    <a:solidFill>
                      <a:srgbClr val="FFFFFF"/>
                    </a:solidFill>
                  </a14:hiddenFill>
                </a:ext>
              </a:extLst>
            </p:spPr>
          </p:pic>
          <p:sp>
            <p:nvSpPr>
              <p:cNvPr id="8" name="Text Box 7"/>
              <p:cNvSpPr txBox="1">
                <a:spLocks noChangeArrowheads="1"/>
              </p:cNvSpPr>
              <p:nvPr/>
            </p:nvSpPr>
            <p:spPr bwMode="auto">
              <a:xfrm>
                <a:off x="0" y="839"/>
                <a:ext cx="431"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a:latin typeface="Times New Roman" panose="02020603050405020304" pitchFamily="18" charset="0"/>
                  </a:rPr>
                  <a:t>0</a:t>
                </a:r>
                <a:endParaRPr lang="en-US" altLang="zh-CN" sz="2000" b="1">
                  <a:latin typeface="Times New Roman" panose="02020603050405020304" pitchFamily="18" charset="0"/>
                </a:endParaRPr>
              </a:p>
            </p:txBody>
          </p:sp>
          <p:sp>
            <p:nvSpPr>
              <p:cNvPr id="9" name="Text Box 8"/>
              <p:cNvSpPr txBox="1">
                <a:spLocks noChangeArrowheads="1"/>
              </p:cNvSpPr>
              <p:nvPr/>
            </p:nvSpPr>
            <p:spPr bwMode="auto">
              <a:xfrm>
                <a:off x="0" y="521"/>
                <a:ext cx="431"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dirty="0">
                    <a:latin typeface="Times New Roman" panose="02020603050405020304" pitchFamily="18" charset="0"/>
                  </a:rPr>
                  <a:t>1</a:t>
                </a:r>
                <a:endParaRPr lang="en-US" altLang="zh-CN" sz="2000" b="1" dirty="0">
                  <a:latin typeface="Times New Roman" panose="02020603050405020304" pitchFamily="18" charset="0"/>
                </a:endParaRPr>
              </a:p>
            </p:txBody>
          </p:sp>
        </p:grpSp>
      </p:grpSp>
      <p:sp>
        <p:nvSpPr>
          <p:cNvPr id="10" name="Rectangle 9"/>
          <p:cNvSpPr>
            <a:spLocks noChangeArrowheads="1"/>
          </p:cNvSpPr>
          <p:nvPr/>
        </p:nvSpPr>
        <p:spPr bwMode="auto">
          <a:xfrm>
            <a:off x="2286003" y="1462773"/>
            <a:ext cx="1567633" cy="5400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zh-CN" altLang="en-US" sz="1600" b="1" dirty="0">
                <a:solidFill>
                  <a:schemeClr val="bg1"/>
                </a:solidFill>
                <a:latin typeface="Times New Roman" panose="02020603050405020304" pitchFamily="18" charset="0"/>
              </a:rPr>
              <a:t>页表基址寄存器</a:t>
            </a:r>
            <a:endParaRPr lang="en-US" altLang="zh-CN" sz="1600" b="1" dirty="0">
              <a:solidFill>
                <a:schemeClr val="bg1"/>
              </a:solidFill>
              <a:latin typeface="Times New Roman" panose="02020603050405020304" pitchFamily="18" charset="0"/>
            </a:endParaRPr>
          </a:p>
          <a:p>
            <a:pPr algn="ctr" eaLnBrk="1" hangingPunct="1">
              <a:spcBef>
                <a:spcPct val="0"/>
              </a:spcBef>
              <a:buFontTx/>
              <a:buNone/>
            </a:pPr>
            <a:r>
              <a:rPr lang="en-US" altLang="zh-CN" sz="1600" b="1" dirty="0" smtClean="0">
                <a:solidFill>
                  <a:schemeClr val="bg1"/>
                </a:solidFill>
                <a:latin typeface="Times New Roman" panose="02020603050405020304" pitchFamily="18" charset="0"/>
              </a:rPr>
              <a:t>(PTBR)</a:t>
            </a:r>
            <a:endParaRPr lang="zh-CN" altLang="en-US" sz="1600" b="1" dirty="0">
              <a:solidFill>
                <a:schemeClr val="bg1"/>
              </a:solidFill>
              <a:latin typeface="Times New Roman" panose="02020603050405020304" pitchFamily="18" charset="0"/>
            </a:endParaRPr>
          </a:p>
        </p:txBody>
      </p:sp>
      <p:grpSp>
        <p:nvGrpSpPr>
          <p:cNvPr id="11" name="Group 10"/>
          <p:cNvGrpSpPr/>
          <p:nvPr/>
        </p:nvGrpSpPr>
        <p:grpSpPr bwMode="auto">
          <a:xfrm>
            <a:off x="3072947" y="2022829"/>
            <a:ext cx="792163" cy="821062"/>
            <a:chOff x="0" y="0"/>
            <a:chExt cx="499" cy="703"/>
          </a:xfrm>
        </p:grpSpPr>
        <p:sp>
          <p:nvSpPr>
            <p:cNvPr id="12" name="Line 11"/>
            <p:cNvSpPr>
              <a:spLocks noChangeShapeType="1"/>
            </p:cNvSpPr>
            <p:nvPr/>
          </p:nvSpPr>
          <p:spPr bwMode="auto">
            <a:xfrm>
              <a:off x="0" y="0"/>
              <a:ext cx="0" cy="703"/>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13" name="Line 12"/>
            <p:cNvSpPr>
              <a:spLocks noChangeShapeType="1"/>
            </p:cNvSpPr>
            <p:nvPr/>
          </p:nvSpPr>
          <p:spPr bwMode="auto">
            <a:xfrm>
              <a:off x="0" y="703"/>
              <a:ext cx="499"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14" name="Group 13"/>
          <p:cNvGrpSpPr/>
          <p:nvPr/>
        </p:nvGrpSpPr>
        <p:grpSpPr bwMode="auto">
          <a:xfrm>
            <a:off x="4512810" y="1956479"/>
            <a:ext cx="5942012" cy="396875"/>
            <a:chOff x="0" y="0"/>
            <a:chExt cx="3743" cy="250"/>
          </a:xfrm>
        </p:grpSpPr>
        <p:sp>
          <p:nvSpPr>
            <p:cNvPr id="15" name="Rectangle 14"/>
            <p:cNvSpPr>
              <a:spLocks noChangeArrowheads="1"/>
            </p:cNvSpPr>
            <p:nvPr/>
          </p:nvSpPr>
          <p:spPr bwMode="auto">
            <a:xfrm>
              <a:off x="0" y="1"/>
              <a:ext cx="2540" cy="249"/>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zh-CN" altLang="en-US" sz="1800" dirty="0">
                  <a:solidFill>
                    <a:schemeClr val="bg1"/>
                  </a:solidFill>
                  <a:latin typeface="微软雅黑" panose="020B0503020204020204" pitchFamily="34" charset="-122"/>
                  <a:ea typeface="微软雅黑" panose="020B0503020204020204" pitchFamily="34" charset="-122"/>
                </a:rPr>
                <a:t>虚拟页</a:t>
              </a:r>
              <a:r>
                <a:rPr lang="zh-CN" altLang="en-US" sz="1800" dirty="0" smtClean="0">
                  <a:solidFill>
                    <a:schemeClr val="bg1"/>
                  </a:solidFill>
                  <a:latin typeface="微软雅黑" panose="020B0503020204020204" pitchFamily="34" charset="-122"/>
                  <a:ea typeface="微软雅黑" panose="020B0503020204020204" pitchFamily="34" charset="-122"/>
                </a:rPr>
                <a:t>号 </a:t>
              </a:r>
              <a:r>
                <a:rPr lang="en-US" altLang="zh-CN" sz="1800" dirty="0" smtClean="0">
                  <a:solidFill>
                    <a:schemeClr val="bg1"/>
                  </a:solidFill>
                  <a:latin typeface="微软雅黑" panose="020B0503020204020204" pitchFamily="34" charset="-122"/>
                  <a:ea typeface="微软雅黑" panose="020B0503020204020204" pitchFamily="34" charset="-122"/>
                </a:rPr>
                <a:t>(VPN)</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16" name="Rectangle 15"/>
            <p:cNvSpPr>
              <a:spLocks noChangeArrowheads="1"/>
            </p:cNvSpPr>
            <p:nvPr/>
          </p:nvSpPr>
          <p:spPr bwMode="auto">
            <a:xfrm>
              <a:off x="2518" y="0"/>
              <a:ext cx="1225" cy="25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1800" dirty="0" smtClean="0">
                  <a:solidFill>
                    <a:schemeClr val="bg1"/>
                  </a:solidFill>
                  <a:latin typeface="微软雅黑" panose="020B0503020204020204" pitchFamily="34" charset="-122"/>
                  <a:ea typeface="微软雅黑" panose="020B0503020204020204" pitchFamily="34" charset="-122"/>
                </a:rPr>
                <a:t>页</a:t>
              </a:r>
              <a:r>
                <a:rPr lang="zh-CN" altLang="en-US" sz="1800" dirty="0">
                  <a:solidFill>
                    <a:schemeClr val="bg1"/>
                  </a:solidFill>
                  <a:latin typeface="微软雅黑" panose="020B0503020204020204" pitchFamily="34" charset="-122"/>
                  <a:ea typeface="微软雅黑" panose="020B0503020204020204" pitchFamily="34" charset="-122"/>
                </a:rPr>
                <a:t>内</a:t>
              </a:r>
              <a:r>
                <a:rPr lang="zh-CN" altLang="en-US" sz="1800" dirty="0" smtClean="0">
                  <a:solidFill>
                    <a:schemeClr val="bg1"/>
                  </a:solidFill>
                  <a:latin typeface="微软雅黑" panose="020B0503020204020204" pitchFamily="34" charset="-122"/>
                  <a:ea typeface="微软雅黑" panose="020B0503020204020204" pitchFamily="34" charset="-122"/>
                </a:rPr>
                <a:t>偏移</a:t>
              </a:r>
              <a:r>
                <a:rPr lang="en-US" altLang="zh-CN" sz="1800" dirty="0" smtClean="0">
                  <a:solidFill>
                    <a:schemeClr val="bg1"/>
                  </a:solidFill>
                  <a:latin typeface="微软雅黑" panose="020B0503020204020204" pitchFamily="34" charset="-122"/>
                  <a:ea typeface="微软雅黑" panose="020B0503020204020204" pitchFamily="34" charset="-122"/>
                </a:rPr>
                <a:t>(VPO)</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sp>
        <p:nvSpPr>
          <p:cNvPr id="17" name="Line 20"/>
          <p:cNvSpPr>
            <a:spLocks noChangeShapeType="1"/>
          </p:cNvSpPr>
          <p:nvPr/>
        </p:nvSpPr>
        <p:spPr bwMode="auto">
          <a:xfrm>
            <a:off x="6349547" y="3871453"/>
            <a:ext cx="0" cy="17640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8" name="Rectangle 21"/>
          <p:cNvSpPr>
            <a:spLocks noChangeArrowheads="1"/>
          </p:cNvSpPr>
          <p:nvPr/>
        </p:nvSpPr>
        <p:spPr bwMode="auto">
          <a:xfrm>
            <a:off x="5241472" y="5688959"/>
            <a:ext cx="3203575" cy="3240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zh-CN" altLang="en-US" sz="1600" b="1" dirty="0">
                <a:solidFill>
                  <a:schemeClr val="bg1"/>
                </a:solidFill>
                <a:latin typeface="Times New Roman" panose="02020603050405020304" pitchFamily="18" charset="0"/>
              </a:rPr>
              <a:t>物理页</a:t>
            </a:r>
            <a:r>
              <a:rPr lang="zh-CN" altLang="en-US" sz="1600" b="1" dirty="0" smtClean="0">
                <a:solidFill>
                  <a:schemeClr val="bg1"/>
                </a:solidFill>
                <a:latin typeface="Times New Roman" panose="02020603050405020304" pitchFamily="18" charset="0"/>
              </a:rPr>
              <a:t>号</a:t>
            </a:r>
            <a:r>
              <a:rPr lang="en-US" altLang="zh-CN" sz="1600" dirty="0" smtClean="0">
                <a:solidFill>
                  <a:schemeClr val="bg1"/>
                </a:solidFill>
                <a:latin typeface="微软雅黑" panose="020B0503020204020204" pitchFamily="34" charset="-122"/>
                <a:ea typeface="微软雅黑" panose="020B0503020204020204" pitchFamily="34" charset="-122"/>
              </a:rPr>
              <a:t>(PPN)</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9" name="Line 22"/>
          <p:cNvSpPr>
            <a:spLocks noChangeShapeType="1"/>
          </p:cNvSpPr>
          <p:nvPr/>
        </p:nvSpPr>
        <p:spPr bwMode="auto">
          <a:xfrm>
            <a:off x="9589635" y="2426379"/>
            <a:ext cx="0" cy="32040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0" name="Rectangle 23"/>
          <p:cNvSpPr>
            <a:spLocks noChangeArrowheads="1"/>
          </p:cNvSpPr>
          <p:nvPr/>
        </p:nvSpPr>
        <p:spPr bwMode="auto">
          <a:xfrm>
            <a:off x="8445047" y="5688959"/>
            <a:ext cx="1944688" cy="3240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1600" dirty="0" smtClean="0">
                <a:solidFill>
                  <a:schemeClr val="bg1"/>
                </a:solidFill>
                <a:latin typeface="微软雅黑" panose="020B0503020204020204" pitchFamily="34" charset="-122"/>
                <a:ea typeface="微软雅黑" panose="020B0503020204020204" pitchFamily="34" charset="-122"/>
              </a:rPr>
              <a:t>页内偏移</a:t>
            </a:r>
            <a:r>
              <a:rPr lang="en-US" altLang="zh-CN" sz="1600" dirty="0" smtClean="0">
                <a:solidFill>
                  <a:schemeClr val="bg1"/>
                </a:solidFill>
                <a:latin typeface="微软雅黑" panose="020B0503020204020204" pitchFamily="34" charset="-122"/>
                <a:ea typeface="微软雅黑" panose="020B0503020204020204" pitchFamily="34" charset="-122"/>
              </a:rPr>
              <a:t>(PPO)</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nvGrpSpPr>
          <p:cNvPr id="21" name="Group 24"/>
          <p:cNvGrpSpPr/>
          <p:nvPr/>
        </p:nvGrpSpPr>
        <p:grpSpPr bwMode="auto">
          <a:xfrm>
            <a:off x="3963535" y="6120491"/>
            <a:ext cx="6391275" cy="285750"/>
            <a:chOff x="0" y="92"/>
            <a:chExt cx="4026" cy="180"/>
          </a:xfrm>
        </p:grpSpPr>
        <p:sp>
          <p:nvSpPr>
            <p:cNvPr id="22" name="AutoShape 25"/>
            <p:cNvSpPr/>
            <p:nvPr/>
          </p:nvSpPr>
          <p:spPr bwMode="auto">
            <a:xfrm rot="16200000">
              <a:off x="2396" y="-1453"/>
              <a:ext cx="85" cy="3175"/>
            </a:xfrm>
            <a:prstGeom prst="leftBrace">
              <a:avLst>
                <a:gd name="adj1" fmla="val 193574"/>
                <a:gd name="adj2" fmla="val 50000"/>
              </a:avLst>
            </a:prstGeom>
            <a:noFill/>
            <a:ln w="9525">
              <a:solidFill>
                <a:schemeClr val="tx1"/>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endParaRPr lang="zh-CN" altLang="en-US" sz="2400">
                <a:latin typeface="Times New Roman" panose="02020603050405020304" pitchFamily="18" charset="0"/>
              </a:endParaRPr>
            </a:p>
          </p:txBody>
        </p:sp>
        <p:sp>
          <p:nvSpPr>
            <p:cNvPr id="23" name="Line 26"/>
            <p:cNvSpPr>
              <a:spLocks noChangeShapeType="1"/>
            </p:cNvSpPr>
            <p:nvPr/>
          </p:nvSpPr>
          <p:spPr bwMode="auto">
            <a:xfrm>
              <a:off x="2449" y="171"/>
              <a:ext cx="0" cy="91"/>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24" name="Line 27"/>
            <p:cNvSpPr>
              <a:spLocks noChangeShapeType="1"/>
            </p:cNvSpPr>
            <p:nvPr/>
          </p:nvSpPr>
          <p:spPr bwMode="auto">
            <a:xfrm flipH="1">
              <a:off x="0" y="272"/>
              <a:ext cx="2449"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25" name="Text Box 28"/>
          <p:cNvSpPr txBox="1">
            <a:spLocks noChangeArrowheads="1"/>
          </p:cNvSpPr>
          <p:nvPr/>
        </p:nvSpPr>
        <p:spPr bwMode="auto">
          <a:xfrm>
            <a:off x="3242810" y="5936341"/>
            <a:ext cx="2232025"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zh-CN" altLang="en-US" sz="2000" b="1" dirty="0" smtClean="0">
                <a:solidFill>
                  <a:srgbClr val="FF0000"/>
                </a:solidFill>
                <a:latin typeface="Times New Roman" panose="02020603050405020304" pitchFamily="18" charset="0"/>
              </a:rPr>
              <a:t>物理地址</a:t>
            </a:r>
            <a:endParaRPr lang="zh-CN" altLang="en-US" sz="2000" b="1" dirty="0">
              <a:solidFill>
                <a:srgbClr val="FF0000"/>
              </a:solidFill>
              <a:latin typeface="Times New Roman" panose="02020603050405020304" pitchFamily="18" charset="0"/>
            </a:endParaRPr>
          </a:p>
        </p:txBody>
      </p:sp>
      <p:sp>
        <p:nvSpPr>
          <p:cNvPr id="26" name="Text Box 29"/>
          <p:cNvSpPr txBox="1">
            <a:spLocks noChangeArrowheads="1"/>
          </p:cNvSpPr>
          <p:nvPr/>
        </p:nvSpPr>
        <p:spPr bwMode="auto">
          <a:xfrm>
            <a:off x="5919336" y="1504041"/>
            <a:ext cx="3103562" cy="4188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ct val="115000"/>
              </a:lnSpc>
              <a:spcBef>
                <a:spcPct val="0"/>
              </a:spcBef>
              <a:buFontTx/>
              <a:buNone/>
            </a:pPr>
            <a:r>
              <a:rPr lang="zh-CN" altLang="en-US" sz="2000" dirty="0" smtClean="0">
                <a:latin typeface="微软雅黑" panose="020B0503020204020204" pitchFamily="34" charset="-122"/>
                <a:ea typeface="微软雅黑" panose="020B0503020204020204" pitchFamily="34" charset="-122"/>
              </a:rPr>
              <a:t>虚拟地址</a:t>
            </a:r>
            <a:r>
              <a:rPr lang="en-US" altLang="zh-CN" sz="2000" dirty="0" smtClean="0">
                <a:latin typeface="微软雅黑" panose="020B0503020204020204" pitchFamily="34" charset="-122"/>
                <a:ea typeface="微软雅黑" panose="020B0503020204020204" pitchFamily="34" charset="-122"/>
              </a:rPr>
              <a:t>VA</a:t>
            </a:r>
            <a:endParaRPr lang="en-US" altLang="zh-CN" sz="2000" dirty="0">
              <a:latin typeface="微软雅黑" panose="020B0503020204020204" pitchFamily="34" charset="-122"/>
              <a:ea typeface="微软雅黑" panose="020B0503020204020204" pitchFamily="34" charset="-122"/>
            </a:endParaRPr>
          </a:p>
        </p:txBody>
      </p:sp>
      <p:sp>
        <p:nvSpPr>
          <p:cNvPr id="28" name="文本框 139294"/>
          <p:cNvSpPr txBox="1">
            <a:spLocks noChangeArrowheads="1"/>
          </p:cNvSpPr>
          <p:nvPr/>
        </p:nvSpPr>
        <p:spPr bwMode="auto">
          <a:xfrm>
            <a:off x="6349547" y="5318805"/>
            <a:ext cx="6477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1600" b="1" dirty="0">
                <a:latin typeface="Times New Roman" panose="02020603050405020304" pitchFamily="18" charset="0"/>
              </a:rPr>
              <a:t>PTE</a:t>
            </a:r>
            <a:endParaRPr lang="en-US" altLang="zh-CN" sz="1600" b="1" dirty="0">
              <a:latin typeface="Times New Roman" panose="02020603050405020304" pitchFamily="18" charset="0"/>
            </a:endParaRPr>
          </a:p>
        </p:txBody>
      </p:sp>
      <p:grpSp>
        <p:nvGrpSpPr>
          <p:cNvPr id="30" name="组合 29"/>
          <p:cNvGrpSpPr/>
          <p:nvPr/>
        </p:nvGrpSpPr>
        <p:grpSpPr>
          <a:xfrm>
            <a:off x="3317422" y="2173967"/>
            <a:ext cx="1196976" cy="1708150"/>
            <a:chOff x="2533650" y="2587626"/>
            <a:chExt cx="1196976" cy="1708150"/>
          </a:xfrm>
        </p:grpSpPr>
        <p:grpSp>
          <p:nvGrpSpPr>
            <p:cNvPr id="31" name="Group 16"/>
            <p:cNvGrpSpPr/>
            <p:nvPr/>
          </p:nvGrpSpPr>
          <p:grpSpPr bwMode="auto">
            <a:xfrm>
              <a:off x="2686050" y="2587626"/>
              <a:ext cx="1044576" cy="1708150"/>
              <a:chOff x="0" y="0"/>
              <a:chExt cx="658" cy="1134"/>
            </a:xfrm>
          </p:grpSpPr>
          <p:sp>
            <p:nvSpPr>
              <p:cNvPr id="33" name="Line 17"/>
              <p:cNvSpPr>
                <a:spLocks noChangeShapeType="1"/>
              </p:cNvSpPr>
              <p:nvPr/>
            </p:nvSpPr>
            <p:spPr bwMode="auto">
              <a:xfrm flipH="1">
                <a:off x="0" y="0"/>
                <a:ext cx="658" cy="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34" name="Line 18"/>
              <p:cNvSpPr>
                <a:spLocks noChangeShapeType="1"/>
              </p:cNvSpPr>
              <p:nvPr/>
            </p:nvSpPr>
            <p:spPr bwMode="auto">
              <a:xfrm>
                <a:off x="0" y="0"/>
                <a:ext cx="0" cy="1134"/>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35" name="Line 19"/>
              <p:cNvSpPr>
                <a:spLocks noChangeShapeType="1"/>
              </p:cNvSpPr>
              <p:nvPr/>
            </p:nvSpPr>
            <p:spPr bwMode="auto">
              <a:xfrm>
                <a:off x="0" y="1134"/>
                <a:ext cx="272"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32" name="流程图: 汇总连接 31"/>
            <p:cNvSpPr/>
            <p:nvPr/>
          </p:nvSpPr>
          <p:spPr>
            <a:xfrm>
              <a:off x="2533650" y="3124200"/>
              <a:ext cx="276225" cy="257175"/>
            </a:xfrm>
            <a:prstGeom prst="flowChartSummingJunc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矩形 1"/>
          <p:cNvSpPr/>
          <p:nvPr/>
        </p:nvSpPr>
        <p:spPr>
          <a:xfrm>
            <a:off x="1983412" y="4211970"/>
            <a:ext cx="1914695" cy="1077218"/>
          </a:xfrm>
          <a:prstGeom prst="rect">
            <a:avLst/>
          </a:prstGeom>
        </p:spPr>
        <p:txBody>
          <a:bodyPr wrap="square">
            <a:spAutoFit/>
          </a:bodyPr>
          <a:lstStyle/>
          <a:p>
            <a:r>
              <a:rPr lang="zh-CN" altLang="en-US" sz="1600" dirty="0"/>
              <a:t>页目录</a:t>
            </a:r>
            <a:r>
              <a:rPr lang="zh-CN" altLang="en-US" sz="1600" dirty="0" smtClean="0"/>
              <a:t>表存放在</a:t>
            </a:r>
            <a:r>
              <a:rPr lang="zh-CN" altLang="en-US" sz="1600" dirty="0"/>
              <a:t>以</a:t>
            </a:r>
            <a:r>
              <a:rPr lang="en-US" altLang="zh-CN" sz="1600" dirty="0"/>
              <a:t>4K</a:t>
            </a:r>
            <a:r>
              <a:rPr lang="zh-CN" altLang="en-US" sz="1600" dirty="0"/>
              <a:t>字节为单位的存储器</a:t>
            </a:r>
            <a:r>
              <a:rPr lang="zh-CN" altLang="en-US" sz="1600" dirty="0" smtClean="0"/>
              <a:t>边界</a:t>
            </a:r>
            <a:r>
              <a:rPr lang="zh-CN" altLang="en-US" sz="1600" dirty="0" smtClean="0"/>
              <a:t>，其</a:t>
            </a:r>
            <a:r>
              <a:rPr lang="zh-CN" altLang="en-US" sz="1600" dirty="0" smtClean="0"/>
              <a:t>地址低</a:t>
            </a:r>
            <a:r>
              <a:rPr lang="en-US" altLang="zh-CN" sz="1600" dirty="0"/>
              <a:t>12</a:t>
            </a:r>
            <a:r>
              <a:rPr lang="zh-CN" altLang="en-US" sz="1600" dirty="0" smtClean="0"/>
              <a:t>位为</a:t>
            </a:r>
            <a:r>
              <a:rPr lang="en-US" altLang="zh-CN" sz="1600" dirty="0"/>
              <a:t>0</a:t>
            </a:r>
            <a:endParaRPr lang="zh-CN" altLang="en-US" sz="1600" dirty="0"/>
          </a:p>
        </p:txBody>
      </p:sp>
      <p:sp>
        <p:nvSpPr>
          <p:cNvPr id="36" name="矩形 35"/>
          <p:cNvSpPr/>
          <p:nvPr/>
        </p:nvSpPr>
        <p:spPr>
          <a:xfrm>
            <a:off x="797258" y="861461"/>
            <a:ext cx="4557763"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页式虚拟存储器地址变换</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37" name="矩形 36"/>
          <p:cNvSpPr/>
          <p:nvPr/>
        </p:nvSpPr>
        <p:spPr>
          <a:xfrm>
            <a:off x="2461759" y="2069859"/>
            <a:ext cx="591752" cy="338554"/>
          </a:xfrm>
          <a:prstGeom prst="rect">
            <a:avLst/>
          </a:prstGeom>
        </p:spPr>
        <p:txBody>
          <a:bodyPr wrap="square">
            <a:spAutoFit/>
          </a:bodyPr>
          <a:lstStyle/>
          <a:p>
            <a:r>
              <a:rPr lang="en-US" altLang="zh-CN" sz="1600" b="1" dirty="0" smtClean="0"/>
              <a:t>CR3</a:t>
            </a:r>
            <a:endParaRPr lang="zh-CN" altLang="en-US" sz="1600" b="1" dirty="0"/>
          </a:p>
        </p:txBody>
      </p:sp>
      <p:sp>
        <p:nvSpPr>
          <p:cNvPr id="38" name="文本框 139294"/>
          <p:cNvSpPr txBox="1">
            <a:spLocks noChangeArrowheads="1"/>
          </p:cNvSpPr>
          <p:nvPr/>
        </p:nvSpPr>
        <p:spPr bwMode="auto">
          <a:xfrm>
            <a:off x="2649552" y="3344537"/>
            <a:ext cx="84088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1600" b="1" dirty="0" smtClean="0">
                <a:latin typeface="Times New Roman" panose="02020603050405020304" pitchFamily="18" charset="0"/>
              </a:rPr>
              <a:t>PTEA</a:t>
            </a:r>
            <a:endParaRPr lang="en-US" altLang="zh-CN" sz="1600" b="1" dirty="0">
              <a:latin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linds(vertic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blinds(horizontal)">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5"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linds(vertical)">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5" fill="hold" nodeType="clickEffect">
                                  <p:stCondLst>
                                    <p:cond delay="0"/>
                                  </p:stCondLst>
                                  <p:childTnLst>
                                    <p:set>
                                      <p:cBhvr>
                                        <p:cTn id="31" dur="1" fill="hold">
                                          <p:stCondLst>
                                            <p:cond delay="0"/>
                                          </p:stCondLst>
                                        </p:cTn>
                                        <p:tgtEl>
                                          <p:spTgt spid="26">
                                            <p:txEl>
                                              <p:pRg st="0" end="0"/>
                                            </p:txEl>
                                          </p:spTgt>
                                        </p:tgtEl>
                                        <p:attrNameLst>
                                          <p:attrName>style.visibility</p:attrName>
                                        </p:attrNameLst>
                                      </p:cBhvr>
                                      <p:to>
                                        <p:strVal val="visible"/>
                                      </p:to>
                                    </p:set>
                                    <p:animEffect transition="in" filter="blinds(vertical)">
                                      <p:cBhvr>
                                        <p:cTn id="32" dur="500"/>
                                        <p:tgtEl>
                                          <p:spTgt spid="26">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blinds(horizontal)">
                                      <p:cBhvr>
                                        <p:cTn id="37" dur="500"/>
                                        <p:tgtEl>
                                          <p:spTgt spid="3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5" fill="hold" nodeType="clickEffect">
                                  <p:stCondLst>
                                    <p:cond delay="0"/>
                                  </p:stCondLst>
                                  <p:childTnLst>
                                    <p:set>
                                      <p:cBhvr>
                                        <p:cTn id="41" dur="1" fill="hold">
                                          <p:stCondLst>
                                            <p:cond delay="0"/>
                                          </p:stCondLst>
                                        </p:cTn>
                                        <p:tgtEl>
                                          <p:spTgt spid="38">
                                            <p:txEl>
                                              <p:pRg st="0" end="0"/>
                                            </p:txEl>
                                          </p:spTgt>
                                        </p:tgtEl>
                                        <p:attrNameLst>
                                          <p:attrName>style.visibility</p:attrName>
                                        </p:attrNameLst>
                                      </p:cBhvr>
                                      <p:to>
                                        <p:strVal val="visible"/>
                                      </p:to>
                                    </p:set>
                                    <p:animEffect transition="in" filter="blinds(vertical)">
                                      <p:cBhvr>
                                        <p:cTn id="42" dur="500"/>
                                        <p:tgtEl>
                                          <p:spTgt spid="38">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blinds(horizontal)">
                                      <p:cBhvr>
                                        <p:cTn id="47" dur="500"/>
                                        <p:tgtEl>
                                          <p:spTgt spid="17"/>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28"/>
                                        </p:tgtEl>
                                        <p:attrNameLst>
                                          <p:attrName>style.visibility</p:attrName>
                                        </p:attrNameLst>
                                      </p:cBhvr>
                                      <p:to>
                                        <p:strVal val="visible"/>
                                      </p:to>
                                    </p:set>
                                    <p:animEffect transition="in" filter="blinds(horizontal)">
                                      <p:cBhvr>
                                        <p:cTn id="52" dur="500"/>
                                        <p:tgtEl>
                                          <p:spTgt spid="28"/>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blinds(horizontal)">
                                      <p:cBhvr>
                                        <p:cTn id="57" dur="500"/>
                                        <p:tgtEl>
                                          <p:spTgt spid="18"/>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blinds(horizontal)">
                                      <p:cBhvr>
                                        <p:cTn id="62" dur="500"/>
                                        <p:tgtEl>
                                          <p:spTgt spid="19"/>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blinds(horizontal)">
                                      <p:cBhvr>
                                        <p:cTn id="67" dur="500"/>
                                        <p:tgtEl>
                                          <p:spTgt spid="20"/>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blinds(horizontal)">
                                      <p:cBhvr>
                                        <p:cTn id="72" dur="500"/>
                                        <p:tgtEl>
                                          <p:spTgt spid="21"/>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blinds(horizontal)">
                                      <p:cBhvr>
                                        <p:cTn id="77" dur="500"/>
                                        <p:tgtEl>
                                          <p:spTgt spid="25"/>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37"/>
                                        </p:tgtEl>
                                        <p:attrNameLst>
                                          <p:attrName>style.visibility</p:attrName>
                                        </p:attrNameLst>
                                      </p:cBhvr>
                                      <p:to>
                                        <p:strVal val="visible"/>
                                      </p:to>
                                    </p:set>
                                    <p:animEffect transition="in" filter="blinds(horizontal)">
                                      <p:cBhvr>
                                        <p:cTn id="82"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8" grpId="0" animBg="1"/>
      <p:bldP spid="20" grpId="0" animBg="1"/>
      <p:bldP spid="25" grpId="0"/>
      <p:bldP spid="28" grpId="0"/>
      <p:bldP spid="2" grpId="0"/>
      <p:bldP spid="3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标题 1"/>
          <p:cNvSpPr txBox="1"/>
          <p:nvPr/>
        </p:nvSpPr>
        <p:spPr>
          <a:xfrm>
            <a:off x="710789" y="161267"/>
            <a:ext cx="4368072"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7.7 </a:t>
            </a:r>
            <a:r>
              <a:rPr lang="zh-CN" altLang="en-US" dirty="0" smtClean="0">
                <a:solidFill>
                  <a:schemeClr val="tx1"/>
                </a:solidFill>
                <a:latin typeface="禹卫书法行书简体" panose="02000603000000000000" pitchFamily="2" charset="-122"/>
                <a:ea typeface="禹卫书法行书简体" panose="02000603000000000000" pitchFamily="2" charset="-122"/>
              </a:rPr>
              <a:t>替换算法</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2" name="矩形 1"/>
          <p:cNvSpPr/>
          <p:nvPr/>
        </p:nvSpPr>
        <p:spPr>
          <a:xfrm>
            <a:off x="1230747" y="1034534"/>
            <a:ext cx="3328155" cy="492443"/>
          </a:xfrm>
          <a:prstGeom prst="rect">
            <a:avLst/>
          </a:prstGeom>
        </p:spPr>
        <p:txBody>
          <a:bodyPr wrap="non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1.</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需要</a:t>
            </a:r>
            <a:r>
              <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替换算法的原因</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grpSp>
        <p:nvGrpSpPr>
          <p:cNvPr id="83" name="组合 82"/>
          <p:cNvGrpSpPr/>
          <p:nvPr/>
        </p:nvGrpSpPr>
        <p:grpSpPr bwMode="auto">
          <a:xfrm>
            <a:off x="3819451" y="2882389"/>
            <a:ext cx="3422650" cy="455612"/>
            <a:chOff x="1869480" y="2617202"/>
            <a:chExt cx="3422600" cy="456082"/>
          </a:xfrm>
        </p:grpSpPr>
        <p:sp>
          <p:nvSpPr>
            <p:cNvPr id="84" name="矩形 83"/>
            <p:cNvSpPr/>
            <p:nvPr/>
          </p:nvSpPr>
          <p:spPr>
            <a:xfrm>
              <a:off x="1869480" y="2617202"/>
              <a:ext cx="3422600" cy="456082"/>
            </a:xfrm>
            <a:prstGeom prst="rect">
              <a:avLst/>
            </a:prstGeom>
            <a:solidFill>
              <a:schemeClr val="bg2">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00B050"/>
                </a:solidFill>
                <a:latin typeface="微软雅黑" panose="020B0503020204020204" pitchFamily="34" charset="-122"/>
                <a:ea typeface="微软雅黑" panose="020B0503020204020204" pitchFamily="34" charset="-122"/>
              </a:endParaRPr>
            </a:p>
          </p:txBody>
        </p:sp>
        <p:sp>
          <p:nvSpPr>
            <p:cNvPr id="85" name="TextBox 120"/>
            <p:cNvSpPr txBox="1">
              <a:spLocks noChangeArrowheads="1"/>
            </p:cNvSpPr>
            <p:nvPr/>
          </p:nvSpPr>
          <p:spPr bwMode="auto">
            <a:xfrm>
              <a:off x="4839320" y="2660577"/>
              <a:ext cx="432048" cy="338554"/>
            </a:xfrm>
            <a:prstGeom prst="rect">
              <a:avLst/>
            </a:prstGeom>
            <a:noFill/>
            <a:ln w="9525">
              <a:noFill/>
              <a:miter lim="800000"/>
            </a:ln>
          </p:spPr>
          <p:txBody>
            <a:bodyPr>
              <a:spAutoFit/>
            </a:bodyPr>
            <a:lstStyle/>
            <a:p>
              <a:r>
                <a:rPr lang="en-US" altLang="zh-CN" sz="1600" dirty="0">
                  <a:latin typeface="微软雅黑" panose="020B0503020204020204" pitchFamily="34" charset="-122"/>
                  <a:ea typeface="微软雅黑" panose="020B0503020204020204" pitchFamily="34" charset="-122"/>
                </a:rPr>
                <a:t>L</a:t>
              </a:r>
              <a:r>
                <a:rPr lang="en-US" altLang="zh-CN" sz="1600" baseline="-25000" dirty="0">
                  <a:latin typeface="微软雅黑" panose="020B0503020204020204" pitchFamily="34" charset="-122"/>
                  <a:ea typeface="微软雅黑" panose="020B0503020204020204" pitchFamily="34" charset="-122"/>
                </a:rPr>
                <a:t>1</a:t>
              </a:r>
              <a:endParaRPr lang="zh-CN" altLang="en-US" sz="1600" baseline="-25000" dirty="0">
                <a:latin typeface="微软雅黑" panose="020B0503020204020204" pitchFamily="34" charset="-122"/>
                <a:ea typeface="微软雅黑" panose="020B0503020204020204" pitchFamily="34" charset="-122"/>
              </a:endParaRPr>
            </a:p>
          </p:txBody>
        </p:sp>
      </p:grpSp>
      <p:grpSp>
        <p:nvGrpSpPr>
          <p:cNvPr id="86" name="组合 85"/>
          <p:cNvGrpSpPr/>
          <p:nvPr/>
        </p:nvGrpSpPr>
        <p:grpSpPr bwMode="auto">
          <a:xfrm>
            <a:off x="3819451" y="2312476"/>
            <a:ext cx="3422650" cy="455613"/>
            <a:chOff x="1869480" y="2047168"/>
            <a:chExt cx="3422600" cy="456082"/>
          </a:xfrm>
        </p:grpSpPr>
        <p:sp>
          <p:nvSpPr>
            <p:cNvPr id="87" name="矩形 86"/>
            <p:cNvSpPr/>
            <p:nvPr/>
          </p:nvSpPr>
          <p:spPr>
            <a:xfrm>
              <a:off x="1869480" y="2047168"/>
              <a:ext cx="3422600" cy="456082"/>
            </a:xfrm>
            <a:prstGeom prst="rect">
              <a:avLst/>
            </a:prstGeom>
            <a:solidFill>
              <a:schemeClr val="bg2">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00B050"/>
                </a:solidFill>
                <a:latin typeface="微软雅黑" panose="020B0503020204020204" pitchFamily="34" charset="-122"/>
                <a:ea typeface="微软雅黑" panose="020B0503020204020204" pitchFamily="34" charset="-122"/>
              </a:endParaRPr>
            </a:p>
          </p:txBody>
        </p:sp>
        <p:sp>
          <p:nvSpPr>
            <p:cNvPr id="88" name="TextBox 114"/>
            <p:cNvSpPr txBox="1">
              <a:spLocks noChangeArrowheads="1"/>
            </p:cNvSpPr>
            <p:nvPr/>
          </p:nvSpPr>
          <p:spPr bwMode="auto">
            <a:xfrm>
              <a:off x="4839320" y="2090543"/>
              <a:ext cx="432048" cy="338554"/>
            </a:xfrm>
            <a:prstGeom prst="rect">
              <a:avLst/>
            </a:prstGeom>
            <a:noFill/>
            <a:ln w="9525">
              <a:noFill/>
              <a:miter lim="800000"/>
            </a:ln>
          </p:spPr>
          <p:txBody>
            <a:bodyPr>
              <a:spAutoFit/>
            </a:bodyPr>
            <a:lstStyle/>
            <a:p>
              <a:r>
                <a:rPr lang="en-US" altLang="zh-CN" sz="1600" dirty="0">
                  <a:latin typeface="微软雅黑" panose="020B0503020204020204" pitchFamily="34" charset="-122"/>
                  <a:ea typeface="微软雅黑" panose="020B0503020204020204" pitchFamily="34" charset="-122"/>
                </a:rPr>
                <a:t>L</a:t>
              </a:r>
              <a:r>
                <a:rPr lang="en-US" altLang="zh-CN" sz="1600" baseline="-25000" dirty="0">
                  <a:latin typeface="微软雅黑" panose="020B0503020204020204" pitchFamily="34" charset="-122"/>
                  <a:ea typeface="微软雅黑" panose="020B0503020204020204" pitchFamily="34" charset="-122"/>
                </a:rPr>
                <a:t>0</a:t>
              </a:r>
              <a:endParaRPr lang="zh-CN" altLang="en-US" sz="1600" baseline="-25000" dirty="0">
                <a:latin typeface="微软雅黑" panose="020B0503020204020204" pitchFamily="34" charset="-122"/>
                <a:ea typeface="微软雅黑" panose="020B0503020204020204" pitchFamily="34" charset="-122"/>
              </a:endParaRPr>
            </a:p>
          </p:txBody>
        </p:sp>
      </p:grpSp>
      <p:grpSp>
        <p:nvGrpSpPr>
          <p:cNvPr id="89" name="组合 88"/>
          <p:cNvGrpSpPr/>
          <p:nvPr/>
        </p:nvGrpSpPr>
        <p:grpSpPr bwMode="auto">
          <a:xfrm>
            <a:off x="3819451" y="4015864"/>
            <a:ext cx="3494088" cy="455612"/>
            <a:chOff x="1869480" y="3751572"/>
            <a:chExt cx="3494608" cy="456082"/>
          </a:xfrm>
        </p:grpSpPr>
        <p:sp>
          <p:nvSpPr>
            <p:cNvPr id="90" name="矩形 89"/>
            <p:cNvSpPr/>
            <p:nvPr/>
          </p:nvSpPr>
          <p:spPr>
            <a:xfrm>
              <a:off x="1869480" y="3751572"/>
              <a:ext cx="3423159" cy="456082"/>
            </a:xfrm>
            <a:prstGeom prst="rect">
              <a:avLst/>
            </a:prstGeom>
            <a:solidFill>
              <a:schemeClr val="bg2">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rgbClr val="00B050"/>
                </a:solidFill>
                <a:latin typeface="微软雅黑" panose="020B0503020204020204" pitchFamily="34" charset="-122"/>
                <a:ea typeface="微软雅黑" panose="020B0503020204020204" pitchFamily="34" charset="-122"/>
              </a:endParaRPr>
            </a:p>
          </p:txBody>
        </p:sp>
        <p:sp>
          <p:nvSpPr>
            <p:cNvPr id="91" name="TextBox 132"/>
            <p:cNvSpPr txBox="1">
              <a:spLocks noChangeArrowheads="1"/>
            </p:cNvSpPr>
            <p:nvPr/>
          </p:nvSpPr>
          <p:spPr bwMode="auto">
            <a:xfrm>
              <a:off x="4812320" y="3794947"/>
              <a:ext cx="551768" cy="338554"/>
            </a:xfrm>
            <a:prstGeom prst="rect">
              <a:avLst/>
            </a:prstGeom>
            <a:noFill/>
            <a:ln w="9525">
              <a:noFill/>
              <a:miter lim="800000"/>
            </a:ln>
          </p:spPr>
          <p:txBody>
            <a:bodyPr>
              <a:spAutoFit/>
            </a:bodyPr>
            <a:lstStyle/>
            <a:p>
              <a:r>
                <a:rPr lang="en-US" altLang="zh-CN" sz="1600" dirty="0">
                  <a:latin typeface="微软雅黑" panose="020B0503020204020204" pitchFamily="34" charset="-122"/>
                  <a:ea typeface="微软雅黑" panose="020B0503020204020204" pitchFamily="34" charset="-122"/>
                </a:rPr>
                <a:t>L</a:t>
              </a:r>
              <a:r>
                <a:rPr lang="en-US" altLang="zh-CN" sz="1600" baseline="-25000" dirty="0">
                  <a:latin typeface="微软雅黑" panose="020B0503020204020204" pitchFamily="34" charset="-122"/>
                  <a:ea typeface="微软雅黑" panose="020B0503020204020204" pitchFamily="34" charset="-122"/>
                </a:rPr>
                <a:t>n-1</a:t>
              </a:r>
              <a:endParaRPr lang="zh-CN" altLang="en-US" sz="1600" baseline="-25000" dirty="0">
                <a:latin typeface="微软雅黑" panose="020B0503020204020204" pitchFamily="34" charset="-122"/>
                <a:ea typeface="微软雅黑" panose="020B0503020204020204" pitchFamily="34" charset="-122"/>
              </a:endParaRPr>
            </a:p>
          </p:txBody>
        </p:sp>
      </p:grpSp>
      <p:sp>
        <p:nvSpPr>
          <p:cNvPr id="92" name="矩形 91"/>
          <p:cNvSpPr/>
          <p:nvPr/>
        </p:nvSpPr>
        <p:spPr>
          <a:xfrm>
            <a:off x="5441876" y="2426776"/>
            <a:ext cx="1247775" cy="227013"/>
          </a:xfrm>
          <a:prstGeom prst="rect">
            <a:avLst/>
          </a:prstGeom>
          <a:solidFill>
            <a:srgbClr val="00B05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latin typeface="微软雅黑" panose="020B0503020204020204" pitchFamily="34" charset="-122"/>
                <a:ea typeface="微软雅黑" panose="020B0503020204020204" pitchFamily="34" charset="-122"/>
              </a:rPr>
              <a:t>B</a:t>
            </a:r>
            <a:r>
              <a:rPr lang="en-US" altLang="zh-CN" sz="1400" i="0" baseline="-25000" dirty="0">
                <a:latin typeface="微软雅黑" panose="020B0503020204020204" pitchFamily="34" charset="-122"/>
                <a:ea typeface="微软雅黑" panose="020B0503020204020204" pitchFamily="34" charset="-122"/>
              </a:rPr>
              <a:t>0</a:t>
            </a:r>
            <a:endParaRPr lang="zh-CN" altLang="en-US" sz="1400" i="0" baseline="-25000" dirty="0">
              <a:latin typeface="微软雅黑" panose="020B0503020204020204" pitchFamily="34" charset="-122"/>
              <a:ea typeface="微软雅黑" panose="020B0503020204020204" pitchFamily="34" charset="-122"/>
            </a:endParaRPr>
          </a:p>
        </p:txBody>
      </p:sp>
      <p:sp>
        <p:nvSpPr>
          <p:cNvPr id="93" name="矩形 92"/>
          <p:cNvSpPr/>
          <p:nvPr/>
        </p:nvSpPr>
        <p:spPr>
          <a:xfrm>
            <a:off x="5441876" y="2996689"/>
            <a:ext cx="1247775" cy="227012"/>
          </a:xfrm>
          <a:prstGeom prst="rect">
            <a:avLst/>
          </a:prstGeom>
          <a:solidFill>
            <a:srgbClr val="00B050"/>
          </a:solidFill>
        </p:spPr>
        <p:style>
          <a:lnRef idx="2">
            <a:schemeClr val="accent1"/>
          </a:lnRef>
          <a:fillRef idx="1">
            <a:schemeClr val="lt1"/>
          </a:fillRef>
          <a:effectRef idx="0">
            <a:schemeClr val="accent1"/>
          </a:effectRef>
          <a:fontRef idx="minor">
            <a:schemeClr val="dk1"/>
          </a:fontRef>
        </p:style>
        <p:txBody>
          <a:bodyPr anchor="ctr"/>
          <a:lstStyle/>
          <a:p>
            <a:pPr algn="ctr"/>
            <a:r>
              <a:rPr lang="en-US" altLang="zh-CN" sz="1400" dirty="0">
                <a:latin typeface="微软雅黑" panose="020B0503020204020204" pitchFamily="34" charset="-122"/>
                <a:ea typeface="微软雅黑" panose="020B0503020204020204" pitchFamily="34" charset="-122"/>
              </a:rPr>
              <a:t>B1</a:t>
            </a:r>
            <a:endParaRPr lang="zh-CN" altLang="en-US" sz="1400" dirty="0">
              <a:latin typeface="微软雅黑" panose="020B0503020204020204" pitchFamily="34" charset="-122"/>
              <a:ea typeface="微软雅黑" panose="020B0503020204020204" pitchFamily="34" charset="-122"/>
            </a:endParaRPr>
          </a:p>
        </p:txBody>
      </p:sp>
      <p:sp>
        <p:nvSpPr>
          <p:cNvPr id="94" name="矩形 93"/>
          <p:cNvSpPr/>
          <p:nvPr/>
        </p:nvSpPr>
        <p:spPr>
          <a:xfrm>
            <a:off x="3819451" y="3445951"/>
            <a:ext cx="3422650" cy="455613"/>
          </a:xfrm>
          <a:prstGeom prst="rect">
            <a:avLst/>
          </a:prstGeom>
          <a:solidFill>
            <a:schemeClr val="bg2">
              <a:lumMod val="60000"/>
              <a:lumOff val="40000"/>
            </a:schemeClr>
          </a:solidFill>
          <a:ln w="9525"/>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微软雅黑" panose="020B0503020204020204" pitchFamily="34" charset="-122"/>
              <a:ea typeface="微软雅黑" panose="020B0503020204020204" pitchFamily="34" charset="-122"/>
            </a:endParaRPr>
          </a:p>
        </p:txBody>
      </p:sp>
      <p:sp>
        <p:nvSpPr>
          <p:cNvPr id="95" name="矩形 94"/>
          <p:cNvSpPr/>
          <p:nvPr/>
        </p:nvSpPr>
        <p:spPr>
          <a:xfrm>
            <a:off x="5441876" y="3560251"/>
            <a:ext cx="1247775" cy="228600"/>
          </a:xfrm>
          <a:prstGeom prst="rect">
            <a:avLst/>
          </a:prstGeom>
          <a:solidFill>
            <a:srgbClr val="00B050"/>
          </a:solidFill>
        </p:spPr>
        <p:style>
          <a:lnRef idx="2">
            <a:schemeClr val="accent1"/>
          </a:lnRef>
          <a:fillRef idx="1">
            <a:schemeClr val="lt1"/>
          </a:fillRef>
          <a:effectRef idx="0">
            <a:schemeClr val="accent1"/>
          </a:effectRef>
          <a:fontRef idx="minor">
            <a:schemeClr val="dk1"/>
          </a:fontRef>
        </p:style>
        <p:txBody>
          <a:bodyPr anchor="ctr"/>
          <a:lstStyle/>
          <a:p>
            <a:pPr algn="ctr"/>
            <a:r>
              <a:rPr lang="en-US" altLang="zh-CN" sz="1400" dirty="0">
                <a:latin typeface="微软雅黑" panose="020B0503020204020204" pitchFamily="34" charset="-122"/>
                <a:ea typeface="微软雅黑" panose="020B0503020204020204" pitchFamily="34" charset="-122"/>
              </a:rPr>
              <a:t>…</a:t>
            </a:r>
            <a:endParaRPr lang="zh-CN" altLang="en-US" sz="1400" dirty="0">
              <a:latin typeface="微软雅黑" panose="020B0503020204020204" pitchFamily="34" charset="-122"/>
              <a:ea typeface="微软雅黑" panose="020B0503020204020204" pitchFamily="34" charset="-122"/>
            </a:endParaRPr>
          </a:p>
        </p:txBody>
      </p:sp>
      <p:grpSp>
        <p:nvGrpSpPr>
          <p:cNvPr id="96" name="组合 95"/>
          <p:cNvGrpSpPr/>
          <p:nvPr/>
        </p:nvGrpSpPr>
        <p:grpSpPr bwMode="auto">
          <a:xfrm>
            <a:off x="4721151" y="2426776"/>
            <a:ext cx="720725" cy="1931988"/>
            <a:chOff x="2771800" y="2161394"/>
            <a:chExt cx="720080" cy="1932171"/>
          </a:xfrm>
        </p:grpSpPr>
        <p:sp>
          <p:nvSpPr>
            <p:cNvPr id="97" name="矩形 96"/>
            <p:cNvSpPr/>
            <p:nvPr/>
          </p:nvSpPr>
          <p:spPr>
            <a:xfrm>
              <a:off x="2771800" y="2161394"/>
              <a:ext cx="720080" cy="227035"/>
            </a:xfrm>
            <a:prstGeom prst="rect">
              <a:avLst/>
            </a:prstGeom>
            <a:solidFill>
              <a:srgbClr val="0070C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solidFill>
                    <a:schemeClr val="bg1"/>
                  </a:solidFill>
                  <a:latin typeface="微软雅黑" panose="020B0503020204020204" pitchFamily="34" charset="-122"/>
                  <a:ea typeface="微软雅黑" panose="020B0503020204020204" pitchFamily="34" charset="-122"/>
                </a:rPr>
                <a:t>Tag</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sp>
          <p:nvSpPr>
            <p:cNvPr id="98" name="矩形 97"/>
            <p:cNvSpPr/>
            <p:nvPr/>
          </p:nvSpPr>
          <p:spPr>
            <a:xfrm>
              <a:off x="2771800" y="2731361"/>
              <a:ext cx="720080" cy="228622"/>
            </a:xfrm>
            <a:prstGeom prst="rect">
              <a:avLst/>
            </a:prstGeom>
            <a:solidFill>
              <a:srgbClr val="0070C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a:solidFill>
                    <a:schemeClr val="bg1"/>
                  </a:solidFill>
                  <a:latin typeface="微软雅黑" panose="020B0503020204020204" pitchFamily="34" charset="-122"/>
                  <a:ea typeface="微软雅黑" panose="020B0503020204020204" pitchFamily="34" charset="-122"/>
                </a:rPr>
                <a:t>Tag</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sp>
          <p:nvSpPr>
            <p:cNvPr id="99" name="矩形 98"/>
            <p:cNvSpPr/>
            <p:nvPr/>
          </p:nvSpPr>
          <p:spPr>
            <a:xfrm>
              <a:off x="2771800" y="3294976"/>
              <a:ext cx="720080" cy="228622"/>
            </a:xfrm>
            <a:prstGeom prst="rect">
              <a:avLst/>
            </a:prstGeom>
            <a:solidFill>
              <a:srgbClr val="0070C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a:solidFill>
                    <a:schemeClr val="bg1"/>
                  </a:solidFill>
                  <a:latin typeface="微软雅黑" panose="020B0503020204020204" pitchFamily="34" charset="-122"/>
                  <a:ea typeface="微软雅黑" panose="020B0503020204020204" pitchFamily="34" charset="-122"/>
                </a:rPr>
                <a:t>Tag</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sp>
          <p:nvSpPr>
            <p:cNvPr id="100" name="矩形 99"/>
            <p:cNvSpPr/>
            <p:nvPr/>
          </p:nvSpPr>
          <p:spPr>
            <a:xfrm>
              <a:off x="2771800" y="3866530"/>
              <a:ext cx="720080" cy="227035"/>
            </a:xfrm>
            <a:prstGeom prst="rect">
              <a:avLst/>
            </a:prstGeom>
            <a:solidFill>
              <a:srgbClr val="0070C0"/>
            </a:solidFill>
          </p:spPr>
          <p:style>
            <a:lnRef idx="2">
              <a:schemeClr val="accent1"/>
            </a:lnRef>
            <a:fillRef idx="1">
              <a:schemeClr val="lt1"/>
            </a:fillRef>
            <a:effectRef idx="0">
              <a:schemeClr val="accent1"/>
            </a:effectRef>
            <a:fontRef idx="minor">
              <a:schemeClr val="dk1"/>
            </a:fontRef>
          </p:style>
          <p:txBody>
            <a:bodyPr anchor="ctr"/>
            <a:lstStyle/>
            <a:p>
              <a:pPr algn="ctr">
                <a:defRPr/>
              </a:pPr>
              <a:endParaRPr lang="zh-CN" altLang="en-US" sz="1400" i="0" dirty="0">
                <a:solidFill>
                  <a:schemeClr val="bg1"/>
                </a:solidFill>
                <a:latin typeface="微软雅黑" panose="020B0503020204020204" pitchFamily="34" charset="-122"/>
                <a:ea typeface="微软雅黑" panose="020B0503020204020204" pitchFamily="34" charset="-122"/>
              </a:endParaRPr>
            </a:p>
          </p:txBody>
        </p:sp>
      </p:grpSp>
      <p:grpSp>
        <p:nvGrpSpPr>
          <p:cNvPr id="101" name="组合 100"/>
          <p:cNvGrpSpPr/>
          <p:nvPr/>
        </p:nvGrpSpPr>
        <p:grpSpPr bwMode="auto">
          <a:xfrm>
            <a:off x="4360789" y="2426776"/>
            <a:ext cx="360362" cy="1931988"/>
            <a:chOff x="2411760" y="2161394"/>
            <a:chExt cx="360040" cy="1932171"/>
          </a:xfrm>
        </p:grpSpPr>
        <p:sp>
          <p:nvSpPr>
            <p:cNvPr id="102" name="矩形 101"/>
            <p:cNvSpPr/>
            <p:nvPr/>
          </p:nvSpPr>
          <p:spPr>
            <a:xfrm>
              <a:off x="2411760" y="2161394"/>
              <a:ext cx="360040" cy="227035"/>
            </a:xfrm>
            <a:prstGeom prst="rect">
              <a:avLst/>
            </a:prstGeom>
            <a:solidFill>
              <a:srgbClr val="FF000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solidFill>
                    <a:schemeClr val="bg1"/>
                  </a:solidFill>
                  <a:latin typeface="微软雅黑" panose="020B0503020204020204" pitchFamily="34" charset="-122"/>
                  <a:ea typeface="微软雅黑" panose="020B0503020204020204" pitchFamily="34" charset="-122"/>
                </a:rPr>
                <a:t>V</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sp>
          <p:nvSpPr>
            <p:cNvPr id="103" name="矩形 102"/>
            <p:cNvSpPr/>
            <p:nvPr/>
          </p:nvSpPr>
          <p:spPr>
            <a:xfrm>
              <a:off x="2411760" y="2731361"/>
              <a:ext cx="360040" cy="228622"/>
            </a:xfrm>
            <a:prstGeom prst="rect">
              <a:avLst/>
            </a:prstGeom>
            <a:solidFill>
              <a:srgbClr val="FF000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solidFill>
                    <a:schemeClr val="bg1"/>
                  </a:solidFill>
                  <a:latin typeface="微软雅黑" panose="020B0503020204020204" pitchFamily="34" charset="-122"/>
                  <a:ea typeface="微软雅黑" panose="020B0503020204020204" pitchFamily="34" charset="-122"/>
                </a:rPr>
                <a:t>V</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sp>
          <p:nvSpPr>
            <p:cNvPr id="104" name="矩形 103"/>
            <p:cNvSpPr/>
            <p:nvPr/>
          </p:nvSpPr>
          <p:spPr>
            <a:xfrm>
              <a:off x="2411760" y="3294976"/>
              <a:ext cx="360040" cy="228622"/>
            </a:xfrm>
            <a:prstGeom prst="rect">
              <a:avLst/>
            </a:prstGeom>
            <a:solidFill>
              <a:srgbClr val="FF000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solidFill>
                    <a:schemeClr val="bg1"/>
                  </a:solidFill>
                  <a:latin typeface="微软雅黑" panose="020B0503020204020204" pitchFamily="34" charset="-122"/>
                  <a:ea typeface="微软雅黑" panose="020B0503020204020204" pitchFamily="34" charset="-122"/>
                </a:rPr>
                <a:t>V</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sp>
          <p:nvSpPr>
            <p:cNvPr id="105" name="矩形 104"/>
            <p:cNvSpPr/>
            <p:nvPr/>
          </p:nvSpPr>
          <p:spPr>
            <a:xfrm>
              <a:off x="2411760" y="3866530"/>
              <a:ext cx="360040" cy="227035"/>
            </a:xfrm>
            <a:prstGeom prst="rect">
              <a:avLst/>
            </a:prstGeom>
            <a:solidFill>
              <a:srgbClr val="FF000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solidFill>
                    <a:schemeClr val="bg1"/>
                  </a:solidFill>
                  <a:latin typeface="微软雅黑" panose="020B0503020204020204" pitchFamily="34" charset="-122"/>
                  <a:ea typeface="微软雅黑" panose="020B0503020204020204" pitchFamily="34" charset="-122"/>
                </a:rPr>
                <a:t>V</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grpSp>
      <p:grpSp>
        <p:nvGrpSpPr>
          <p:cNvPr id="106" name="组合 105"/>
          <p:cNvGrpSpPr/>
          <p:nvPr/>
        </p:nvGrpSpPr>
        <p:grpSpPr bwMode="auto">
          <a:xfrm>
            <a:off x="4000426" y="2426776"/>
            <a:ext cx="360363" cy="1931988"/>
            <a:chOff x="2051720" y="2161394"/>
            <a:chExt cx="360040" cy="1932171"/>
          </a:xfrm>
        </p:grpSpPr>
        <p:sp>
          <p:nvSpPr>
            <p:cNvPr id="107" name="矩形 106"/>
            <p:cNvSpPr/>
            <p:nvPr/>
          </p:nvSpPr>
          <p:spPr>
            <a:xfrm>
              <a:off x="2051720" y="2161394"/>
              <a:ext cx="360040" cy="227035"/>
            </a:xfrm>
            <a:prstGeom prst="rect">
              <a:avLst/>
            </a:prstGeom>
            <a:solidFill>
              <a:srgbClr val="00B05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solidFill>
                    <a:schemeClr val="bg1"/>
                  </a:solidFill>
                  <a:latin typeface="微软雅黑" panose="020B0503020204020204" pitchFamily="34" charset="-122"/>
                  <a:ea typeface="微软雅黑" panose="020B0503020204020204" pitchFamily="34" charset="-122"/>
                </a:rPr>
                <a:t>D</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sp>
          <p:nvSpPr>
            <p:cNvPr id="108" name="矩形 107"/>
            <p:cNvSpPr/>
            <p:nvPr/>
          </p:nvSpPr>
          <p:spPr>
            <a:xfrm>
              <a:off x="2051720" y="2731361"/>
              <a:ext cx="360040" cy="228622"/>
            </a:xfrm>
            <a:prstGeom prst="rect">
              <a:avLst/>
            </a:prstGeom>
            <a:solidFill>
              <a:srgbClr val="00B05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solidFill>
                    <a:schemeClr val="bg1"/>
                  </a:solidFill>
                  <a:latin typeface="微软雅黑" panose="020B0503020204020204" pitchFamily="34" charset="-122"/>
                  <a:ea typeface="微软雅黑" panose="020B0503020204020204" pitchFamily="34" charset="-122"/>
                </a:rPr>
                <a:t>D</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sp>
          <p:nvSpPr>
            <p:cNvPr id="109" name="矩形 108"/>
            <p:cNvSpPr/>
            <p:nvPr/>
          </p:nvSpPr>
          <p:spPr>
            <a:xfrm>
              <a:off x="2051720" y="3294976"/>
              <a:ext cx="360040" cy="228622"/>
            </a:xfrm>
            <a:prstGeom prst="rect">
              <a:avLst/>
            </a:prstGeom>
            <a:solidFill>
              <a:srgbClr val="00B05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solidFill>
                    <a:schemeClr val="bg1"/>
                  </a:solidFill>
                  <a:latin typeface="微软雅黑" panose="020B0503020204020204" pitchFamily="34" charset="-122"/>
                  <a:ea typeface="微软雅黑" panose="020B0503020204020204" pitchFamily="34" charset="-122"/>
                </a:rPr>
                <a:t>D</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sp>
          <p:nvSpPr>
            <p:cNvPr id="110" name="矩形 109"/>
            <p:cNvSpPr/>
            <p:nvPr/>
          </p:nvSpPr>
          <p:spPr>
            <a:xfrm>
              <a:off x="2051720" y="3866530"/>
              <a:ext cx="360040" cy="227035"/>
            </a:xfrm>
            <a:prstGeom prst="rect">
              <a:avLst/>
            </a:prstGeom>
            <a:solidFill>
              <a:srgbClr val="00B05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400" i="0" dirty="0">
                  <a:solidFill>
                    <a:schemeClr val="bg1"/>
                  </a:solidFill>
                  <a:latin typeface="微软雅黑" panose="020B0503020204020204" pitchFamily="34" charset="-122"/>
                  <a:ea typeface="微软雅黑" panose="020B0503020204020204" pitchFamily="34" charset="-122"/>
                </a:rPr>
                <a:t>D</a:t>
              </a:r>
              <a:endParaRPr lang="zh-CN" altLang="en-US" sz="1400" i="0" dirty="0">
                <a:solidFill>
                  <a:schemeClr val="bg1"/>
                </a:solidFill>
                <a:latin typeface="微软雅黑" panose="020B0503020204020204" pitchFamily="34" charset="-122"/>
                <a:ea typeface="微软雅黑" panose="020B0503020204020204" pitchFamily="34" charset="-122"/>
              </a:endParaRPr>
            </a:p>
          </p:txBody>
        </p:sp>
      </p:grpSp>
      <p:sp>
        <p:nvSpPr>
          <p:cNvPr id="111" name="矩形 110"/>
          <p:cNvSpPr/>
          <p:nvPr/>
        </p:nvSpPr>
        <p:spPr>
          <a:xfrm>
            <a:off x="5441876" y="4130164"/>
            <a:ext cx="1247775" cy="228600"/>
          </a:xfrm>
          <a:prstGeom prst="rect">
            <a:avLst/>
          </a:prstGeom>
          <a:solidFill>
            <a:srgbClr val="00B050"/>
          </a:solidFill>
        </p:spPr>
        <p:style>
          <a:lnRef idx="2">
            <a:schemeClr val="accent1"/>
          </a:lnRef>
          <a:fillRef idx="1">
            <a:schemeClr val="lt1"/>
          </a:fillRef>
          <a:effectRef idx="0">
            <a:schemeClr val="accent1"/>
          </a:effectRef>
          <a:fontRef idx="minor">
            <a:schemeClr val="dk1"/>
          </a:fontRef>
        </p:style>
        <p:txBody>
          <a:bodyPr anchor="ctr"/>
          <a:lstStyle/>
          <a:p>
            <a:pPr algn="ctr"/>
            <a:r>
              <a:rPr lang="en-US" altLang="zh-CN" sz="1400" dirty="0">
                <a:latin typeface="微软雅黑" panose="020B0503020204020204" pitchFamily="34" charset="-122"/>
                <a:ea typeface="微软雅黑" panose="020B0503020204020204" pitchFamily="34" charset="-122"/>
              </a:rPr>
              <a:t>Bn-1</a:t>
            </a:r>
            <a:endParaRPr lang="zh-CN" altLang="en-US" sz="1400" dirty="0">
              <a:latin typeface="微软雅黑" panose="020B0503020204020204" pitchFamily="34" charset="-122"/>
              <a:ea typeface="微软雅黑" panose="020B0503020204020204" pitchFamily="34" charset="-122"/>
            </a:endParaRPr>
          </a:p>
        </p:txBody>
      </p:sp>
      <p:sp>
        <p:nvSpPr>
          <p:cNvPr id="112" name="Text Box 51"/>
          <p:cNvSpPr txBox="1">
            <a:spLocks noChangeArrowheads="1"/>
          </p:cNvSpPr>
          <p:nvPr/>
        </p:nvSpPr>
        <p:spPr bwMode="auto">
          <a:xfrm>
            <a:off x="5087604" y="1869584"/>
            <a:ext cx="914400" cy="366713"/>
          </a:xfrm>
          <a:prstGeom prst="rect">
            <a:avLst/>
          </a:prstGeom>
          <a:noFill/>
          <a:ln w="9525">
            <a:noFill/>
            <a:miter lim="800000"/>
          </a:ln>
        </p:spPr>
        <p:txBody>
          <a:bodyPr>
            <a:spAutoFit/>
          </a:bodyPr>
          <a:lstStyle/>
          <a:p>
            <a:pPr algn="ctr"/>
            <a:r>
              <a:rPr lang="en-US" altLang="zh-CN" i="0" dirty="0">
                <a:latin typeface="Tahoma" panose="020B0604030504040204" pitchFamily="34" charset="0"/>
                <a:ea typeface="宋体" panose="02010600030101010101" pitchFamily="2" charset="-122"/>
              </a:rPr>
              <a:t>Cache</a:t>
            </a:r>
            <a:endParaRPr lang="en-US" altLang="zh-CN" i="0" dirty="0">
              <a:latin typeface="Tahoma" panose="020B0604030504040204" pitchFamily="34" charset="0"/>
              <a:ea typeface="宋体" panose="02010600030101010101" pitchFamily="2" charset="-122"/>
            </a:endParaRPr>
          </a:p>
        </p:txBody>
      </p:sp>
      <p:sp>
        <p:nvSpPr>
          <p:cNvPr id="113" name="矩形 112"/>
          <p:cNvSpPr/>
          <p:nvPr/>
        </p:nvSpPr>
        <p:spPr>
          <a:xfrm>
            <a:off x="4713214" y="4125401"/>
            <a:ext cx="719137" cy="228600"/>
          </a:xfrm>
          <a:prstGeom prst="rect">
            <a:avLst/>
          </a:prstGeom>
          <a:solidFill>
            <a:srgbClr val="0070C0"/>
          </a:solidFill>
        </p:spPr>
        <p:style>
          <a:lnRef idx="2">
            <a:schemeClr val="accent1"/>
          </a:lnRef>
          <a:fillRef idx="1">
            <a:schemeClr val="lt1"/>
          </a:fillRef>
          <a:effectRef idx="0">
            <a:schemeClr val="accent1"/>
          </a:effectRef>
          <a:fontRef idx="minor">
            <a:schemeClr val="dk1"/>
          </a:fontRef>
        </p:style>
        <p:txBody>
          <a:bodyPr anchor="ctr"/>
          <a:lstStyle/>
          <a:p>
            <a:pPr algn="ctr">
              <a:defRPr/>
            </a:pPr>
            <a:r>
              <a:rPr lang="en-US" altLang="zh-CN" sz="1200" b="1" i="0" dirty="0" smtClean="0">
                <a:solidFill>
                  <a:schemeClr val="bg1"/>
                </a:solidFill>
                <a:latin typeface="微软雅黑" panose="020B0503020204020204" pitchFamily="34" charset="-122"/>
                <a:ea typeface="微软雅黑" panose="020B0503020204020204" pitchFamily="34" charset="-122"/>
              </a:rPr>
              <a:t>Ta</a:t>
            </a:r>
            <a:r>
              <a:rPr lang="en-US" altLang="zh-CN" sz="1200" i="0" dirty="0" smtClean="0">
                <a:solidFill>
                  <a:schemeClr val="bg1"/>
                </a:solidFill>
                <a:latin typeface="微软雅黑" panose="020B0503020204020204" pitchFamily="34" charset="-122"/>
                <a:ea typeface="微软雅黑" panose="020B0503020204020204" pitchFamily="34" charset="-122"/>
              </a:rPr>
              <a:t>g</a:t>
            </a:r>
            <a:endParaRPr lang="zh-CN" altLang="en-US" sz="1200" i="0" dirty="0">
              <a:solidFill>
                <a:schemeClr val="bg1"/>
              </a:solidFill>
              <a:latin typeface="微软雅黑" panose="020B0503020204020204" pitchFamily="34" charset="-122"/>
              <a:ea typeface="微软雅黑" panose="020B0503020204020204" pitchFamily="34" charset="-122"/>
            </a:endParaRPr>
          </a:p>
        </p:txBody>
      </p:sp>
      <p:sp>
        <p:nvSpPr>
          <p:cNvPr id="114" name="文本框 113"/>
          <p:cNvSpPr txBox="1"/>
          <p:nvPr/>
        </p:nvSpPr>
        <p:spPr>
          <a:xfrm>
            <a:off x="1322755" y="4832421"/>
            <a:ext cx="9051331" cy="1200329"/>
          </a:xfrm>
          <a:prstGeom prst="rect">
            <a:avLst/>
          </a:prstGeom>
          <a:noFill/>
        </p:spPr>
        <p:txBody>
          <a:bodyPr wrap="square" rtlCol="0">
            <a:spAutoFit/>
          </a:bodyPr>
          <a:lstStyle/>
          <a:p>
            <a:pPr>
              <a:lnSpc>
                <a:spcPct val="150000"/>
              </a:lnSpc>
            </a:pPr>
            <a:r>
              <a:rPr lang="zh-CN" altLang="en-US" sz="2400" dirty="0" smtClean="0">
                <a:latin typeface="+mn-ea"/>
              </a:rPr>
              <a:t>程序运行一段时间后，</a:t>
            </a:r>
            <a:r>
              <a:rPr lang="en-US" altLang="zh-CN" sz="2400" dirty="0">
                <a:solidFill>
                  <a:srgbClr val="0000FF"/>
                </a:solidFill>
                <a:latin typeface="+mn-ea"/>
              </a:rPr>
              <a:t>Cache</a:t>
            </a:r>
            <a:r>
              <a:rPr lang="zh-CN" altLang="en-US" sz="2400" dirty="0" smtClean="0">
                <a:solidFill>
                  <a:srgbClr val="0000FF"/>
                </a:solidFill>
                <a:latin typeface="+mn-ea"/>
              </a:rPr>
              <a:t>存储空间被占满</a:t>
            </a:r>
            <a:r>
              <a:rPr lang="zh-CN" altLang="en-US" sz="2400" dirty="0" smtClean="0">
                <a:latin typeface="+mn-ea"/>
              </a:rPr>
              <a:t>，当有新数据被调入时，就需要借助某种机制决定替换的对象</a:t>
            </a:r>
            <a:r>
              <a:rPr lang="zh-CN" altLang="en-US" sz="2400" dirty="0" smtClean="0">
                <a:latin typeface="微软雅黑" panose="020B0503020204020204" pitchFamily="34" charset="-122"/>
                <a:ea typeface="微软雅黑" panose="020B0503020204020204" pitchFamily="34" charset="-122"/>
              </a:rPr>
              <a:t>。</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4" name="矩形 3"/>
          <p:cNvSpPr/>
          <p:nvPr/>
        </p:nvSpPr>
        <p:spPr>
          <a:xfrm>
            <a:off x="797258" y="861461"/>
            <a:ext cx="4557763"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页式虚拟存储器地址变换</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6" name="Text Box 3"/>
          <p:cNvSpPr txBox="1">
            <a:spLocks noChangeArrowheads="1"/>
          </p:cNvSpPr>
          <p:nvPr/>
        </p:nvSpPr>
        <p:spPr bwMode="auto">
          <a:xfrm>
            <a:off x="1538288" y="1400013"/>
            <a:ext cx="9548812" cy="972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130000"/>
              </a:lnSpc>
              <a:spcBef>
                <a:spcPct val="50000"/>
              </a:spcBef>
              <a:buNone/>
            </a:pPr>
            <a:r>
              <a:rPr lang="zh-CN" altLang="en-US" sz="2200" dirty="0">
                <a:latin typeface="+mn-ea"/>
                <a:ea typeface="+mn-ea"/>
              </a:rPr>
              <a:t>在下图所</a:t>
            </a:r>
            <a:r>
              <a:rPr lang="zh-CN" altLang="en-US" sz="2200" dirty="0">
                <a:latin typeface="+mn-ea"/>
                <a:ea typeface="+mn-ea"/>
              </a:rPr>
              <a:t>示页式</a:t>
            </a:r>
            <a:r>
              <a:rPr lang="zh-CN" altLang="en-US" sz="2200" dirty="0" smtClean="0">
                <a:latin typeface="+mn-ea"/>
                <a:ea typeface="+mn-ea"/>
              </a:rPr>
              <a:t>虚拟存储器</a:t>
            </a:r>
            <a:r>
              <a:rPr lang="zh-CN" altLang="en-US" sz="2200" dirty="0" smtClean="0">
                <a:latin typeface="+mn-ea"/>
                <a:ea typeface="+mn-ea"/>
              </a:rPr>
              <a:t>页表</a:t>
            </a:r>
            <a:r>
              <a:rPr lang="zh-CN" altLang="en-US" sz="2200" dirty="0">
                <a:latin typeface="+mn-ea"/>
                <a:ea typeface="+mn-ea"/>
              </a:rPr>
              <a:t>中</a:t>
            </a:r>
            <a:r>
              <a:rPr lang="zh-CN" altLang="en-US" sz="2200" dirty="0" smtClean="0">
                <a:latin typeface="+mn-ea"/>
                <a:ea typeface="+mn-ea"/>
              </a:rPr>
              <a:t>，页面</a:t>
            </a:r>
            <a:r>
              <a:rPr lang="zh-CN" altLang="en-US" sz="2200" dirty="0">
                <a:latin typeface="+mn-ea"/>
                <a:ea typeface="+mn-ea"/>
              </a:rPr>
              <a:t>大小为</a:t>
            </a:r>
            <a:r>
              <a:rPr lang="en-US" altLang="zh-CN" sz="2200" dirty="0">
                <a:latin typeface="+mn-ea"/>
                <a:ea typeface="+mn-ea"/>
              </a:rPr>
              <a:t>1024B</a:t>
            </a:r>
            <a:r>
              <a:rPr lang="zh-CN" altLang="en-US" sz="2200" dirty="0">
                <a:latin typeface="+mn-ea"/>
                <a:ea typeface="+mn-ea"/>
              </a:rPr>
              <a:t>，求对应于</a:t>
            </a:r>
            <a:r>
              <a:rPr lang="zh-CN" altLang="en-US" sz="2200" dirty="0" smtClean="0">
                <a:latin typeface="+mn-ea"/>
                <a:ea typeface="+mn-ea"/>
              </a:rPr>
              <a:t>虚拟地址</a:t>
            </a:r>
            <a:r>
              <a:rPr lang="en-US" altLang="zh-CN" sz="2200" dirty="0" smtClean="0">
                <a:latin typeface="+mn-ea"/>
                <a:ea typeface="+mn-ea"/>
              </a:rPr>
              <a:t>(2050)</a:t>
            </a:r>
            <a:r>
              <a:rPr lang="en-US" altLang="zh-CN" sz="2200" baseline="-25000" dirty="0" smtClean="0">
                <a:latin typeface="+mn-ea"/>
                <a:ea typeface="+mn-ea"/>
              </a:rPr>
              <a:t>10</a:t>
            </a:r>
            <a:r>
              <a:rPr lang="zh-CN" altLang="en-US" sz="2200" dirty="0" smtClean="0">
                <a:latin typeface="+mn-ea"/>
                <a:ea typeface="+mn-ea"/>
              </a:rPr>
              <a:t>和</a:t>
            </a:r>
            <a:r>
              <a:rPr lang="en-US" altLang="zh-CN" sz="2200" dirty="0" smtClean="0">
                <a:latin typeface="+mn-ea"/>
                <a:ea typeface="+mn-ea"/>
              </a:rPr>
              <a:t>(3080)</a:t>
            </a:r>
            <a:r>
              <a:rPr lang="en-US" altLang="zh-CN" sz="2200" baseline="-25000" dirty="0" smtClean="0">
                <a:latin typeface="+mn-ea"/>
                <a:ea typeface="+mn-ea"/>
              </a:rPr>
              <a:t>10</a:t>
            </a:r>
            <a:r>
              <a:rPr lang="zh-CN" altLang="en-US" sz="2200" dirty="0" smtClean="0">
                <a:latin typeface="+mn-ea"/>
                <a:ea typeface="+mn-ea"/>
              </a:rPr>
              <a:t>的物理地址</a:t>
            </a:r>
            <a:r>
              <a:rPr lang="zh-CN" altLang="en-US" sz="2200" dirty="0" smtClean="0">
                <a:latin typeface="+mn-ea"/>
                <a:ea typeface="+mn-ea"/>
              </a:rPr>
              <a:t>。</a:t>
            </a:r>
            <a:r>
              <a:rPr lang="en-US" altLang="zh-CN" sz="2200" dirty="0" smtClean="0">
                <a:latin typeface="+mn-ea"/>
                <a:ea typeface="+mn-ea"/>
              </a:rPr>
              <a:t>(</a:t>
            </a:r>
            <a:r>
              <a:rPr lang="zh-CN" altLang="en-US" sz="2200" dirty="0" smtClean="0">
                <a:latin typeface="+mn-ea"/>
                <a:ea typeface="+mn-ea"/>
              </a:rPr>
              <a:t>假定最大</a:t>
            </a:r>
            <a:r>
              <a:rPr lang="zh-CN" altLang="en-US" sz="2200" dirty="0">
                <a:latin typeface="+mn-ea"/>
                <a:ea typeface="+mn-ea"/>
              </a:rPr>
              <a:t>物理空间为</a:t>
            </a:r>
            <a:r>
              <a:rPr lang="en-US" altLang="zh-CN" sz="2200" dirty="0">
                <a:latin typeface="+mn-ea"/>
                <a:ea typeface="+mn-ea"/>
              </a:rPr>
              <a:t>64KB</a:t>
            </a:r>
            <a:r>
              <a:rPr lang="zh-CN" altLang="en-US" sz="2200" dirty="0">
                <a:latin typeface="+mn-ea"/>
                <a:ea typeface="+mn-ea"/>
              </a:rPr>
              <a:t>）</a:t>
            </a:r>
            <a:endParaRPr lang="zh-CN" altLang="en-US" sz="2200" dirty="0">
              <a:latin typeface="+mn-ea"/>
              <a:ea typeface="+mn-ea"/>
            </a:endParaRPr>
          </a:p>
        </p:txBody>
      </p:sp>
      <p:graphicFrame>
        <p:nvGraphicFramePr>
          <p:cNvPr id="7" name="内容占位符 140291"/>
          <p:cNvGraphicFramePr/>
          <p:nvPr/>
        </p:nvGraphicFramePr>
        <p:xfrm>
          <a:off x="4283075" y="2514479"/>
          <a:ext cx="1404938" cy="1587500"/>
        </p:xfrm>
        <a:graphic>
          <a:graphicData uri="http://schemas.openxmlformats.org/drawingml/2006/table">
            <a:tbl>
              <a:tblPr/>
              <a:tblGrid>
                <a:gridCol w="234950"/>
                <a:gridCol w="1169988"/>
              </a:tblGrid>
              <a:tr h="396875">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1"/>
                          </a:solidFill>
                          <a:latin typeface="Times New Roman" panose="02020603050405020304" pitchFamily="18"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eaLnBrk="1" hangingPunct="1">
                        <a:buNone/>
                      </a:pPr>
                      <a:r>
                        <a:rPr lang="en-US" altLang="x-none" sz="2000" b="1" dirty="0"/>
                        <a:t>1</a:t>
                      </a:r>
                      <a:endParaRPr lang="en-US" altLang="x-none" sz="2000" b="1" dirty="0"/>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1"/>
                          </a:solidFill>
                          <a:latin typeface="Times New Roman" panose="02020603050405020304" pitchFamily="18"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eaLnBrk="1" hangingPunct="1">
                        <a:buNone/>
                      </a:pPr>
                      <a:r>
                        <a:rPr lang="en-US" altLang="x-none" sz="2000" b="1" dirty="0"/>
                        <a:t>000010</a:t>
                      </a:r>
                      <a:endParaRPr lang="en-US" altLang="x-none" sz="2000" b="1" dirty="0"/>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28575"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396875">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1"/>
                          </a:solidFill>
                          <a:latin typeface="Times New Roman" panose="02020603050405020304" pitchFamily="18"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eaLnBrk="1" hangingPunct="1">
                        <a:buNone/>
                      </a:pPr>
                      <a:r>
                        <a:rPr lang="en-US" altLang="x-none" sz="2000" b="1" dirty="0"/>
                        <a:t>1</a:t>
                      </a:r>
                      <a:endParaRPr lang="en-US" altLang="x-none" sz="2000" b="1" dirty="0"/>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1"/>
                          </a:solidFill>
                          <a:latin typeface="Times New Roman" panose="02020603050405020304" pitchFamily="18"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eaLnBrk="1" hangingPunct="1">
                        <a:buNone/>
                      </a:pPr>
                      <a:r>
                        <a:rPr lang="en-US" altLang="x-none" sz="2000" b="1" dirty="0"/>
                        <a:t>000110</a:t>
                      </a:r>
                      <a:endParaRPr lang="en-US" altLang="x-none" sz="2000" b="1" dirty="0"/>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396875">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1"/>
                          </a:solidFill>
                          <a:latin typeface="Times New Roman" panose="02020603050405020304" pitchFamily="18"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eaLnBrk="1" hangingPunct="1">
                        <a:buNone/>
                      </a:pPr>
                      <a:r>
                        <a:rPr lang="en-US" altLang="x-none" sz="2000" b="1" dirty="0"/>
                        <a:t>1</a:t>
                      </a:r>
                      <a:endParaRPr lang="en-US" altLang="x-none" sz="2000" b="1" dirty="0"/>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1"/>
                          </a:solidFill>
                          <a:latin typeface="Times New Roman" panose="02020603050405020304" pitchFamily="18"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eaLnBrk="1" hangingPunct="1">
                        <a:buNone/>
                      </a:pPr>
                      <a:r>
                        <a:rPr lang="en-US" altLang="x-none" sz="2000" b="1" dirty="0"/>
                        <a:t>000111</a:t>
                      </a:r>
                      <a:endParaRPr lang="en-US" altLang="x-none" sz="2000" b="1" dirty="0"/>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12700" cap="flat" cmpd="sng">
                      <a:solidFill>
                        <a:schemeClr val="tx1"/>
                      </a:solidFill>
                      <a:prstDash val="solid"/>
                      <a:headEnd type="none" w="med" len="med"/>
                      <a:tailEnd type="none" w="med" len="med"/>
                    </a:lnB>
                    <a:lnTlToBr>
                      <a:noFill/>
                    </a:lnTlToBr>
                    <a:lnBlToTr>
                      <a:noFill/>
                    </a:lnBlToTr>
                    <a:noFill/>
                  </a:tcPr>
                </a:tc>
              </a:tr>
              <a:tr h="396875">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1"/>
                          </a:solidFill>
                          <a:latin typeface="Times New Roman" panose="02020603050405020304" pitchFamily="18"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eaLnBrk="1" hangingPunct="1">
                        <a:buNone/>
                      </a:pPr>
                      <a:r>
                        <a:rPr lang="en-US" altLang="x-none" sz="2000" b="1" dirty="0"/>
                        <a:t>0</a:t>
                      </a:r>
                      <a:endParaRPr lang="en-US" altLang="x-none" sz="2000" b="1" dirty="0"/>
                    </a:p>
                  </a:txBody>
                  <a:tcPr>
                    <a:lnL w="28575" cap="flat" cmpd="sng">
                      <a:solidFill>
                        <a:schemeClr val="tx1"/>
                      </a:solidFill>
                      <a:prstDash val="solid"/>
                      <a:headEnd type="none" w="med" len="med"/>
                      <a:tailEnd type="none" w="med" len="med"/>
                    </a:lnL>
                    <a:lnR w="12700"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c>
                  <a:txBody>
                    <a:bodyPr/>
                    <a:lstStyle>
                      <a:lvl1pPr marL="342900" lvl="0" indent="-342900" algn="l" defTabSz="914400" eaLnBrk="0" fontAlgn="base" latinLnBrk="0" hangingPunct="0">
                        <a:lnSpc>
                          <a:spcPct val="100000"/>
                        </a:lnSpc>
                        <a:spcBef>
                          <a:spcPct val="20000"/>
                        </a:spcBef>
                        <a:spcAft>
                          <a:spcPct val="0"/>
                        </a:spcAft>
                        <a:buChar char="•"/>
                        <a:defRPr sz="2800" b="0" i="0" u="none" kern="1200" baseline="0">
                          <a:solidFill>
                            <a:schemeClr val="tx1"/>
                          </a:solidFill>
                          <a:latin typeface="Times New Roman" panose="02020603050405020304" pitchFamily="18" charset="0"/>
                          <a:ea typeface="宋体" panose="02010600030101010101" pitchFamily="2" charset="-122"/>
                        </a:defRPr>
                      </a:lvl1pPr>
                      <a:lvl2pPr marL="742950" lvl="1" indent="-285750">
                        <a:defRPr sz="2400" kern="1200"/>
                      </a:lvl2pPr>
                      <a:lvl3pPr marL="1143000" lvl="2" indent="-228600">
                        <a:defRPr sz="2000" kern="1200"/>
                      </a:lvl3pPr>
                      <a:lvl4pPr marL="1600200" lvl="3" indent="-228600">
                        <a:defRPr sz="1800" kern="1200"/>
                      </a:lvl4pPr>
                      <a:lvl5pPr marL="2057400" lvl="4" indent="-228600">
                        <a:defRPr sz="1800" kern="1200"/>
                      </a:lvl5pPr>
                    </a:lstStyle>
                    <a:p>
                      <a:pPr marL="0" lvl="0" indent="0" eaLnBrk="1" hangingPunct="1">
                        <a:buNone/>
                      </a:pPr>
                      <a:r>
                        <a:rPr lang="en-US" altLang="x-none" sz="2000" b="1" dirty="0"/>
                        <a:t>000100</a:t>
                      </a:r>
                      <a:endParaRPr lang="en-US" altLang="x-none" sz="2000" b="1" dirty="0"/>
                    </a:p>
                  </a:txBody>
                  <a:tcPr>
                    <a:lnL w="12700" cap="flat" cmpd="sng">
                      <a:solidFill>
                        <a:schemeClr val="tx1"/>
                      </a:solidFill>
                      <a:prstDash val="solid"/>
                      <a:headEnd type="none" w="med" len="med"/>
                      <a:tailEnd type="none" w="med" len="med"/>
                    </a:lnL>
                    <a:lnR w="28575" cap="flat" cmpd="sng">
                      <a:solidFill>
                        <a:schemeClr val="tx1"/>
                      </a:solidFill>
                      <a:prstDash val="solid"/>
                      <a:headEnd type="none" w="med" len="med"/>
                      <a:tailEnd type="none" w="med" len="med"/>
                    </a:lnR>
                    <a:lnT w="12700" cap="flat" cmpd="sng">
                      <a:solidFill>
                        <a:schemeClr val="tx1"/>
                      </a:solidFill>
                      <a:prstDash val="solid"/>
                      <a:headEnd type="none" w="med" len="med"/>
                      <a:tailEnd type="none" w="med" len="med"/>
                    </a:lnT>
                    <a:lnB w="28575" cap="flat" cmpd="sng">
                      <a:solidFill>
                        <a:schemeClr val="tx1"/>
                      </a:solidFill>
                      <a:prstDash val="solid"/>
                      <a:headEnd type="none" w="med" len="med"/>
                      <a:tailEnd type="none" w="med" len="med"/>
                    </a:lnB>
                    <a:lnTlToBr>
                      <a:noFill/>
                    </a:lnTlToBr>
                    <a:lnBlToTr>
                      <a:noFill/>
                    </a:lnBlToTr>
                    <a:noFill/>
                  </a:tcPr>
                </a:tc>
              </a:tr>
            </a:tbl>
          </a:graphicData>
        </a:graphic>
      </p:graphicFrame>
      <p:sp>
        <p:nvSpPr>
          <p:cNvPr id="8" name="Text Box 21"/>
          <p:cNvSpPr txBox="1">
            <a:spLocks noChangeArrowheads="1"/>
          </p:cNvSpPr>
          <p:nvPr/>
        </p:nvSpPr>
        <p:spPr bwMode="auto">
          <a:xfrm>
            <a:off x="3851275" y="2514479"/>
            <a:ext cx="3603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a:latin typeface="+mn-ea"/>
                <a:ea typeface="+mn-ea"/>
              </a:rPr>
              <a:t>0</a:t>
            </a:r>
            <a:endParaRPr lang="en-US" altLang="zh-CN" sz="2000" b="1">
              <a:latin typeface="+mn-ea"/>
              <a:ea typeface="+mn-ea"/>
            </a:endParaRPr>
          </a:p>
        </p:txBody>
      </p:sp>
      <p:sp>
        <p:nvSpPr>
          <p:cNvPr id="9" name="Text Box 22"/>
          <p:cNvSpPr txBox="1">
            <a:spLocks noChangeArrowheads="1"/>
          </p:cNvSpPr>
          <p:nvPr/>
        </p:nvSpPr>
        <p:spPr bwMode="auto">
          <a:xfrm>
            <a:off x="3851275" y="2874841"/>
            <a:ext cx="3603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a:latin typeface="+mn-ea"/>
                <a:ea typeface="+mn-ea"/>
              </a:rPr>
              <a:t>1</a:t>
            </a:r>
            <a:endParaRPr lang="en-US" altLang="zh-CN" sz="2000" b="1">
              <a:latin typeface="+mn-ea"/>
              <a:ea typeface="+mn-ea"/>
            </a:endParaRPr>
          </a:p>
        </p:txBody>
      </p:sp>
      <p:sp>
        <p:nvSpPr>
          <p:cNvPr id="10" name="Text Box 23"/>
          <p:cNvSpPr txBox="1">
            <a:spLocks noChangeArrowheads="1"/>
          </p:cNvSpPr>
          <p:nvPr/>
        </p:nvSpPr>
        <p:spPr bwMode="auto">
          <a:xfrm>
            <a:off x="3851275" y="3270129"/>
            <a:ext cx="3603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a:latin typeface="+mn-ea"/>
                <a:ea typeface="+mn-ea"/>
              </a:rPr>
              <a:t>2</a:t>
            </a:r>
            <a:endParaRPr lang="en-US" altLang="zh-CN" sz="2000" b="1">
              <a:latin typeface="+mn-ea"/>
              <a:ea typeface="+mn-ea"/>
            </a:endParaRPr>
          </a:p>
        </p:txBody>
      </p:sp>
      <p:sp>
        <p:nvSpPr>
          <p:cNvPr id="11" name="Text Box 24"/>
          <p:cNvSpPr txBox="1">
            <a:spLocks noChangeArrowheads="1"/>
          </p:cNvSpPr>
          <p:nvPr/>
        </p:nvSpPr>
        <p:spPr bwMode="auto">
          <a:xfrm>
            <a:off x="3851275" y="3701929"/>
            <a:ext cx="3603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a:latin typeface="+mn-ea"/>
                <a:ea typeface="+mn-ea"/>
              </a:rPr>
              <a:t>3</a:t>
            </a:r>
            <a:endParaRPr lang="en-US" altLang="zh-CN" sz="2000" b="1">
              <a:latin typeface="+mn-ea"/>
              <a:ea typeface="+mn-ea"/>
            </a:endParaRPr>
          </a:p>
        </p:txBody>
      </p:sp>
      <p:sp>
        <p:nvSpPr>
          <p:cNvPr id="12" name="Text Box 25"/>
          <p:cNvSpPr txBox="1">
            <a:spLocks noChangeArrowheads="1"/>
          </p:cNvSpPr>
          <p:nvPr/>
        </p:nvSpPr>
        <p:spPr bwMode="auto">
          <a:xfrm>
            <a:off x="5830888" y="3054229"/>
            <a:ext cx="8636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zh-CN" altLang="en-US" sz="2000" dirty="0">
                <a:solidFill>
                  <a:srgbClr val="0000FF"/>
                </a:solidFill>
                <a:latin typeface="+mn-ea"/>
                <a:ea typeface="+mn-ea"/>
              </a:rPr>
              <a:t>页表</a:t>
            </a:r>
            <a:endParaRPr lang="zh-CN" altLang="en-US" sz="2000" dirty="0">
              <a:solidFill>
                <a:srgbClr val="0000FF"/>
              </a:solidFill>
              <a:latin typeface="+mn-ea"/>
              <a:ea typeface="+mn-ea"/>
            </a:endParaRPr>
          </a:p>
        </p:txBody>
      </p:sp>
      <p:sp>
        <p:nvSpPr>
          <p:cNvPr id="13" name="Text Box 26"/>
          <p:cNvSpPr txBox="1">
            <a:spLocks noChangeArrowheads="1"/>
          </p:cNvSpPr>
          <p:nvPr/>
        </p:nvSpPr>
        <p:spPr bwMode="auto">
          <a:xfrm>
            <a:off x="1792288" y="4262880"/>
            <a:ext cx="78501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ts val="0"/>
              </a:spcBef>
              <a:buFontTx/>
              <a:buNone/>
            </a:pPr>
            <a:r>
              <a:rPr lang="en-US" altLang="zh-CN" sz="2400" dirty="0">
                <a:latin typeface="+mn-ea"/>
                <a:ea typeface="+mn-ea"/>
              </a:rPr>
              <a:t>(2050)</a:t>
            </a:r>
            <a:r>
              <a:rPr lang="en-US" altLang="zh-CN" sz="2400" baseline="-25000" dirty="0">
                <a:latin typeface="+mn-ea"/>
                <a:ea typeface="+mn-ea"/>
              </a:rPr>
              <a:t>10</a:t>
            </a:r>
            <a:r>
              <a:rPr lang="en-US" altLang="zh-CN" sz="2400" dirty="0">
                <a:latin typeface="+mn-ea"/>
                <a:ea typeface="+mn-ea"/>
              </a:rPr>
              <a:t>  = 2048 + 2 =  </a:t>
            </a:r>
            <a:r>
              <a:rPr lang="en-US" altLang="zh-CN" sz="2400" dirty="0" smtClean="0">
                <a:latin typeface="+mn-ea"/>
                <a:ea typeface="+mn-ea"/>
              </a:rPr>
              <a:t>(10   0000000010 )</a:t>
            </a:r>
            <a:r>
              <a:rPr lang="en-US" altLang="zh-CN" sz="2400" baseline="-25000" dirty="0" smtClean="0">
                <a:latin typeface="+mn-ea"/>
                <a:ea typeface="+mn-ea"/>
              </a:rPr>
              <a:t>2</a:t>
            </a:r>
            <a:endParaRPr lang="en-US" altLang="zh-CN" sz="2400" baseline="-25000" dirty="0">
              <a:latin typeface="+mn-ea"/>
              <a:ea typeface="+mn-ea"/>
            </a:endParaRPr>
          </a:p>
        </p:txBody>
      </p:sp>
      <p:sp>
        <p:nvSpPr>
          <p:cNvPr id="14" name="Text Box 27"/>
          <p:cNvSpPr txBox="1">
            <a:spLocks noChangeArrowheads="1"/>
          </p:cNvSpPr>
          <p:nvPr/>
        </p:nvSpPr>
        <p:spPr bwMode="auto">
          <a:xfrm>
            <a:off x="1784336" y="4800253"/>
            <a:ext cx="9474711"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ts val="0"/>
              </a:spcBef>
              <a:buFontTx/>
              <a:buNone/>
            </a:pPr>
            <a:r>
              <a:rPr lang="zh-CN" altLang="en-US" sz="2200" dirty="0">
                <a:latin typeface="+mn-ea"/>
                <a:ea typeface="+mn-ea"/>
              </a:rPr>
              <a:t>虚页号为</a:t>
            </a:r>
            <a:r>
              <a:rPr lang="en-US" altLang="zh-CN" sz="2200" dirty="0">
                <a:latin typeface="+mn-ea"/>
                <a:ea typeface="+mn-ea"/>
              </a:rPr>
              <a:t>2,</a:t>
            </a:r>
            <a:r>
              <a:rPr lang="zh-CN" altLang="en-US" sz="2200" dirty="0">
                <a:latin typeface="+mn-ea"/>
                <a:ea typeface="+mn-ea"/>
              </a:rPr>
              <a:t>查页表可</a:t>
            </a:r>
            <a:r>
              <a:rPr lang="zh-CN" altLang="en-US" sz="2200" dirty="0" smtClean="0">
                <a:latin typeface="+mn-ea"/>
                <a:ea typeface="+mn-ea"/>
              </a:rPr>
              <a:t>得物理</a:t>
            </a:r>
            <a:r>
              <a:rPr lang="zh-CN" altLang="en-US" sz="2200" dirty="0">
                <a:latin typeface="+mn-ea"/>
                <a:ea typeface="+mn-ea"/>
              </a:rPr>
              <a:t>页号为</a:t>
            </a:r>
            <a:r>
              <a:rPr lang="en-US" altLang="zh-CN" sz="2200" dirty="0" smtClean="0">
                <a:latin typeface="+mn-ea"/>
                <a:ea typeface="+mn-ea"/>
              </a:rPr>
              <a:t>000111</a:t>
            </a:r>
            <a:r>
              <a:rPr lang="zh-CN" altLang="en-US" sz="2200" dirty="0" smtClean="0">
                <a:latin typeface="+mn-ea"/>
                <a:ea typeface="+mn-ea"/>
              </a:rPr>
              <a:t>且有效位为</a:t>
            </a:r>
            <a:r>
              <a:rPr lang="en-US" altLang="zh-CN" sz="2200" dirty="0" smtClean="0">
                <a:latin typeface="+mn-ea"/>
                <a:ea typeface="+mn-ea"/>
              </a:rPr>
              <a:t>1</a:t>
            </a:r>
            <a:r>
              <a:rPr lang="zh-CN" altLang="en-US" sz="2200" dirty="0" smtClean="0">
                <a:latin typeface="+mn-ea"/>
                <a:ea typeface="+mn-ea"/>
              </a:rPr>
              <a:t>，则对应物理</a:t>
            </a:r>
            <a:r>
              <a:rPr lang="zh-CN" altLang="en-US" sz="2200" dirty="0">
                <a:latin typeface="+mn-ea"/>
                <a:ea typeface="+mn-ea"/>
              </a:rPr>
              <a:t>地址为</a:t>
            </a:r>
            <a:r>
              <a:rPr lang="en-US" altLang="zh-CN" sz="2200" dirty="0">
                <a:latin typeface="+mn-ea"/>
                <a:ea typeface="+mn-ea"/>
              </a:rPr>
              <a:t>:</a:t>
            </a:r>
            <a:endParaRPr lang="en-US" altLang="zh-CN" sz="2200" dirty="0">
              <a:latin typeface="+mn-ea"/>
              <a:ea typeface="+mn-ea"/>
            </a:endParaRPr>
          </a:p>
        </p:txBody>
      </p:sp>
      <p:sp>
        <p:nvSpPr>
          <p:cNvPr id="15" name="Text Box 30"/>
          <p:cNvSpPr txBox="1">
            <a:spLocks noChangeArrowheads="1"/>
          </p:cNvSpPr>
          <p:nvPr/>
        </p:nvSpPr>
        <p:spPr bwMode="auto">
          <a:xfrm>
            <a:off x="1800104" y="5877942"/>
            <a:ext cx="453708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200" dirty="0">
                <a:latin typeface="+mn-ea"/>
                <a:ea typeface="+mn-ea"/>
              </a:rPr>
              <a:t>虚存</a:t>
            </a:r>
            <a:r>
              <a:rPr lang="en-US" altLang="zh-CN" sz="2200" dirty="0">
                <a:latin typeface="+mn-ea"/>
                <a:ea typeface="+mn-ea"/>
              </a:rPr>
              <a:t>3080</a:t>
            </a:r>
            <a:r>
              <a:rPr lang="zh-CN" altLang="en-US" sz="2200" dirty="0">
                <a:latin typeface="+mn-ea"/>
                <a:ea typeface="+mn-ea"/>
              </a:rPr>
              <a:t>号单元对应的物理地址为</a:t>
            </a:r>
            <a:r>
              <a:rPr lang="en-US" altLang="zh-CN" sz="2200" dirty="0">
                <a:latin typeface="+mn-ea"/>
                <a:ea typeface="+mn-ea"/>
              </a:rPr>
              <a:t>:</a:t>
            </a:r>
            <a:endParaRPr lang="en-US" altLang="zh-CN" sz="2200" dirty="0">
              <a:latin typeface="+mn-ea"/>
              <a:ea typeface="+mn-ea"/>
            </a:endParaRPr>
          </a:p>
        </p:txBody>
      </p:sp>
      <p:grpSp>
        <p:nvGrpSpPr>
          <p:cNvPr id="16" name="组合 15"/>
          <p:cNvGrpSpPr/>
          <p:nvPr/>
        </p:nvGrpSpPr>
        <p:grpSpPr>
          <a:xfrm>
            <a:off x="7378253" y="5383411"/>
            <a:ext cx="2959323" cy="398268"/>
            <a:chOff x="7378253" y="5543298"/>
            <a:chExt cx="2959323" cy="421500"/>
          </a:xfrm>
        </p:grpSpPr>
        <p:sp>
          <p:nvSpPr>
            <p:cNvPr id="17" name="Rectangle 29"/>
            <p:cNvSpPr>
              <a:spLocks noChangeArrowheads="1"/>
            </p:cNvSpPr>
            <p:nvPr/>
          </p:nvSpPr>
          <p:spPr bwMode="auto">
            <a:xfrm>
              <a:off x="7378253" y="5545698"/>
              <a:ext cx="1152000" cy="4191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2200" dirty="0" smtClean="0">
                  <a:solidFill>
                    <a:schemeClr val="bg1"/>
                  </a:solidFill>
                  <a:latin typeface="+mn-ea"/>
                  <a:ea typeface="+mn-ea"/>
                </a:rPr>
                <a:t>000111</a:t>
              </a:r>
              <a:endParaRPr lang="en-US" altLang="zh-CN" sz="2200" dirty="0">
                <a:solidFill>
                  <a:schemeClr val="bg1"/>
                </a:solidFill>
                <a:latin typeface="+mn-ea"/>
                <a:ea typeface="+mn-ea"/>
              </a:endParaRPr>
            </a:p>
          </p:txBody>
        </p:sp>
        <p:sp>
          <p:nvSpPr>
            <p:cNvPr id="18" name="Rectangle 29"/>
            <p:cNvSpPr>
              <a:spLocks noChangeArrowheads="1"/>
            </p:cNvSpPr>
            <p:nvPr/>
          </p:nvSpPr>
          <p:spPr bwMode="auto">
            <a:xfrm>
              <a:off x="8537576" y="5543298"/>
              <a:ext cx="1800000" cy="419101"/>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2200" dirty="0" smtClean="0">
                  <a:solidFill>
                    <a:schemeClr val="bg1"/>
                  </a:solidFill>
                  <a:latin typeface="+mn-ea"/>
                  <a:ea typeface="+mn-ea"/>
                </a:rPr>
                <a:t>0000000010</a:t>
              </a:r>
              <a:endParaRPr lang="en-US" altLang="zh-CN" sz="2200" dirty="0">
                <a:solidFill>
                  <a:schemeClr val="bg1"/>
                </a:solidFill>
                <a:latin typeface="+mn-ea"/>
                <a:ea typeface="+mn-ea"/>
              </a:endParaRPr>
            </a:p>
          </p:txBody>
        </p:sp>
      </p:grpSp>
      <p:sp>
        <p:nvSpPr>
          <p:cNvPr id="19" name="Text Box 30"/>
          <p:cNvSpPr txBox="1">
            <a:spLocks noChangeArrowheads="1"/>
          </p:cNvSpPr>
          <p:nvPr/>
        </p:nvSpPr>
        <p:spPr bwMode="auto">
          <a:xfrm>
            <a:off x="6309900" y="5885893"/>
            <a:ext cx="352901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200" dirty="0">
                <a:solidFill>
                  <a:srgbClr val="FF0000"/>
                </a:solidFill>
                <a:latin typeface="+mn-ea"/>
                <a:ea typeface="+mn-ea"/>
              </a:rPr>
              <a:t>缺失，虚页号</a:t>
            </a:r>
            <a:r>
              <a:rPr lang="en-US" altLang="zh-CN" sz="2200" dirty="0">
                <a:solidFill>
                  <a:srgbClr val="FF0000"/>
                </a:solidFill>
                <a:latin typeface="+mn-ea"/>
                <a:ea typeface="+mn-ea"/>
              </a:rPr>
              <a:t>3</a:t>
            </a:r>
            <a:r>
              <a:rPr lang="zh-CN" altLang="en-US" sz="2200" dirty="0">
                <a:solidFill>
                  <a:srgbClr val="FF0000"/>
                </a:solidFill>
                <a:latin typeface="+mn-ea"/>
                <a:ea typeface="+mn-ea"/>
              </a:rPr>
              <a:t>不在主存中</a:t>
            </a:r>
            <a:endParaRPr lang="en-US" altLang="zh-CN" sz="2200" dirty="0">
              <a:solidFill>
                <a:srgbClr val="FF0000"/>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vertic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nodeType="clickEffect">
                                  <p:stCondLst>
                                    <p:cond delay="0"/>
                                  </p:stCondLst>
                                  <p:childTnLst>
                                    <p:set>
                                      <p:cBhvr>
                                        <p:cTn id="11" dur="1" fill="hold">
                                          <p:stCondLst>
                                            <p:cond delay="0"/>
                                          </p:stCondLst>
                                        </p:cTn>
                                        <p:tgtEl>
                                          <p:spTgt spid="14">
                                            <p:txEl>
                                              <p:pRg st="0" end="0"/>
                                            </p:txEl>
                                          </p:spTgt>
                                        </p:tgtEl>
                                        <p:attrNameLst>
                                          <p:attrName>style.visibility</p:attrName>
                                        </p:attrNameLst>
                                      </p:cBhvr>
                                      <p:to>
                                        <p:strVal val="visible"/>
                                      </p:to>
                                    </p:set>
                                    <p:animEffect transition="in" filter="blinds(vertical)">
                                      <p:cBhvr>
                                        <p:cTn id="12" dur="500"/>
                                        <p:tgtEl>
                                          <p:spTgt spid="1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blinds(vertical)">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nodeType="clickEffect">
                                  <p:stCondLst>
                                    <p:cond delay="0"/>
                                  </p:stCondLst>
                                  <p:childTnLst>
                                    <p:set>
                                      <p:cBhvr>
                                        <p:cTn id="21" dur="1" fill="hold">
                                          <p:stCondLst>
                                            <p:cond delay="0"/>
                                          </p:stCondLst>
                                        </p:cTn>
                                        <p:tgtEl>
                                          <p:spTgt spid="15">
                                            <p:txEl>
                                              <p:pRg st="0" end="0"/>
                                            </p:txEl>
                                          </p:spTgt>
                                        </p:tgtEl>
                                        <p:attrNameLst>
                                          <p:attrName>style.visibility</p:attrName>
                                        </p:attrNameLst>
                                      </p:cBhvr>
                                      <p:to>
                                        <p:strVal val="visible"/>
                                      </p:to>
                                    </p:set>
                                    <p:animEffect transition="in" filter="blinds(vertical)">
                                      <p:cBhvr>
                                        <p:cTn id="22" dur="500"/>
                                        <p:tgtEl>
                                          <p:spTgt spid="1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5" fill="hold" nodeType="clickEffect">
                                  <p:stCondLst>
                                    <p:cond delay="0"/>
                                  </p:stCondLst>
                                  <p:childTnLst>
                                    <p:set>
                                      <p:cBhvr>
                                        <p:cTn id="26" dur="1" fill="hold">
                                          <p:stCondLst>
                                            <p:cond delay="0"/>
                                          </p:stCondLst>
                                        </p:cTn>
                                        <p:tgtEl>
                                          <p:spTgt spid="19">
                                            <p:txEl>
                                              <p:pRg st="0" end="0"/>
                                            </p:txEl>
                                          </p:spTgt>
                                        </p:tgtEl>
                                        <p:attrNameLst>
                                          <p:attrName>style.visibility</p:attrName>
                                        </p:attrNameLst>
                                      </p:cBhvr>
                                      <p:to>
                                        <p:strVal val="visible"/>
                                      </p:to>
                                    </p:set>
                                    <p:animEffect transition="in" filter="blinds(vertical)">
                                      <p:cBhvr>
                                        <p:cTn id="27" dur="500"/>
                                        <p:tgtEl>
                                          <p:spTgt spid="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 name="矩形 2"/>
          <p:cNvSpPr/>
          <p:nvPr/>
        </p:nvSpPr>
        <p:spPr>
          <a:xfrm>
            <a:off x="975995" y="903605"/>
            <a:ext cx="9704705"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3.</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旁路转换缓存</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 TLB</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sym typeface="Symbol" panose="05050102010706020507" pitchFamily="18" charset="2"/>
              </a:rPr>
              <a:t>: </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Translation </a:t>
            </a: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Lookaside Buffer</a:t>
            </a:r>
            <a:r>
              <a:rPr lang="en-US" altLang="zh-CN" sz="2400" dirty="0" smtClean="0">
                <a:latin typeface="微软雅黑" panose="020B0503020204020204" pitchFamily="34" charset="-122"/>
                <a:ea typeface="微软雅黑" panose="020B0503020204020204" pitchFamily="34" charset="-122"/>
              </a:rPr>
              <a:t>)</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4" name="Rectangle 156"/>
          <p:cNvSpPr>
            <a:spLocks noChangeArrowheads="1"/>
          </p:cNvSpPr>
          <p:nvPr/>
        </p:nvSpPr>
        <p:spPr bwMode="auto">
          <a:xfrm>
            <a:off x="2693828" y="2473529"/>
            <a:ext cx="3378200" cy="1685925"/>
          </a:xfrm>
          <a:prstGeom prst="rect">
            <a:avLst/>
          </a:prstGeom>
          <a:solidFill>
            <a:srgbClr val="FFFFFF">
              <a:alpha val="0"/>
            </a:srgbClr>
          </a:solidFill>
          <a:ln w="9525" algn="ctr">
            <a:solidFill>
              <a:srgbClr val="000000"/>
            </a:solidFill>
            <a:prstDash val="dash"/>
            <a:miter lim="800000"/>
          </a:ln>
        </p:spPr>
        <p:txBody>
          <a:bodyPr tIns="0"/>
          <a:lstStyle/>
          <a:p>
            <a:pPr algn="r"/>
            <a:endParaRPr lang="zh-CN" altLang="en-US" sz="3200">
              <a:latin typeface="+mn-ea"/>
            </a:endParaRPr>
          </a:p>
        </p:txBody>
      </p:sp>
      <p:sp>
        <p:nvSpPr>
          <p:cNvPr id="6" name="Rectangle 158"/>
          <p:cNvSpPr>
            <a:spLocks noChangeArrowheads="1"/>
          </p:cNvSpPr>
          <p:nvPr/>
        </p:nvSpPr>
        <p:spPr bwMode="auto">
          <a:xfrm>
            <a:off x="7499191" y="2275610"/>
            <a:ext cx="1125264" cy="2566554"/>
          </a:xfrm>
          <a:prstGeom prst="rect">
            <a:avLst/>
          </a:prstGeom>
          <a:solidFill>
            <a:srgbClr val="FFC000"/>
          </a:solidFill>
          <a:ln w="28575" algn="ctr">
            <a:solidFill>
              <a:srgbClr val="000000"/>
            </a:solidFill>
            <a:miter lim="800000"/>
          </a:ln>
          <a:effectLst>
            <a:outerShdw dist="45791" dir="2021404" algn="ctr" rotWithShape="0">
              <a:srgbClr val="808080"/>
            </a:outerShdw>
          </a:effectLst>
        </p:spPr>
        <p:txBody>
          <a:bodyPr lIns="0" tIns="0" rIns="0" bIns="0" anchor="ctr" anchorCtr="1" upright="1"/>
          <a:lstStyle/>
          <a:p>
            <a:pPr algn="ctr">
              <a:spcAft>
                <a:spcPts val="0"/>
              </a:spcAft>
              <a:defRPr/>
            </a:pPr>
            <a:r>
              <a:rPr lang="zh-CN" i="0" kern="100" dirty="0" smtClean="0">
                <a:latin typeface="+mn-ea"/>
              </a:rPr>
              <a:t>高速缓存</a:t>
            </a:r>
            <a:r>
              <a:rPr lang="en-US" i="0" kern="100" dirty="0">
                <a:latin typeface="+mn-ea"/>
              </a:rPr>
              <a:t>/</a:t>
            </a:r>
            <a:r>
              <a:rPr lang="zh-CN" i="0" kern="100" dirty="0">
                <a:latin typeface="+mn-ea"/>
              </a:rPr>
              <a:t>存储器</a:t>
            </a:r>
            <a:endParaRPr lang="en-US" altLang="zh-CN" i="0" kern="100" dirty="0">
              <a:latin typeface="+mn-ea"/>
            </a:endParaRPr>
          </a:p>
          <a:p>
            <a:pPr algn="ctr">
              <a:spcAft>
                <a:spcPts val="0"/>
              </a:spcAft>
              <a:defRPr/>
            </a:pPr>
            <a:endParaRPr lang="en-US" altLang="zh-CN" i="0" kern="100" dirty="0">
              <a:latin typeface="+mn-ea"/>
            </a:endParaRPr>
          </a:p>
          <a:p>
            <a:pPr algn="ctr">
              <a:spcAft>
                <a:spcPts val="0"/>
              </a:spcAft>
              <a:defRPr/>
            </a:pPr>
            <a:r>
              <a:rPr lang="en-US" altLang="zh-CN" i="0" kern="100" dirty="0">
                <a:latin typeface="+mn-ea"/>
              </a:rPr>
              <a:t>(</a:t>
            </a:r>
            <a:r>
              <a:rPr lang="zh-CN" altLang="en-US" i="0" kern="100" dirty="0">
                <a:latin typeface="+mn-ea"/>
              </a:rPr>
              <a:t>页表</a:t>
            </a:r>
            <a:r>
              <a:rPr lang="en-US" altLang="zh-CN" i="0" kern="100" dirty="0">
                <a:latin typeface="+mn-ea"/>
              </a:rPr>
              <a:t>)</a:t>
            </a:r>
            <a:endParaRPr lang="zh-CN" altLang="zh-CN" i="0" kern="100" dirty="0">
              <a:latin typeface="+mn-ea"/>
            </a:endParaRPr>
          </a:p>
          <a:p>
            <a:pPr algn="ctr">
              <a:spcAft>
                <a:spcPts val="0"/>
              </a:spcAft>
              <a:defRPr/>
            </a:pPr>
            <a:endParaRPr lang="zh-CN" sz="1600" i="0" kern="100" dirty="0">
              <a:latin typeface="+mn-ea"/>
            </a:endParaRPr>
          </a:p>
        </p:txBody>
      </p:sp>
      <p:sp>
        <p:nvSpPr>
          <p:cNvPr id="7" name="Rectangle 159"/>
          <p:cNvSpPr>
            <a:spLocks noChangeArrowheads="1"/>
          </p:cNvSpPr>
          <p:nvPr/>
        </p:nvSpPr>
        <p:spPr bwMode="auto">
          <a:xfrm>
            <a:off x="4862353" y="2662442"/>
            <a:ext cx="604838" cy="1371600"/>
          </a:xfrm>
          <a:prstGeom prst="rect">
            <a:avLst/>
          </a:prstGeom>
          <a:solidFill>
            <a:srgbClr val="00B0F0"/>
          </a:solidFill>
          <a:ln w="28575" algn="ctr">
            <a:solidFill>
              <a:srgbClr val="000000"/>
            </a:solidFill>
            <a:miter lim="800000"/>
          </a:ln>
          <a:effectLst>
            <a:outerShdw dist="45791" dir="2021404" algn="ctr" rotWithShape="0">
              <a:srgbClr val="808080"/>
            </a:outerShdw>
          </a:effectLst>
        </p:spPr>
        <p:txBody>
          <a:bodyPr lIns="0" tIns="0" rIns="0" bIns="0" anchor="ctr" anchorCtr="1" upright="1"/>
          <a:lstStyle/>
          <a:p>
            <a:pPr algn="ctr">
              <a:spcAft>
                <a:spcPts val="0"/>
              </a:spcAft>
              <a:defRPr/>
            </a:pPr>
            <a:r>
              <a:rPr lang="en-US" sz="1600" i="0" kern="100">
                <a:latin typeface="+mn-ea"/>
              </a:rPr>
              <a:t>MMU</a:t>
            </a:r>
            <a:endParaRPr lang="zh-CN" sz="1600" i="0" kern="100">
              <a:latin typeface="+mn-ea"/>
            </a:endParaRPr>
          </a:p>
        </p:txBody>
      </p:sp>
      <p:sp>
        <p:nvSpPr>
          <p:cNvPr id="8" name="Rectangle 160"/>
          <p:cNvSpPr>
            <a:spLocks noChangeArrowheads="1"/>
          </p:cNvSpPr>
          <p:nvPr/>
        </p:nvSpPr>
        <p:spPr bwMode="auto">
          <a:xfrm>
            <a:off x="2828766" y="3119642"/>
            <a:ext cx="976312" cy="473075"/>
          </a:xfrm>
          <a:prstGeom prst="rect">
            <a:avLst/>
          </a:prstGeom>
          <a:solidFill>
            <a:srgbClr val="FF0000"/>
          </a:solidFill>
          <a:ln w="28575" algn="ctr">
            <a:solidFill>
              <a:srgbClr val="000000"/>
            </a:solidFill>
            <a:miter lim="800000"/>
          </a:ln>
          <a:effectLst>
            <a:outerShdw dist="45791" dir="2021404" algn="ctr" rotWithShape="0">
              <a:srgbClr val="808080"/>
            </a:outerShdw>
          </a:effectLst>
        </p:spPr>
        <p:txBody>
          <a:bodyPr lIns="0" tIns="0" rIns="0" bIns="0" anchor="ctr" anchorCtr="1" upright="1"/>
          <a:lstStyle/>
          <a:p>
            <a:pPr algn="ctr">
              <a:spcAft>
                <a:spcPts val="0"/>
              </a:spcAft>
              <a:defRPr/>
            </a:pPr>
            <a:r>
              <a:rPr lang="zh-CN" i="0" kern="100" dirty="0">
                <a:solidFill>
                  <a:schemeClr val="bg1">
                    <a:lumMod val="95000"/>
                  </a:schemeClr>
                </a:solidFill>
                <a:latin typeface="+mn-ea"/>
              </a:rPr>
              <a:t>处理器</a:t>
            </a:r>
            <a:endParaRPr lang="zh-CN" i="0" kern="100" dirty="0">
              <a:solidFill>
                <a:schemeClr val="bg1">
                  <a:lumMod val="95000"/>
                </a:schemeClr>
              </a:solidFill>
              <a:latin typeface="+mn-ea"/>
            </a:endParaRPr>
          </a:p>
        </p:txBody>
      </p:sp>
      <p:sp>
        <p:nvSpPr>
          <p:cNvPr id="9" name="Rectangle 162"/>
          <p:cNvSpPr>
            <a:spLocks noChangeArrowheads="1"/>
          </p:cNvSpPr>
          <p:nvPr/>
        </p:nvSpPr>
        <p:spPr bwMode="auto">
          <a:xfrm>
            <a:off x="4477889" y="4947498"/>
            <a:ext cx="2037211" cy="366922"/>
          </a:xfrm>
          <a:prstGeom prst="rect">
            <a:avLst/>
          </a:prstGeom>
          <a:noFill/>
          <a:ln>
            <a:noFill/>
          </a:ln>
        </p:spPr>
        <p:txBody>
          <a:bodyPr lIns="0" tIns="0" rIns="0" bIns="0" upright="1"/>
          <a:lstStyle/>
          <a:p>
            <a:pPr algn="ctr">
              <a:spcAft>
                <a:spcPts val="0"/>
              </a:spcAft>
              <a:defRPr/>
            </a:pPr>
            <a:r>
              <a:rPr lang="zh-CN" kern="100" dirty="0">
                <a:latin typeface="+mn-ea"/>
              </a:rPr>
              <a:t>（</a:t>
            </a:r>
            <a:r>
              <a:rPr lang="en-US" kern="100" dirty="0" smtClean="0">
                <a:latin typeface="+mn-ea"/>
              </a:rPr>
              <a:t>a</a:t>
            </a:r>
            <a:r>
              <a:rPr lang="en-US" altLang="zh-CN" kern="100" dirty="0" smtClean="0">
                <a:latin typeface="+mn-ea"/>
              </a:rPr>
              <a:t>)</a:t>
            </a:r>
            <a:r>
              <a:rPr lang="zh-CN" kern="100" dirty="0" smtClean="0">
                <a:latin typeface="+mn-ea"/>
              </a:rPr>
              <a:t>页面</a:t>
            </a:r>
            <a:r>
              <a:rPr lang="zh-CN" kern="100" dirty="0">
                <a:latin typeface="+mn-ea"/>
              </a:rPr>
              <a:t>命中</a:t>
            </a:r>
            <a:endParaRPr lang="zh-CN" kern="100" dirty="0">
              <a:latin typeface="+mn-ea"/>
            </a:endParaRPr>
          </a:p>
        </p:txBody>
      </p:sp>
      <p:grpSp>
        <p:nvGrpSpPr>
          <p:cNvPr id="10" name="组合 9"/>
          <p:cNvGrpSpPr/>
          <p:nvPr/>
        </p:nvGrpSpPr>
        <p:grpSpPr bwMode="auto">
          <a:xfrm>
            <a:off x="3317716" y="3592717"/>
            <a:ext cx="4181475" cy="756227"/>
            <a:chOff x="2131843" y="2125316"/>
            <a:chExt cx="4181032" cy="756368"/>
          </a:xfrm>
        </p:grpSpPr>
        <p:cxnSp>
          <p:nvCxnSpPr>
            <p:cNvPr id="11" name="AutoShape 161"/>
            <p:cNvCxnSpPr>
              <a:cxnSpLocks noChangeShapeType="1"/>
            </p:cNvCxnSpPr>
            <p:nvPr/>
          </p:nvCxnSpPr>
          <p:spPr bwMode="auto">
            <a:xfrm rot="10800000">
              <a:off x="2131843" y="2125316"/>
              <a:ext cx="4181032" cy="756368"/>
            </a:xfrm>
            <a:prstGeom prst="bentConnector2">
              <a:avLst/>
            </a:prstGeom>
            <a:noFill/>
            <a:ln w="25400">
              <a:solidFill>
                <a:srgbClr val="00B050"/>
              </a:solidFill>
              <a:miter lim="800000"/>
              <a:tailEnd type="triangle" w="med" len="med"/>
            </a:ln>
          </p:spPr>
        </p:cxnSp>
        <p:sp>
          <p:nvSpPr>
            <p:cNvPr id="12" name="Rectangle 167"/>
            <p:cNvSpPr>
              <a:spLocks noChangeArrowheads="1"/>
            </p:cNvSpPr>
            <p:nvPr/>
          </p:nvSpPr>
          <p:spPr bwMode="auto">
            <a:xfrm>
              <a:off x="2251470" y="2377343"/>
              <a:ext cx="598424" cy="252459"/>
            </a:xfrm>
            <a:prstGeom prst="rect">
              <a:avLst/>
            </a:prstGeom>
            <a:noFill/>
            <a:ln>
              <a:noFill/>
            </a:ln>
          </p:spPr>
          <p:txBody>
            <a:bodyPr lIns="0" tIns="0" rIns="0" bIns="0" upright="1"/>
            <a:lstStyle/>
            <a:p>
              <a:pPr algn="ctr">
                <a:spcAft>
                  <a:spcPts val="0"/>
                </a:spcAft>
                <a:defRPr/>
              </a:pPr>
              <a:r>
                <a:rPr lang="en-US" sz="1600" kern="100" dirty="0">
                  <a:latin typeface="+mn-ea"/>
                </a:rPr>
                <a:t>5)</a:t>
              </a:r>
              <a:r>
                <a:rPr lang="zh-CN" sz="1600" kern="100" dirty="0">
                  <a:latin typeface="+mn-ea"/>
                </a:rPr>
                <a:t>数据</a:t>
              </a:r>
              <a:endParaRPr lang="zh-CN" sz="1600" kern="100" dirty="0">
                <a:latin typeface="+mn-ea"/>
              </a:endParaRPr>
            </a:p>
          </p:txBody>
        </p:sp>
      </p:grpSp>
      <p:sp>
        <p:nvSpPr>
          <p:cNvPr id="13" name="Rectangle 168"/>
          <p:cNvSpPr>
            <a:spLocks noChangeArrowheads="1"/>
          </p:cNvSpPr>
          <p:nvPr/>
        </p:nvSpPr>
        <p:spPr bwMode="auto">
          <a:xfrm>
            <a:off x="2725578" y="2521154"/>
            <a:ext cx="915988" cy="269875"/>
          </a:xfrm>
          <a:prstGeom prst="rect">
            <a:avLst/>
          </a:prstGeom>
          <a:noFill/>
          <a:ln>
            <a:noFill/>
          </a:ln>
        </p:spPr>
        <p:txBody>
          <a:bodyPr lIns="0" tIns="0" rIns="0" bIns="0" upright="1"/>
          <a:lstStyle/>
          <a:p>
            <a:pPr algn="ctr">
              <a:spcAft>
                <a:spcPts val="0"/>
              </a:spcAft>
              <a:defRPr/>
            </a:pPr>
            <a:r>
              <a:rPr lang="en-US" sz="1600" kern="100" dirty="0">
                <a:latin typeface="+mn-ea"/>
              </a:rPr>
              <a:t>CPU</a:t>
            </a:r>
            <a:endParaRPr lang="zh-CN" sz="1600" kern="100" dirty="0">
              <a:latin typeface="+mn-ea"/>
            </a:endParaRPr>
          </a:p>
        </p:txBody>
      </p:sp>
      <p:grpSp>
        <p:nvGrpSpPr>
          <p:cNvPr id="14" name="组合 13"/>
          <p:cNvGrpSpPr/>
          <p:nvPr/>
        </p:nvGrpSpPr>
        <p:grpSpPr bwMode="auto">
          <a:xfrm>
            <a:off x="3781987" y="3054266"/>
            <a:ext cx="1057275" cy="361950"/>
            <a:chOff x="2606674" y="1607991"/>
            <a:chExt cx="1056814" cy="362426"/>
          </a:xfrm>
        </p:grpSpPr>
        <p:sp>
          <p:nvSpPr>
            <p:cNvPr id="15" name="Rectangle 163"/>
            <p:cNvSpPr>
              <a:spLocks noChangeArrowheads="1"/>
            </p:cNvSpPr>
            <p:nvPr/>
          </p:nvSpPr>
          <p:spPr bwMode="auto">
            <a:xfrm>
              <a:off x="2791177" y="1607991"/>
              <a:ext cx="599813" cy="362426"/>
            </a:xfrm>
            <a:prstGeom prst="rect">
              <a:avLst/>
            </a:prstGeom>
            <a:noFill/>
            <a:ln>
              <a:noFill/>
            </a:ln>
          </p:spPr>
          <p:txBody>
            <a:bodyPr lIns="0" tIns="0" rIns="0" bIns="0" upright="1"/>
            <a:lstStyle/>
            <a:p>
              <a:pPr algn="ctr">
                <a:spcAft>
                  <a:spcPts val="0"/>
                </a:spcAft>
                <a:defRPr/>
              </a:pPr>
              <a:r>
                <a:rPr lang="en-US" sz="1600" kern="100" dirty="0">
                  <a:latin typeface="+mn-ea"/>
                </a:rPr>
                <a:t>1) VA</a:t>
              </a:r>
              <a:endParaRPr lang="zh-CN" sz="1600" kern="100" dirty="0">
                <a:latin typeface="+mn-ea"/>
              </a:endParaRPr>
            </a:p>
          </p:txBody>
        </p:sp>
        <p:cxnSp>
          <p:nvCxnSpPr>
            <p:cNvPr id="16" name="Line 188"/>
            <p:cNvCxnSpPr/>
            <p:nvPr/>
          </p:nvCxnSpPr>
          <p:spPr bwMode="auto">
            <a:xfrm>
              <a:off x="2606674" y="1902209"/>
              <a:ext cx="1056814" cy="1590"/>
            </a:xfrm>
            <a:prstGeom prst="line">
              <a:avLst/>
            </a:prstGeom>
            <a:ln w="28575">
              <a:tailEnd type="triangle" w="lg" len="lg"/>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bwMode="auto">
          <a:xfrm>
            <a:off x="5515682" y="3070284"/>
            <a:ext cx="1952625" cy="293399"/>
            <a:chOff x="4319006" y="1550547"/>
            <a:chExt cx="1953950" cy="293688"/>
          </a:xfrm>
        </p:grpSpPr>
        <p:cxnSp>
          <p:nvCxnSpPr>
            <p:cNvPr id="18" name="Line 194"/>
            <p:cNvCxnSpPr/>
            <p:nvPr/>
          </p:nvCxnSpPr>
          <p:spPr bwMode="auto">
            <a:xfrm flipH="1">
              <a:off x="4319006" y="1844235"/>
              <a:ext cx="1953950" cy="0"/>
            </a:xfrm>
            <a:prstGeom prst="line">
              <a:avLst/>
            </a:prstGeom>
            <a:ln w="2857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19" name="Rectangle 166"/>
            <p:cNvSpPr>
              <a:spLocks noChangeArrowheads="1"/>
            </p:cNvSpPr>
            <p:nvPr/>
          </p:nvSpPr>
          <p:spPr bwMode="auto">
            <a:xfrm>
              <a:off x="5066359" y="1550547"/>
              <a:ext cx="691032" cy="251072"/>
            </a:xfrm>
            <a:prstGeom prst="rect">
              <a:avLst/>
            </a:prstGeom>
            <a:noFill/>
            <a:ln>
              <a:noFill/>
            </a:ln>
          </p:spPr>
          <p:txBody>
            <a:bodyPr lIns="0" tIns="0" rIns="0" bIns="0" upright="1"/>
            <a:lstStyle/>
            <a:p>
              <a:pPr algn="ctr">
                <a:spcAft>
                  <a:spcPts val="0"/>
                </a:spcAft>
                <a:defRPr/>
              </a:pPr>
              <a:r>
                <a:rPr lang="en-US" sz="1600" kern="100" dirty="0">
                  <a:latin typeface="+mn-ea"/>
                </a:rPr>
                <a:t>3)PTE</a:t>
              </a:r>
              <a:endParaRPr lang="zh-CN" sz="1600" kern="100" dirty="0">
                <a:latin typeface="+mn-ea"/>
              </a:endParaRPr>
            </a:p>
          </p:txBody>
        </p:sp>
      </p:grpSp>
      <p:grpSp>
        <p:nvGrpSpPr>
          <p:cNvPr id="20" name="组合 19"/>
          <p:cNvGrpSpPr/>
          <p:nvPr/>
        </p:nvGrpSpPr>
        <p:grpSpPr bwMode="auto">
          <a:xfrm>
            <a:off x="5508466" y="3743531"/>
            <a:ext cx="1985962" cy="362672"/>
            <a:chOff x="4323208" y="2276591"/>
            <a:chExt cx="1985465" cy="362255"/>
          </a:xfrm>
        </p:grpSpPr>
        <p:cxnSp>
          <p:nvCxnSpPr>
            <p:cNvPr id="21" name="Line 195"/>
            <p:cNvCxnSpPr/>
            <p:nvPr/>
          </p:nvCxnSpPr>
          <p:spPr bwMode="auto">
            <a:xfrm>
              <a:off x="4323208" y="2276591"/>
              <a:ext cx="1985465" cy="0"/>
            </a:xfrm>
            <a:prstGeom prst="line">
              <a:avLst/>
            </a:prstGeom>
            <a:ln w="28575">
              <a:solidFill>
                <a:srgbClr val="00B050"/>
              </a:solidFill>
              <a:tailEnd type="triangle" w="lg" len="lg"/>
            </a:ln>
          </p:spPr>
          <p:style>
            <a:lnRef idx="1">
              <a:schemeClr val="accent1"/>
            </a:lnRef>
            <a:fillRef idx="0">
              <a:schemeClr val="accent1"/>
            </a:fillRef>
            <a:effectRef idx="0">
              <a:schemeClr val="accent1"/>
            </a:effectRef>
            <a:fontRef idx="minor">
              <a:schemeClr val="tx1"/>
            </a:fontRef>
          </p:style>
        </p:cxnSp>
        <p:sp>
          <p:nvSpPr>
            <p:cNvPr id="22" name="Rectangle 165"/>
            <p:cNvSpPr>
              <a:spLocks noChangeArrowheads="1"/>
            </p:cNvSpPr>
            <p:nvPr/>
          </p:nvSpPr>
          <p:spPr bwMode="auto">
            <a:xfrm>
              <a:off x="5083141" y="2386723"/>
              <a:ext cx="599925" cy="252123"/>
            </a:xfrm>
            <a:prstGeom prst="rect">
              <a:avLst/>
            </a:prstGeom>
            <a:noFill/>
            <a:ln>
              <a:noFill/>
            </a:ln>
          </p:spPr>
          <p:txBody>
            <a:bodyPr lIns="0" tIns="0" rIns="0" bIns="0" upright="1"/>
            <a:lstStyle/>
            <a:p>
              <a:pPr algn="ctr">
                <a:spcAft>
                  <a:spcPts val="0"/>
                </a:spcAft>
                <a:defRPr/>
              </a:pPr>
              <a:r>
                <a:rPr lang="en-US" sz="1600" kern="100" dirty="0">
                  <a:latin typeface="+mn-ea"/>
                </a:rPr>
                <a:t>4)PA</a:t>
              </a:r>
              <a:endParaRPr lang="zh-CN" sz="1600" kern="100" dirty="0">
                <a:latin typeface="+mn-ea"/>
              </a:endParaRPr>
            </a:p>
          </p:txBody>
        </p:sp>
      </p:grpSp>
      <p:grpSp>
        <p:nvGrpSpPr>
          <p:cNvPr id="23" name="组合 22"/>
          <p:cNvGrpSpPr/>
          <p:nvPr/>
        </p:nvGrpSpPr>
        <p:grpSpPr bwMode="auto">
          <a:xfrm>
            <a:off x="5481478" y="2589995"/>
            <a:ext cx="1985963" cy="289935"/>
            <a:chOff x="4295895" y="1123062"/>
            <a:chExt cx="1985465" cy="290384"/>
          </a:xfrm>
        </p:grpSpPr>
        <p:cxnSp>
          <p:nvCxnSpPr>
            <p:cNvPr id="24" name="Line 195"/>
            <p:cNvCxnSpPr/>
            <p:nvPr/>
          </p:nvCxnSpPr>
          <p:spPr bwMode="auto">
            <a:xfrm>
              <a:off x="4295895" y="1413446"/>
              <a:ext cx="1985465" cy="0"/>
            </a:xfrm>
            <a:prstGeom prst="line">
              <a:avLst/>
            </a:prstGeom>
            <a:ln w="28575">
              <a:solidFill>
                <a:srgbClr val="FF0000"/>
              </a:solidFill>
              <a:tailEnd type="triangle" w="lg" len="lg"/>
            </a:ln>
          </p:spPr>
          <p:style>
            <a:lnRef idx="1">
              <a:schemeClr val="accent1"/>
            </a:lnRef>
            <a:fillRef idx="0">
              <a:schemeClr val="accent1"/>
            </a:fillRef>
            <a:effectRef idx="0">
              <a:schemeClr val="accent1"/>
            </a:effectRef>
            <a:fontRef idx="minor">
              <a:schemeClr val="tx1"/>
            </a:fontRef>
          </p:style>
        </p:cxnSp>
        <p:sp>
          <p:nvSpPr>
            <p:cNvPr id="25" name="Rectangle 164"/>
            <p:cNvSpPr>
              <a:spLocks noChangeArrowheads="1"/>
            </p:cNvSpPr>
            <p:nvPr/>
          </p:nvSpPr>
          <p:spPr bwMode="auto">
            <a:xfrm>
              <a:off x="4934632" y="1123062"/>
              <a:ext cx="809422" cy="235314"/>
            </a:xfrm>
            <a:prstGeom prst="rect">
              <a:avLst/>
            </a:prstGeom>
            <a:noFill/>
            <a:ln>
              <a:noFill/>
            </a:ln>
          </p:spPr>
          <p:txBody>
            <a:bodyPr lIns="0" tIns="0" rIns="0" bIns="0" upright="1"/>
            <a:lstStyle/>
            <a:p>
              <a:pPr algn="ctr">
                <a:spcAft>
                  <a:spcPts val="0"/>
                </a:spcAft>
                <a:defRPr/>
              </a:pPr>
              <a:r>
                <a:rPr lang="en-US" sz="1600" kern="100" dirty="0">
                  <a:latin typeface="+mn-ea"/>
                </a:rPr>
                <a:t>2)PTEA</a:t>
              </a:r>
              <a:endParaRPr lang="zh-CN" sz="1600" kern="100" dirty="0">
                <a:latin typeface="+mn-ea"/>
              </a:endParaRPr>
            </a:p>
          </p:txBody>
        </p:sp>
      </p:grpSp>
      <p:sp>
        <p:nvSpPr>
          <p:cNvPr id="26" name="文本框 25"/>
          <p:cNvSpPr txBox="1"/>
          <p:nvPr/>
        </p:nvSpPr>
        <p:spPr>
          <a:xfrm>
            <a:off x="3559096" y="5363043"/>
            <a:ext cx="4197927" cy="461665"/>
          </a:xfrm>
          <a:prstGeom prst="rect">
            <a:avLst/>
          </a:prstGeom>
          <a:noFill/>
        </p:spPr>
        <p:txBody>
          <a:bodyPr wrap="square" rtlCol="0">
            <a:spAutoFit/>
          </a:bodyPr>
          <a:lstStyle/>
          <a:p>
            <a:pPr algn="ctr"/>
            <a:r>
              <a:rPr lang="zh-CN" altLang="en-US" sz="2400" dirty="0" smtClean="0">
                <a:latin typeface="+mn-ea"/>
              </a:rPr>
              <a:t>虚实</a:t>
            </a:r>
            <a:r>
              <a:rPr lang="zh-CN" altLang="en-US" sz="2200" dirty="0" smtClean="0">
                <a:latin typeface="+mn-ea"/>
              </a:rPr>
              <a:t>地址转换</a:t>
            </a:r>
            <a:r>
              <a:rPr lang="zh-CN" altLang="en-US" sz="2400" dirty="0" smtClean="0">
                <a:latin typeface="+mn-ea"/>
              </a:rPr>
              <a:t>访问主存</a:t>
            </a:r>
            <a:r>
              <a:rPr lang="en-US" altLang="zh-CN" sz="2400" dirty="0" smtClean="0">
                <a:latin typeface="+mn-ea"/>
              </a:rPr>
              <a:t>(2</a:t>
            </a:r>
            <a:r>
              <a:rPr lang="zh-CN" altLang="en-US" sz="2400" dirty="0" smtClean="0">
                <a:latin typeface="+mn-ea"/>
              </a:rPr>
              <a:t>次</a:t>
            </a:r>
            <a:r>
              <a:rPr lang="en-US" altLang="zh-CN" sz="2400" dirty="0" smtClean="0">
                <a:latin typeface="+mn-ea"/>
              </a:rPr>
              <a:t>)</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left)">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right)">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left)">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right)">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 name="矩形 2"/>
          <p:cNvSpPr/>
          <p:nvPr/>
        </p:nvSpPr>
        <p:spPr>
          <a:xfrm>
            <a:off x="975995" y="903605"/>
            <a:ext cx="9458960"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3.</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旁路转换缓存</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 TLB</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sym typeface="Symbol" panose="05050102010706020507" pitchFamily="18" charset="2"/>
              </a:rPr>
              <a:t>: </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Translation </a:t>
            </a: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Lookaside Buffer</a:t>
            </a:r>
            <a:r>
              <a:rPr lang="en-US" altLang="zh-CN" sz="2400" dirty="0" smtClean="0">
                <a:latin typeface="微软雅黑" panose="020B0503020204020204" pitchFamily="34" charset="-122"/>
                <a:ea typeface="微软雅黑" panose="020B0503020204020204" pitchFamily="34" charset="-122"/>
              </a:rPr>
              <a:t>)</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grpSp>
        <p:nvGrpSpPr>
          <p:cNvPr id="4" name="组合 3"/>
          <p:cNvGrpSpPr/>
          <p:nvPr/>
        </p:nvGrpSpPr>
        <p:grpSpPr bwMode="auto">
          <a:xfrm>
            <a:off x="8591016" y="3596688"/>
            <a:ext cx="1594612" cy="465095"/>
            <a:chOff x="6416930" y="4978128"/>
            <a:chExt cx="1105083" cy="323080"/>
          </a:xfrm>
        </p:grpSpPr>
        <p:sp>
          <p:nvSpPr>
            <p:cNvPr id="6" name="Rectangle 184"/>
            <p:cNvSpPr>
              <a:spLocks noChangeArrowheads="1"/>
            </p:cNvSpPr>
            <p:nvPr/>
          </p:nvSpPr>
          <p:spPr bwMode="auto">
            <a:xfrm>
              <a:off x="6493144" y="4978128"/>
              <a:ext cx="978060" cy="251461"/>
            </a:xfrm>
            <a:prstGeom prst="rect">
              <a:avLst/>
            </a:prstGeom>
            <a:noFill/>
            <a:ln>
              <a:noFill/>
            </a:ln>
          </p:spPr>
          <p:txBody>
            <a:bodyPr lIns="0" tIns="0" rIns="0" bIns="0" upright="1"/>
            <a:lstStyle/>
            <a:p>
              <a:pPr algn="ctr">
                <a:defRPr/>
              </a:pPr>
              <a:r>
                <a:rPr lang="en-US" sz="2000" b="1" kern="100" dirty="0">
                  <a:latin typeface="+mj-ea"/>
                  <a:ea typeface="+mj-ea"/>
                </a:rPr>
                <a:t>5)</a:t>
              </a:r>
              <a:r>
                <a:rPr lang="zh-CN" altLang="en-US" sz="2000" b="1" kern="100" dirty="0">
                  <a:latin typeface="+mj-ea"/>
                  <a:ea typeface="+mj-ea"/>
                </a:rPr>
                <a:t>调出页</a:t>
              </a:r>
              <a:endParaRPr lang="zh-CN" altLang="en-US" sz="2800" b="1" kern="100" dirty="0">
                <a:latin typeface="+mj-ea"/>
                <a:ea typeface="+mj-ea"/>
              </a:endParaRPr>
            </a:p>
          </p:txBody>
        </p:sp>
        <p:cxnSp>
          <p:nvCxnSpPr>
            <p:cNvPr id="7" name="Line 196"/>
            <p:cNvCxnSpPr/>
            <p:nvPr/>
          </p:nvCxnSpPr>
          <p:spPr bwMode="auto">
            <a:xfrm>
              <a:off x="6416930" y="5301208"/>
              <a:ext cx="1105083" cy="0"/>
            </a:xfrm>
            <a:prstGeom prst="line">
              <a:avLst/>
            </a:prstGeom>
            <a:ln w="28575">
              <a:tailEnd type="triangle" w="lg" len="lg"/>
            </a:ln>
          </p:spPr>
          <p:style>
            <a:lnRef idx="1">
              <a:schemeClr val="accent1"/>
            </a:lnRef>
            <a:fillRef idx="0">
              <a:schemeClr val="accent1"/>
            </a:fillRef>
            <a:effectRef idx="0">
              <a:schemeClr val="accent1"/>
            </a:effectRef>
            <a:fontRef idx="minor">
              <a:schemeClr val="tx1"/>
            </a:fontRef>
          </p:style>
        </p:cxnSp>
      </p:grpSp>
      <p:grpSp>
        <p:nvGrpSpPr>
          <p:cNvPr id="8" name="组合 7"/>
          <p:cNvGrpSpPr/>
          <p:nvPr/>
        </p:nvGrpSpPr>
        <p:grpSpPr bwMode="auto">
          <a:xfrm>
            <a:off x="8605510" y="4834570"/>
            <a:ext cx="1594609" cy="448365"/>
            <a:chOff x="6426921" y="5836357"/>
            <a:chExt cx="1105137" cy="310314"/>
          </a:xfrm>
        </p:grpSpPr>
        <p:sp>
          <p:nvSpPr>
            <p:cNvPr id="9" name="Rectangle 190"/>
            <p:cNvSpPr>
              <a:spLocks noChangeArrowheads="1"/>
            </p:cNvSpPr>
            <p:nvPr/>
          </p:nvSpPr>
          <p:spPr bwMode="auto">
            <a:xfrm>
              <a:off x="6493092" y="5836357"/>
              <a:ext cx="978110" cy="250537"/>
            </a:xfrm>
            <a:prstGeom prst="rect">
              <a:avLst/>
            </a:prstGeom>
            <a:noFill/>
            <a:ln>
              <a:noFill/>
            </a:ln>
          </p:spPr>
          <p:txBody>
            <a:bodyPr lIns="0" tIns="0" rIns="0" bIns="0" upright="1"/>
            <a:lstStyle/>
            <a:p>
              <a:pPr algn="ctr">
                <a:defRPr/>
              </a:pPr>
              <a:r>
                <a:rPr lang="en-US" sz="2000" b="1" kern="100" dirty="0">
                  <a:latin typeface="+mj-ea"/>
                  <a:ea typeface="+mj-ea"/>
                </a:rPr>
                <a:t>6)</a:t>
              </a:r>
              <a:r>
                <a:rPr lang="zh-CN" altLang="en-US" sz="2000" b="1" kern="100" dirty="0">
                  <a:latin typeface="+mj-ea"/>
                  <a:ea typeface="+mj-ea"/>
                </a:rPr>
                <a:t>调入页</a:t>
              </a:r>
              <a:endParaRPr lang="zh-CN" altLang="en-US" sz="2800" b="1" kern="100" dirty="0">
                <a:latin typeface="+mj-ea"/>
                <a:ea typeface="+mj-ea"/>
              </a:endParaRPr>
            </a:p>
          </p:txBody>
        </p:sp>
        <p:cxnSp>
          <p:nvCxnSpPr>
            <p:cNvPr id="10" name="直接箭头连接符 9"/>
            <p:cNvCxnSpPr/>
            <p:nvPr/>
          </p:nvCxnSpPr>
          <p:spPr>
            <a:xfrm flipH="1">
              <a:off x="6426921" y="6146671"/>
              <a:ext cx="1105137" cy="0"/>
            </a:xfrm>
            <a:prstGeom prst="straightConnector1">
              <a:avLst/>
            </a:prstGeom>
            <a:ln w="28575">
              <a:tailEnd type="triangle" w="lg" len="lg"/>
            </a:ln>
          </p:spPr>
          <p:style>
            <a:lnRef idx="1">
              <a:schemeClr val="accent1"/>
            </a:lnRef>
            <a:fillRef idx="0">
              <a:schemeClr val="accent1"/>
            </a:fillRef>
            <a:effectRef idx="0">
              <a:schemeClr val="accent1"/>
            </a:effectRef>
            <a:fontRef idx="minor">
              <a:schemeClr val="tx1"/>
            </a:fontRef>
          </p:style>
        </p:cxnSp>
      </p:grpSp>
      <p:grpSp>
        <p:nvGrpSpPr>
          <p:cNvPr id="11" name="组合 10"/>
          <p:cNvGrpSpPr/>
          <p:nvPr/>
        </p:nvGrpSpPr>
        <p:grpSpPr>
          <a:xfrm>
            <a:off x="769183" y="3076607"/>
            <a:ext cx="10429111" cy="2593531"/>
            <a:chOff x="996951" y="4618038"/>
            <a:chExt cx="7226299" cy="1797050"/>
          </a:xfrm>
        </p:grpSpPr>
        <p:grpSp>
          <p:nvGrpSpPr>
            <p:cNvPr id="12" name="组合 11"/>
            <p:cNvGrpSpPr/>
            <p:nvPr/>
          </p:nvGrpSpPr>
          <p:grpSpPr>
            <a:xfrm>
              <a:off x="996951" y="4618038"/>
              <a:ext cx="3338512" cy="1528762"/>
              <a:chOff x="996951" y="4618038"/>
              <a:chExt cx="3338512" cy="1528762"/>
            </a:xfrm>
          </p:grpSpPr>
          <p:sp>
            <p:nvSpPr>
              <p:cNvPr id="15" name="Rectangle 157"/>
              <p:cNvSpPr>
                <a:spLocks noChangeArrowheads="1"/>
              </p:cNvSpPr>
              <p:nvPr/>
            </p:nvSpPr>
            <p:spPr bwMode="auto">
              <a:xfrm>
                <a:off x="1100138" y="4618038"/>
                <a:ext cx="3235325" cy="1528762"/>
              </a:xfrm>
              <a:prstGeom prst="rect">
                <a:avLst/>
              </a:prstGeom>
              <a:noFill/>
              <a:ln w="12700" algn="ctr">
                <a:solidFill>
                  <a:srgbClr val="000000"/>
                </a:solidFill>
                <a:prstDash val="dash"/>
                <a:miter lim="800000"/>
              </a:ln>
            </p:spPr>
            <p:txBody>
              <a:bodyPr tIns="0"/>
              <a:lstStyle/>
              <a:p>
                <a:pPr algn="r"/>
                <a:endParaRPr lang="zh-CN" altLang="en-US" sz="4800">
                  <a:latin typeface="+mj-ea"/>
                  <a:ea typeface="+mj-ea"/>
                </a:endParaRPr>
              </a:p>
            </p:txBody>
          </p:sp>
          <p:sp>
            <p:nvSpPr>
              <p:cNvPr id="16" name="Rectangle 170"/>
              <p:cNvSpPr>
                <a:spLocks noChangeArrowheads="1"/>
              </p:cNvSpPr>
              <p:nvPr/>
            </p:nvSpPr>
            <p:spPr bwMode="auto">
              <a:xfrm>
                <a:off x="3297238" y="4870450"/>
                <a:ext cx="747712" cy="1165225"/>
              </a:xfrm>
              <a:prstGeom prst="rect">
                <a:avLst/>
              </a:prstGeom>
              <a:noFill/>
              <a:ln w="28575" algn="ctr">
                <a:solidFill>
                  <a:srgbClr val="000000"/>
                </a:solidFill>
                <a:miter lim="800000"/>
              </a:ln>
              <a:effectLst>
                <a:outerShdw blurRad="50800" dist="38100" dir="2700000" algn="tl" rotWithShape="0">
                  <a:prstClr val="black">
                    <a:alpha val="40000"/>
                  </a:prstClr>
                </a:outerShdw>
              </a:effectLst>
            </p:spPr>
            <p:txBody>
              <a:bodyPr lIns="0" tIns="0" rIns="0" bIns="0" anchor="ctr" anchorCtr="1" upright="1"/>
              <a:lstStyle/>
              <a:p>
                <a:pPr algn="ctr">
                  <a:defRPr/>
                </a:pPr>
                <a:r>
                  <a:rPr lang="en-US" sz="2200" kern="100" dirty="0">
                    <a:latin typeface="+mj-ea"/>
                    <a:ea typeface="+mj-ea"/>
                  </a:rPr>
                  <a:t>MMU</a:t>
                </a:r>
                <a:endParaRPr lang="zh-CN" altLang="en-US" sz="2200" kern="100" dirty="0">
                  <a:latin typeface="+mj-ea"/>
                  <a:ea typeface="+mj-ea"/>
                </a:endParaRPr>
              </a:p>
            </p:txBody>
          </p:sp>
          <p:sp>
            <p:nvSpPr>
              <p:cNvPr id="17" name="Rectangle 171"/>
              <p:cNvSpPr>
                <a:spLocks noChangeArrowheads="1"/>
              </p:cNvSpPr>
              <p:nvPr/>
            </p:nvSpPr>
            <p:spPr bwMode="auto">
              <a:xfrm>
                <a:off x="1233013" y="5327650"/>
                <a:ext cx="896938" cy="473075"/>
              </a:xfrm>
              <a:prstGeom prst="rect">
                <a:avLst/>
              </a:prstGeom>
              <a:solidFill>
                <a:schemeClr val="accent5"/>
              </a:solidFill>
              <a:ln w="28575" algn="ctr">
                <a:solidFill>
                  <a:srgbClr val="000000"/>
                </a:solidFill>
                <a:miter lim="800000"/>
              </a:ln>
              <a:effectLst>
                <a:outerShdw blurRad="50800" dist="38100" dir="2700000" algn="tl" rotWithShape="0">
                  <a:prstClr val="black">
                    <a:alpha val="40000"/>
                  </a:prstClr>
                </a:outerShdw>
              </a:effectLst>
            </p:spPr>
            <p:txBody>
              <a:bodyPr lIns="0" tIns="0" rIns="0" bIns="0" anchor="ctr" anchorCtr="1" upright="1"/>
              <a:lstStyle/>
              <a:p>
                <a:pPr algn="ctr">
                  <a:defRPr/>
                </a:pPr>
                <a:r>
                  <a:rPr lang="zh-CN" altLang="en-US" sz="2200" b="1" kern="100" dirty="0">
                    <a:solidFill>
                      <a:schemeClr val="bg1">
                        <a:lumMod val="95000"/>
                      </a:schemeClr>
                    </a:solidFill>
                    <a:latin typeface="+mj-ea"/>
                    <a:ea typeface="+mj-ea"/>
                  </a:rPr>
                  <a:t>处理器</a:t>
                </a:r>
                <a:endParaRPr lang="zh-CN" altLang="en-US" sz="2200" b="1" kern="100" dirty="0">
                  <a:solidFill>
                    <a:schemeClr val="bg1">
                      <a:lumMod val="95000"/>
                    </a:schemeClr>
                  </a:solidFill>
                  <a:latin typeface="+mj-ea"/>
                  <a:ea typeface="+mj-ea"/>
                </a:endParaRPr>
              </a:p>
            </p:txBody>
          </p:sp>
          <p:sp>
            <p:nvSpPr>
              <p:cNvPr id="18" name="Rectangle 178"/>
              <p:cNvSpPr>
                <a:spLocks noChangeArrowheads="1"/>
              </p:cNvSpPr>
              <p:nvPr/>
            </p:nvSpPr>
            <p:spPr bwMode="auto">
              <a:xfrm>
                <a:off x="996951" y="4713186"/>
                <a:ext cx="917575" cy="269875"/>
              </a:xfrm>
              <a:prstGeom prst="rect">
                <a:avLst/>
              </a:prstGeom>
              <a:noFill/>
              <a:ln>
                <a:noFill/>
              </a:ln>
            </p:spPr>
            <p:txBody>
              <a:bodyPr lIns="0" tIns="0" rIns="0" bIns="0" upright="1"/>
              <a:lstStyle/>
              <a:p>
                <a:pPr algn="ctr">
                  <a:defRPr/>
                </a:pPr>
                <a:r>
                  <a:rPr lang="en-US" sz="2800" b="1" kern="100" dirty="0">
                    <a:latin typeface="+mj-ea"/>
                    <a:ea typeface="+mj-ea"/>
                  </a:rPr>
                  <a:t>CPU</a:t>
                </a:r>
                <a:endParaRPr lang="zh-CN" altLang="en-US" sz="3600" b="1" kern="100" dirty="0">
                  <a:latin typeface="+mj-ea"/>
                  <a:ea typeface="+mj-ea"/>
                </a:endParaRPr>
              </a:p>
            </p:txBody>
          </p:sp>
        </p:grpSp>
        <p:sp>
          <p:nvSpPr>
            <p:cNvPr id="13" name="Rectangle 179"/>
            <p:cNvSpPr>
              <a:spLocks noChangeArrowheads="1"/>
            </p:cNvSpPr>
            <p:nvPr/>
          </p:nvSpPr>
          <p:spPr bwMode="auto">
            <a:xfrm>
              <a:off x="7521575" y="5043488"/>
              <a:ext cx="701675" cy="1371600"/>
            </a:xfrm>
            <a:prstGeom prst="rect">
              <a:avLst/>
            </a:prstGeom>
            <a:solidFill>
              <a:srgbClr val="0070C0"/>
            </a:solidFill>
            <a:ln w="28575" algn="ctr">
              <a:solidFill>
                <a:srgbClr val="000000"/>
              </a:solidFill>
              <a:miter lim="800000"/>
            </a:ln>
            <a:effectLst>
              <a:outerShdw blurRad="50800" dist="38100" dir="2700000" algn="tl" rotWithShape="0">
                <a:prstClr val="black">
                  <a:alpha val="40000"/>
                </a:prstClr>
              </a:outerShdw>
            </a:effectLst>
          </p:spPr>
          <p:txBody>
            <a:bodyPr lIns="0" tIns="0" rIns="0" bIns="0" anchor="ctr" anchorCtr="1" upright="1"/>
            <a:lstStyle/>
            <a:p>
              <a:pPr algn="ctr">
                <a:defRPr/>
              </a:pPr>
              <a:r>
                <a:rPr lang="zh-CN" altLang="en-US" sz="2400" b="1" kern="100" dirty="0">
                  <a:solidFill>
                    <a:schemeClr val="bg1"/>
                  </a:solidFill>
                  <a:latin typeface="+mj-ea"/>
                  <a:ea typeface="+mj-ea"/>
                </a:rPr>
                <a:t>磁盘</a:t>
              </a:r>
              <a:endParaRPr lang="zh-CN" altLang="en-US" sz="2400" b="1" kern="100" dirty="0">
                <a:solidFill>
                  <a:schemeClr val="bg1"/>
                </a:solidFill>
                <a:latin typeface="+mj-ea"/>
                <a:ea typeface="+mj-ea"/>
              </a:endParaRPr>
            </a:p>
          </p:txBody>
        </p:sp>
        <p:sp>
          <p:nvSpPr>
            <p:cNvPr id="14" name="Rectangle 169"/>
            <p:cNvSpPr>
              <a:spLocks noChangeArrowheads="1"/>
            </p:cNvSpPr>
            <p:nvPr/>
          </p:nvSpPr>
          <p:spPr bwMode="auto">
            <a:xfrm>
              <a:off x="5597525" y="4729163"/>
              <a:ext cx="819150" cy="1670050"/>
            </a:xfrm>
            <a:prstGeom prst="rect">
              <a:avLst/>
            </a:prstGeom>
            <a:noFill/>
            <a:ln w="28575" algn="ctr">
              <a:solidFill>
                <a:srgbClr val="000000"/>
              </a:solidFill>
              <a:miter lim="800000"/>
            </a:ln>
            <a:effectLst>
              <a:outerShdw blurRad="50800" dist="38100" dir="2700000" algn="tl" rotWithShape="0">
                <a:prstClr val="black">
                  <a:alpha val="40000"/>
                </a:prstClr>
              </a:outerShdw>
            </a:effectLst>
          </p:spPr>
          <p:txBody>
            <a:bodyPr lIns="0" tIns="0" rIns="0" bIns="0" anchor="ctr" anchorCtr="1" upright="1"/>
            <a:lstStyle/>
            <a:p>
              <a:pPr algn="ctr">
                <a:defRPr/>
              </a:pPr>
              <a:r>
                <a:rPr lang="en-US" altLang="zh-CN" sz="2000" b="1" kern="100" dirty="0">
                  <a:latin typeface="+mj-ea"/>
                  <a:ea typeface="+mj-ea"/>
                </a:rPr>
                <a:t>Cache</a:t>
              </a:r>
              <a:endParaRPr lang="en-US" altLang="zh-CN" sz="2000" b="1" kern="100" dirty="0">
                <a:latin typeface="+mj-ea"/>
                <a:ea typeface="+mj-ea"/>
              </a:endParaRPr>
            </a:p>
            <a:p>
              <a:pPr algn="ctr">
                <a:defRPr/>
              </a:pPr>
              <a:r>
                <a:rPr lang="en-US" altLang="zh-CN" sz="2000" b="1" kern="100" dirty="0">
                  <a:latin typeface="+mj-ea"/>
                  <a:ea typeface="+mj-ea"/>
                </a:rPr>
                <a:t>Memory</a:t>
              </a:r>
              <a:endParaRPr lang="en-US" altLang="zh-CN" sz="2000" b="1" kern="100" dirty="0">
                <a:latin typeface="+mj-ea"/>
                <a:ea typeface="+mj-ea"/>
              </a:endParaRPr>
            </a:p>
            <a:p>
              <a:pPr algn="ctr">
                <a:defRPr/>
              </a:pPr>
              <a:endParaRPr lang="en-US" altLang="zh-CN" sz="2400" kern="100" dirty="0">
                <a:latin typeface="+mj-ea"/>
                <a:ea typeface="+mj-ea"/>
              </a:endParaRPr>
            </a:p>
            <a:p>
              <a:pPr algn="ctr">
                <a:defRPr/>
              </a:pPr>
              <a:r>
                <a:rPr lang="en-US" altLang="zh-CN" sz="2000" kern="100" dirty="0">
                  <a:latin typeface="+mj-ea"/>
                  <a:ea typeface="+mj-ea"/>
                </a:rPr>
                <a:t>(</a:t>
              </a:r>
              <a:r>
                <a:rPr lang="zh-CN" altLang="en-US" sz="2000" kern="100" dirty="0">
                  <a:latin typeface="+mj-ea"/>
                  <a:ea typeface="+mj-ea"/>
                </a:rPr>
                <a:t>页表</a:t>
              </a:r>
              <a:r>
                <a:rPr lang="en-US" altLang="zh-CN" sz="2000" kern="100" dirty="0">
                  <a:latin typeface="+mj-ea"/>
                  <a:ea typeface="+mj-ea"/>
                </a:rPr>
                <a:t>)</a:t>
              </a:r>
              <a:endParaRPr lang="zh-CN" altLang="en-US" sz="2000" kern="100" dirty="0">
                <a:latin typeface="+mj-ea"/>
                <a:ea typeface="+mj-ea"/>
              </a:endParaRPr>
            </a:p>
          </p:txBody>
        </p:sp>
      </p:grpSp>
      <p:sp>
        <p:nvSpPr>
          <p:cNvPr id="19" name="Rectangle 180"/>
          <p:cNvSpPr>
            <a:spLocks noChangeArrowheads="1"/>
          </p:cNvSpPr>
          <p:nvPr/>
        </p:nvSpPr>
        <p:spPr bwMode="auto">
          <a:xfrm>
            <a:off x="7566892" y="1594262"/>
            <a:ext cx="2808000" cy="504000"/>
          </a:xfrm>
          <a:prstGeom prst="rect">
            <a:avLst/>
          </a:prstGeom>
          <a:solidFill>
            <a:srgbClr val="0D7157"/>
          </a:solidFill>
          <a:ln w="28575" algn="ctr">
            <a:solidFill>
              <a:srgbClr val="000000"/>
            </a:solidFill>
            <a:miter lim="800000"/>
          </a:ln>
          <a:effectLst>
            <a:outerShdw blurRad="50800" dist="38100" dir="2700000" algn="tl" rotWithShape="0">
              <a:prstClr val="black">
                <a:alpha val="40000"/>
              </a:prstClr>
            </a:outerShdw>
          </a:effectLst>
        </p:spPr>
        <p:txBody>
          <a:bodyPr lIns="0" tIns="0" rIns="0" bIns="0" anchor="ctr" anchorCtr="1" upright="1"/>
          <a:lstStyle/>
          <a:p>
            <a:pPr algn="ctr">
              <a:defRPr/>
            </a:pPr>
            <a:r>
              <a:rPr lang="zh-CN" altLang="en-US" sz="2000" b="1" kern="100" dirty="0">
                <a:solidFill>
                  <a:schemeClr val="bg1">
                    <a:lumMod val="95000"/>
                  </a:schemeClr>
                </a:solidFill>
                <a:latin typeface="+mj-ea"/>
                <a:ea typeface="+mj-ea"/>
              </a:rPr>
              <a:t>缺页异常处理程序</a:t>
            </a:r>
            <a:endParaRPr lang="zh-CN" altLang="en-US" sz="2000" b="1" kern="100" dirty="0">
              <a:solidFill>
                <a:schemeClr val="bg1">
                  <a:lumMod val="95000"/>
                </a:schemeClr>
              </a:solidFill>
              <a:latin typeface="+mj-ea"/>
              <a:ea typeface="+mj-ea"/>
            </a:endParaRPr>
          </a:p>
        </p:txBody>
      </p:sp>
      <p:grpSp>
        <p:nvGrpSpPr>
          <p:cNvPr id="20" name="组合 19"/>
          <p:cNvGrpSpPr/>
          <p:nvPr/>
        </p:nvGrpSpPr>
        <p:grpSpPr bwMode="auto">
          <a:xfrm>
            <a:off x="4628549" y="1846263"/>
            <a:ext cx="2938343" cy="1594630"/>
            <a:chOff x="3670571" y="3765726"/>
            <a:chExt cx="2036684" cy="1105093"/>
          </a:xfrm>
        </p:grpSpPr>
        <p:sp>
          <p:nvSpPr>
            <p:cNvPr id="21" name="Rectangle 183"/>
            <p:cNvSpPr>
              <a:spLocks noChangeArrowheads="1"/>
            </p:cNvSpPr>
            <p:nvPr/>
          </p:nvSpPr>
          <p:spPr bwMode="auto">
            <a:xfrm>
              <a:off x="4300238" y="3910031"/>
              <a:ext cx="598697" cy="250866"/>
            </a:xfrm>
            <a:prstGeom prst="rect">
              <a:avLst/>
            </a:prstGeom>
            <a:noFill/>
            <a:ln>
              <a:noFill/>
            </a:ln>
          </p:spPr>
          <p:txBody>
            <a:bodyPr lIns="0" tIns="0" rIns="0" bIns="0" upright="1"/>
            <a:lstStyle/>
            <a:p>
              <a:pPr algn="ctr">
                <a:defRPr/>
              </a:pPr>
              <a:r>
                <a:rPr lang="en-US" b="1" kern="100" dirty="0">
                  <a:latin typeface="+mj-ea"/>
                  <a:ea typeface="+mj-ea"/>
                </a:rPr>
                <a:t>4)</a:t>
              </a:r>
              <a:r>
                <a:rPr lang="zh-CN" altLang="en-US" b="1" kern="100" dirty="0">
                  <a:latin typeface="+mj-ea"/>
                  <a:ea typeface="+mj-ea"/>
                </a:rPr>
                <a:t>异常</a:t>
              </a:r>
              <a:endParaRPr lang="zh-CN" altLang="en-US" b="1" kern="100" dirty="0">
                <a:latin typeface="+mj-ea"/>
                <a:ea typeface="+mj-ea"/>
              </a:endParaRPr>
            </a:p>
          </p:txBody>
        </p:sp>
        <p:cxnSp>
          <p:nvCxnSpPr>
            <p:cNvPr id="22" name="AutoShape 185"/>
            <p:cNvCxnSpPr>
              <a:cxnSpLocks noChangeShapeType="1"/>
              <a:stCxn id="16" idx="0"/>
              <a:endCxn id="19" idx="1"/>
            </p:cNvCxnSpPr>
            <p:nvPr/>
          </p:nvCxnSpPr>
          <p:spPr bwMode="auto">
            <a:xfrm rot="5400000" flipH="1" flipV="1">
              <a:off x="4136366" y="3299931"/>
              <a:ext cx="1105093" cy="2036684"/>
            </a:xfrm>
            <a:prstGeom prst="bentConnector2">
              <a:avLst/>
            </a:prstGeom>
            <a:ln w="28575">
              <a:solidFill>
                <a:srgbClr val="FF0000"/>
              </a:solidFill>
              <a:prstDash val="sysDash"/>
              <a:tailEnd type="triangle" w="lg" len="lg"/>
            </a:ln>
          </p:spPr>
          <p:style>
            <a:lnRef idx="1">
              <a:schemeClr val="accent1"/>
            </a:lnRef>
            <a:fillRef idx="0">
              <a:schemeClr val="accent1"/>
            </a:fillRef>
            <a:effectRef idx="0">
              <a:schemeClr val="accent1"/>
            </a:effectRef>
            <a:fontRef idx="minor">
              <a:schemeClr val="tx1"/>
            </a:fontRef>
          </p:style>
        </p:cxnSp>
      </p:grpSp>
      <p:sp>
        <p:nvSpPr>
          <p:cNvPr id="23" name="AutoShape 186"/>
          <p:cNvSpPr>
            <a:spLocks noChangeArrowheads="1"/>
          </p:cNvSpPr>
          <p:nvPr/>
        </p:nvSpPr>
        <p:spPr bwMode="auto">
          <a:xfrm>
            <a:off x="9176779" y="2201362"/>
            <a:ext cx="204293" cy="1308955"/>
          </a:xfrm>
          <a:prstGeom prst="downArrow">
            <a:avLst>
              <a:gd name="adj1" fmla="val 50000"/>
              <a:gd name="adj2" fmla="val 80743"/>
            </a:avLst>
          </a:prstGeom>
          <a:ln w="28575">
            <a:prstDash val="sysDash"/>
            <a:tailEnd type="triangle" w="lg" len="lg"/>
          </a:ln>
        </p:spPr>
        <p:style>
          <a:lnRef idx="1">
            <a:schemeClr val="accent1"/>
          </a:lnRef>
          <a:fillRef idx="0">
            <a:schemeClr val="accent1"/>
          </a:fillRef>
          <a:effectRef idx="0">
            <a:schemeClr val="accent1"/>
          </a:effectRef>
          <a:fontRef idx="minor">
            <a:schemeClr val="tx1"/>
          </a:fontRef>
        </p:style>
        <p:txBody>
          <a:bodyPr tIns="0" upright="1"/>
          <a:lstStyle/>
          <a:p>
            <a:pPr algn="r">
              <a:defRPr/>
            </a:pPr>
            <a:endParaRPr lang="zh-CN" altLang="en-US" sz="4800">
              <a:latin typeface="+mj-ea"/>
              <a:ea typeface="+mj-ea"/>
            </a:endParaRPr>
          </a:p>
        </p:txBody>
      </p:sp>
      <p:grpSp>
        <p:nvGrpSpPr>
          <p:cNvPr id="24" name="组合 23"/>
          <p:cNvGrpSpPr/>
          <p:nvPr/>
        </p:nvGrpSpPr>
        <p:grpSpPr bwMode="auto">
          <a:xfrm>
            <a:off x="2434815" y="4059490"/>
            <a:ext cx="1654178" cy="522372"/>
            <a:chOff x="2150752" y="5298822"/>
            <a:chExt cx="1146322" cy="362426"/>
          </a:xfrm>
        </p:grpSpPr>
        <p:sp>
          <p:nvSpPr>
            <p:cNvPr id="25" name="Rectangle 175"/>
            <p:cNvSpPr>
              <a:spLocks noChangeArrowheads="1"/>
            </p:cNvSpPr>
            <p:nvPr/>
          </p:nvSpPr>
          <p:spPr bwMode="auto">
            <a:xfrm>
              <a:off x="2338236" y="5298822"/>
              <a:ext cx="598565" cy="362426"/>
            </a:xfrm>
            <a:prstGeom prst="rect">
              <a:avLst/>
            </a:prstGeom>
            <a:noFill/>
            <a:ln>
              <a:noFill/>
            </a:ln>
          </p:spPr>
          <p:txBody>
            <a:bodyPr lIns="0" tIns="0" rIns="0" bIns="0" upright="1"/>
            <a:lstStyle/>
            <a:p>
              <a:pPr algn="ctr">
                <a:defRPr/>
              </a:pPr>
              <a:r>
                <a:rPr lang="en-US" sz="2000" b="1" kern="100" dirty="0">
                  <a:latin typeface="+mj-ea"/>
                  <a:ea typeface="+mj-ea"/>
                </a:rPr>
                <a:t>1)VA</a:t>
              </a:r>
              <a:endParaRPr lang="zh-CN" altLang="en-US" sz="2800" b="1" kern="100" dirty="0">
                <a:latin typeface="+mj-ea"/>
                <a:ea typeface="+mj-ea"/>
              </a:endParaRPr>
            </a:p>
          </p:txBody>
        </p:sp>
        <p:cxnSp>
          <p:nvCxnSpPr>
            <p:cNvPr id="26" name="Line 189"/>
            <p:cNvCxnSpPr/>
            <p:nvPr/>
          </p:nvCxnSpPr>
          <p:spPr bwMode="auto">
            <a:xfrm>
              <a:off x="2150752" y="5577000"/>
              <a:ext cx="1146322" cy="0"/>
            </a:xfrm>
            <a:prstGeom prst="line">
              <a:avLst/>
            </a:prstGeom>
            <a:ln w="28575">
              <a:tailEnd type="triangle" w="lg" len="lg"/>
            </a:ln>
          </p:spPr>
          <p:style>
            <a:lnRef idx="1">
              <a:schemeClr val="accent1"/>
            </a:lnRef>
            <a:fillRef idx="0">
              <a:schemeClr val="accent1"/>
            </a:fillRef>
            <a:effectRef idx="0">
              <a:schemeClr val="accent1"/>
            </a:effectRef>
            <a:fontRef idx="minor">
              <a:schemeClr val="tx1"/>
            </a:fontRef>
          </p:style>
        </p:cxnSp>
      </p:grpSp>
      <p:grpSp>
        <p:nvGrpSpPr>
          <p:cNvPr id="27" name="组合 26"/>
          <p:cNvGrpSpPr/>
          <p:nvPr/>
        </p:nvGrpSpPr>
        <p:grpSpPr bwMode="auto">
          <a:xfrm>
            <a:off x="4881718" y="2549652"/>
            <a:ext cx="3225880" cy="886657"/>
            <a:chOff x="3846277" y="4252600"/>
            <a:chExt cx="2235938" cy="614549"/>
          </a:xfrm>
        </p:grpSpPr>
        <p:sp>
          <p:nvSpPr>
            <p:cNvPr id="28" name="Rectangle 191"/>
            <p:cNvSpPr>
              <a:spLocks noChangeArrowheads="1"/>
            </p:cNvSpPr>
            <p:nvPr/>
          </p:nvSpPr>
          <p:spPr bwMode="auto">
            <a:xfrm>
              <a:off x="4130533" y="4302106"/>
              <a:ext cx="1951682" cy="187103"/>
            </a:xfrm>
            <a:prstGeom prst="rect">
              <a:avLst/>
            </a:prstGeom>
            <a:noFill/>
            <a:ln>
              <a:noFill/>
            </a:ln>
          </p:spPr>
          <p:txBody>
            <a:bodyPr lIns="0" tIns="0" rIns="0" bIns="0" upright="1"/>
            <a:lstStyle/>
            <a:p>
              <a:pPr algn="just">
                <a:defRPr/>
              </a:pPr>
              <a:r>
                <a:rPr lang="en-US" b="1" kern="100" dirty="0">
                  <a:latin typeface="+mj-ea"/>
                  <a:ea typeface="+mj-ea"/>
                </a:rPr>
                <a:t>7)</a:t>
              </a:r>
              <a:r>
                <a:rPr lang="zh-CN" altLang="en-US" b="1" kern="100" dirty="0">
                  <a:latin typeface="+mj-ea"/>
                  <a:ea typeface="+mj-ea"/>
                </a:rPr>
                <a:t>返回产生缺页异常的进程</a:t>
              </a:r>
              <a:endParaRPr lang="zh-CN" altLang="en-US" b="1" kern="100" dirty="0">
                <a:latin typeface="+mj-ea"/>
                <a:ea typeface="+mj-ea"/>
              </a:endParaRPr>
            </a:p>
          </p:txBody>
        </p:sp>
        <p:cxnSp>
          <p:nvCxnSpPr>
            <p:cNvPr id="29" name="Line 192"/>
            <p:cNvCxnSpPr/>
            <p:nvPr/>
          </p:nvCxnSpPr>
          <p:spPr bwMode="auto">
            <a:xfrm flipH="1">
              <a:off x="3846277" y="4252600"/>
              <a:ext cx="1842106" cy="0"/>
            </a:xfrm>
            <a:prstGeom prst="line">
              <a:avLst/>
            </a:prstGeom>
            <a:ln w="28575">
              <a:solidFill>
                <a:srgbClr val="FF0000"/>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0" name="Line 193"/>
            <p:cNvCxnSpPr/>
            <p:nvPr/>
          </p:nvCxnSpPr>
          <p:spPr bwMode="auto">
            <a:xfrm>
              <a:off x="3846277" y="4252600"/>
              <a:ext cx="0" cy="614549"/>
            </a:xfrm>
            <a:prstGeom prst="line">
              <a:avLst/>
            </a:prstGeom>
            <a:ln w="28575">
              <a:solidFill>
                <a:srgbClr val="FF0000"/>
              </a:solidFill>
              <a:prstDash val="sysDash"/>
              <a:tailEnd type="triangle" w="lg" len="lg"/>
            </a:ln>
          </p:spPr>
          <p:style>
            <a:lnRef idx="1">
              <a:schemeClr val="accent1"/>
            </a:lnRef>
            <a:fillRef idx="0">
              <a:schemeClr val="accent1"/>
            </a:fillRef>
            <a:effectRef idx="0">
              <a:schemeClr val="accent1"/>
            </a:effectRef>
            <a:fontRef idx="minor">
              <a:schemeClr val="tx1"/>
            </a:fontRef>
          </p:style>
        </p:cxnSp>
      </p:grpSp>
      <p:grpSp>
        <p:nvGrpSpPr>
          <p:cNvPr id="31" name="组合 30"/>
          <p:cNvGrpSpPr/>
          <p:nvPr/>
        </p:nvGrpSpPr>
        <p:grpSpPr bwMode="auto">
          <a:xfrm>
            <a:off x="5170397" y="3750186"/>
            <a:ext cx="2223913" cy="395675"/>
            <a:chOff x="4045874" y="5084596"/>
            <a:chExt cx="1716534" cy="274432"/>
          </a:xfrm>
          <a:noFill/>
        </p:grpSpPr>
        <p:cxnSp>
          <p:nvCxnSpPr>
            <p:cNvPr id="32" name="AutoShape 172"/>
            <p:cNvCxnSpPr>
              <a:cxnSpLocks noChangeShapeType="1"/>
            </p:cNvCxnSpPr>
            <p:nvPr/>
          </p:nvCxnSpPr>
          <p:spPr bwMode="auto">
            <a:xfrm>
              <a:off x="4045874" y="5084596"/>
              <a:ext cx="1716534" cy="1589"/>
            </a:xfrm>
            <a:prstGeom prst="straightConnector1">
              <a:avLst/>
            </a:prstGeom>
            <a:grpFill/>
            <a:ln w="28575">
              <a:tailEnd type="triangle" w="lg" len="lg"/>
            </a:ln>
          </p:spPr>
          <p:style>
            <a:lnRef idx="1">
              <a:schemeClr val="accent1"/>
            </a:lnRef>
            <a:fillRef idx="0">
              <a:schemeClr val="accent1"/>
            </a:fillRef>
            <a:effectRef idx="0">
              <a:schemeClr val="accent1"/>
            </a:effectRef>
            <a:fontRef idx="minor">
              <a:schemeClr val="tx1"/>
            </a:fontRef>
          </p:style>
        </p:cxnSp>
        <p:sp>
          <p:nvSpPr>
            <p:cNvPr id="33" name="Rectangle 176"/>
            <p:cNvSpPr>
              <a:spLocks noChangeArrowheads="1"/>
            </p:cNvSpPr>
            <p:nvPr/>
          </p:nvSpPr>
          <p:spPr bwMode="auto">
            <a:xfrm>
              <a:off x="4502109" y="5107956"/>
              <a:ext cx="819363" cy="251072"/>
            </a:xfrm>
            <a:prstGeom prst="rect">
              <a:avLst/>
            </a:prstGeom>
            <a:grpFill/>
            <a:ln>
              <a:noFill/>
            </a:ln>
          </p:spPr>
          <p:txBody>
            <a:bodyPr lIns="0" tIns="0" rIns="0" bIns="0" upright="1"/>
            <a:lstStyle/>
            <a:p>
              <a:pPr algn="ctr">
                <a:defRPr/>
              </a:pPr>
              <a:r>
                <a:rPr lang="en-US" sz="2000" b="1" kern="100" dirty="0">
                  <a:latin typeface="+mj-ea"/>
                  <a:ea typeface="+mj-ea"/>
                </a:rPr>
                <a:t>2)PTEA</a:t>
              </a:r>
              <a:endParaRPr lang="zh-CN" altLang="en-US" sz="2800" b="1" kern="100" dirty="0">
                <a:latin typeface="+mj-ea"/>
                <a:ea typeface="+mj-ea"/>
              </a:endParaRPr>
            </a:p>
          </p:txBody>
        </p:sp>
      </p:grpSp>
      <p:grpSp>
        <p:nvGrpSpPr>
          <p:cNvPr id="34" name="组合 33"/>
          <p:cNvGrpSpPr/>
          <p:nvPr/>
        </p:nvGrpSpPr>
        <p:grpSpPr bwMode="auto">
          <a:xfrm>
            <a:off x="5165815" y="4684961"/>
            <a:ext cx="2242989" cy="437602"/>
            <a:chOff x="4043773" y="5732975"/>
            <a:chExt cx="1716534" cy="302866"/>
          </a:xfrm>
        </p:grpSpPr>
        <p:cxnSp>
          <p:nvCxnSpPr>
            <p:cNvPr id="35" name="AutoShape 173"/>
            <p:cNvCxnSpPr>
              <a:cxnSpLocks noChangeShapeType="1"/>
            </p:cNvCxnSpPr>
            <p:nvPr/>
          </p:nvCxnSpPr>
          <p:spPr bwMode="auto">
            <a:xfrm flipH="1">
              <a:off x="4043773" y="5732975"/>
              <a:ext cx="1716534" cy="0"/>
            </a:xfrm>
            <a:prstGeom prst="straightConnector1">
              <a:avLst/>
            </a:prstGeom>
            <a:ln w="28575">
              <a:tailEnd type="triangle" w="lg" len="lg"/>
            </a:ln>
          </p:spPr>
          <p:style>
            <a:lnRef idx="1">
              <a:schemeClr val="accent1"/>
            </a:lnRef>
            <a:fillRef idx="0">
              <a:schemeClr val="accent1"/>
            </a:fillRef>
            <a:effectRef idx="0">
              <a:schemeClr val="accent1"/>
            </a:effectRef>
            <a:fontRef idx="minor">
              <a:schemeClr val="tx1"/>
            </a:fontRef>
          </p:style>
        </p:cxnSp>
        <p:sp>
          <p:nvSpPr>
            <p:cNvPr id="36" name="Rectangle 177"/>
            <p:cNvSpPr>
              <a:spLocks noChangeArrowheads="1"/>
            </p:cNvSpPr>
            <p:nvPr/>
          </p:nvSpPr>
          <p:spPr bwMode="auto">
            <a:xfrm>
              <a:off x="4557596" y="5783718"/>
              <a:ext cx="598090" cy="252123"/>
            </a:xfrm>
            <a:prstGeom prst="rect">
              <a:avLst/>
            </a:prstGeom>
            <a:noFill/>
            <a:ln>
              <a:noFill/>
            </a:ln>
          </p:spPr>
          <p:txBody>
            <a:bodyPr lIns="0" tIns="0" rIns="0" bIns="0" upright="1"/>
            <a:lstStyle/>
            <a:p>
              <a:pPr algn="ctr">
                <a:defRPr/>
              </a:pPr>
              <a:r>
                <a:rPr lang="en-US" sz="2000" b="1" kern="100" dirty="0">
                  <a:latin typeface="+mj-ea"/>
                  <a:ea typeface="+mj-ea"/>
                </a:rPr>
                <a:t>3)PTE</a:t>
              </a:r>
              <a:endParaRPr lang="zh-CN" altLang="en-US" sz="2800" b="1" kern="100" dirty="0">
                <a:latin typeface="+mj-ea"/>
                <a:ea typeface="+mj-ea"/>
              </a:endParaRPr>
            </a:p>
          </p:txBody>
        </p:sp>
      </p:grpSp>
      <p:sp>
        <p:nvSpPr>
          <p:cNvPr id="37" name="文本框 36"/>
          <p:cNvSpPr txBox="1"/>
          <p:nvPr/>
        </p:nvSpPr>
        <p:spPr>
          <a:xfrm>
            <a:off x="3252740" y="5844262"/>
            <a:ext cx="4661550" cy="461665"/>
          </a:xfrm>
          <a:prstGeom prst="rect">
            <a:avLst/>
          </a:prstGeom>
          <a:noFill/>
        </p:spPr>
        <p:txBody>
          <a:bodyPr wrap="square" rtlCol="0">
            <a:spAutoFit/>
          </a:bodyPr>
          <a:lstStyle/>
          <a:p>
            <a:pPr algn="ctr"/>
            <a:r>
              <a:rPr lang="zh-CN" altLang="en-US" sz="2400" dirty="0" smtClean="0">
                <a:latin typeface="+mn-ea"/>
              </a:rPr>
              <a:t>共访问</a:t>
            </a:r>
            <a:r>
              <a:rPr lang="en-US" altLang="zh-CN" sz="2400" dirty="0" smtClean="0">
                <a:latin typeface="+mn-ea"/>
              </a:rPr>
              <a:t>Cache/</a:t>
            </a:r>
            <a:r>
              <a:rPr lang="zh-CN" altLang="en-US" sz="2400" dirty="0" smtClean="0">
                <a:latin typeface="+mn-ea"/>
              </a:rPr>
              <a:t>主存多少次？</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left)">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wipe(left)">
                                      <p:cBhvr>
                                        <p:cTn id="17" dur="500"/>
                                        <p:tgtEl>
                                          <p:spTgt spid="3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wipe(right)">
                                      <p:cBhvr>
                                        <p:cTn id="22" dur="500"/>
                                        <p:tgtEl>
                                          <p:spTgt spid="3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left)">
                                      <p:cBhvr>
                                        <p:cTn id="27" dur="500"/>
                                        <p:tgtEl>
                                          <p:spTgt spid="20"/>
                                        </p:tgtEl>
                                      </p:cBhvr>
                                    </p:animEffect>
                                  </p:childTnLst>
                                </p:cTn>
                              </p:par>
                            </p:childTnLst>
                          </p:cTn>
                        </p:par>
                        <p:par>
                          <p:cTn id="28" fill="hold">
                            <p:stCondLst>
                              <p:cond delay="500"/>
                            </p:stCondLst>
                            <p:childTnLst>
                              <p:par>
                                <p:cTn id="29" presetID="22" presetClass="entr" presetSubtype="4" fill="hold"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wipe(down)">
                                      <p:cBhvr>
                                        <p:cTn id="31" dur="500"/>
                                        <p:tgtEl>
                                          <p:spTgt spid="20"/>
                                        </p:tgtEl>
                                      </p:cBhvr>
                                    </p:animEffect>
                                  </p:childTnLst>
                                </p:cTn>
                              </p:par>
                            </p:childTnLst>
                          </p:cTn>
                        </p:par>
                        <p:par>
                          <p:cTn id="32" fill="hold">
                            <p:stCondLst>
                              <p:cond delay="1000"/>
                            </p:stCondLst>
                            <p:childTnLst>
                              <p:par>
                                <p:cTn id="33" presetID="22" presetClass="entr" presetSubtype="8"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wipe(left)">
                                      <p:cBhvr>
                                        <p:cTn id="35" dur="500"/>
                                        <p:tgtEl>
                                          <p:spTgt spid="19"/>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grpId="0" nodeType="click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wipe(up)">
                                      <p:cBhvr>
                                        <p:cTn id="40" dur="500"/>
                                        <p:tgtEl>
                                          <p:spTgt spid="2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wipe(left)">
                                      <p:cBhvr>
                                        <p:cTn id="45" dur="500"/>
                                        <p:tgtEl>
                                          <p:spTgt spid="4"/>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2" fill="hold" nodeType="click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wipe(right)">
                                      <p:cBhvr>
                                        <p:cTn id="50" dur="500"/>
                                        <p:tgtEl>
                                          <p:spTgt spid="8"/>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2" fill="hold" nodeType="click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wipe(right)">
                                      <p:cBhvr>
                                        <p:cTn id="55" dur="500"/>
                                        <p:tgtEl>
                                          <p:spTgt spid="27"/>
                                        </p:tgtEl>
                                      </p:cBhvr>
                                    </p:animEffect>
                                  </p:childTnLst>
                                </p:cTn>
                              </p:par>
                            </p:childTnLst>
                          </p:cTn>
                        </p:par>
                      </p:childTnLst>
                    </p:cTn>
                  </p:par>
                  <p:par>
                    <p:cTn id="56" fill="hold">
                      <p:stCondLst>
                        <p:cond delay="indefinite"/>
                      </p:stCondLst>
                      <p:childTnLst>
                        <p:par>
                          <p:cTn id="57" fill="hold">
                            <p:stCondLst>
                              <p:cond delay="0"/>
                            </p:stCondLst>
                            <p:childTnLst>
                              <p:par>
                                <p:cTn id="58" presetID="3" presetClass="entr" presetSubtype="5" fill="hold" grpId="0" nodeType="clickEffect">
                                  <p:stCondLst>
                                    <p:cond delay="0"/>
                                  </p:stCondLst>
                                  <p:childTnLst>
                                    <p:set>
                                      <p:cBhvr>
                                        <p:cTn id="59" dur="1" fill="hold">
                                          <p:stCondLst>
                                            <p:cond delay="0"/>
                                          </p:stCondLst>
                                        </p:cTn>
                                        <p:tgtEl>
                                          <p:spTgt spid="37"/>
                                        </p:tgtEl>
                                        <p:attrNameLst>
                                          <p:attrName>style.visibility</p:attrName>
                                        </p:attrNameLst>
                                      </p:cBhvr>
                                      <p:to>
                                        <p:strVal val="visible"/>
                                      </p:to>
                                    </p:set>
                                    <p:animEffect transition="in" filter="blinds(vertical)">
                                      <p:cBhvr>
                                        <p:cTn id="6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3" grpId="0" animBg="1"/>
      <p:bldP spid="3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 name="矩形 2"/>
          <p:cNvSpPr/>
          <p:nvPr/>
        </p:nvSpPr>
        <p:spPr>
          <a:xfrm>
            <a:off x="975995" y="903605"/>
            <a:ext cx="9398000"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3.</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旁路转换缓存</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 TLB</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sym typeface="Symbol" panose="05050102010706020507" pitchFamily="18" charset="2"/>
              </a:rPr>
              <a:t>: </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Translation </a:t>
            </a: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Lookaside Buffer</a:t>
            </a:r>
            <a:r>
              <a:rPr lang="en-US" altLang="zh-CN" sz="2400" dirty="0" smtClean="0">
                <a:latin typeface="微软雅黑" panose="020B0503020204020204" pitchFamily="34" charset="-122"/>
                <a:ea typeface="微软雅黑" panose="020B0503020204020204" pitchFamily="34" charset="-122"/>
              </a:rPr>
              <a:t>)</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37" name="Text Box 4"/>
          <p:cNvSpPr txBox="1">
            <a:spLocks noChangeArrowheads="1"/>
          </p:cNvSpPr>
          <p:nvPr/>
        </p:nvSpPr>
        <p:spPr bwMode="auto">
          <a:xfrm>
            <a:off x="975968" y="1754874"/>
            <a:ext cx="9894598" cy="1079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140000"/>
              </a:lnSpc>
              <a:spcBef>
                <a:spcPct val="0"/>
              </a:spcBef>
              <a:buNone/>
            </a:pPr>
            <a:r>
              <a:rPr lang="en-US" altLang="zh-CN" sz="2400" dirty="0">
                <a:latin typeface="+mn-ea"/>
                <a:ea typeface="+mn-ea"/>
                <a:sym typeface="Symbol" panose="05050102010706020507" pitchFamily="18" charset="2"/>
              </a:rPr>
              <a:t></a:t>
            </a:r>
            <a:r>
              <a:rPr lang="zh-CN" altLang="en-US" sz="2400" dirty="0">
                <a:latin typeface="+mn-ea"/>
                <a:ea typeface="+mn-ea"/>
                <a:sym typeface="Symbol" panose="05050102010706020507" pitchFamily="18" charset="2"/>
              </a:rPr>
              <a:t>根据局部性原理</a:t>
            </a:r>
            <a:r>
              <a:rPr lang="zh-CN" altLang="en-US" sz="2400" dirty="0" smtClean="0">
                <a:latin typeface="+mn-ea"/>
                <a:ea typeface="+mn-ea"/>
                <a:sym typeface="Symbol" panose="05050102010706020507" pitchFamily="18" charset="2"/>
              </a:rPr>
              <a:t>，可增加</a:t>
            </a:r>
            <a:r>
              <a:rPr lang="zh-CN" altLang="en-US" sz="2400" dirty="0">
                <a:latin typeface="+mn-ea"/>
                <a:ea typeface="+mn-ea"/>
                <a:sym typeface="Symbol" panose="05050102010706020507" pitchFamily="18" charset="2"/>
              </a:rPr>
              <a:t>一个小容量、</a:t>
            </a:r>
            <a:r>
              <a:rPr lang="zh-CN" altLang="en-US" sz="2400" dirty="0" smtClean="0">
                <a:latin typeface="+mn-ea"/>
                <a:ea typeface="+mn-ea"/>
                <a:sym typeface="Symbol" panose="05050102010706020507" pitchFamily="18" charset="2"/>
              </a:rPr>
              <a:t>高速存储</a:t>
            </a:r>
            <a:r>
              <a:rPr lang="zh-CN" altLang="en-US" sz="2400" dirty="0">
                <a:latin typeface="+mn-ea"/>
                <a:ea typeface="+mn-ea"/>
                <a:sym typeface="Symbol" panose="05050102010706020507" pitchFamily="18" charset="2"/>
              </a:rPr>
              <a:t>部件存放当前</a:t>
            </a:r>
            <a:r>
              <a:rPr lang="zh-CN" altLang="en-US" sz="2400" dirty="0" smtClean="0">
                <a:latin typeface="+mn-ea"/>
                <a:ea typeface="+mn-ea"/>
                <a:sym typeface="Symbol" panose="05050102010706020507" pitchFamily="18" charset="2"/>
              </a:rPr>
              <a:t>访问页表</a:t>
            </a:r>
            <a:r>
              <a:rPr lang="zh-CN" altLang="en-US" sz="2400" dirty="0">
                <a:latin typeface="+mn-ea"/>
                <a:ea typeface="+mn-ea"/>
                <a:sym typeface="Symbol" panose="05050102010706020507" pitchFamily="18" charset="2"/>
              </a:rPr>
              <a:t>地址变换条目，该存储部件称为</a:t>
            </a:r>
            <a:r>
              <a:rPr lang="en-US" altLang="zh-CN" sz="2400" dirty="0" smtClean="0">
                <a:solidFill>
                  <a:srgbClr val="0237D8"/>
                </a:solidFill>
                <a:latin typeface="+mn-ea"/>
                <a:ea typeface="+mn-ea"/>
                <a:sym typeface="Symbol" panose="05050102010706020507" pitchFamily="18" charset="2"/>
              </a:rPr>
              <a:t>TLB: </a:t>
            </a:r>
            <a:r>
              <a:rPr lang="zh-CN" altLang="en-US" sz="2400" dirty="0" smtClean="0">
                <a:solidFill>
                  <a:srgbClr val="0237D8"/>
                </a:solidFill>
                <a:latin typeface="+mn-ea"/>
                <a:ea typeface="+mn-ea"/>
              </a:rPr>
              <a:t>旁路</a:t>
            </a:r>
            <a:r>
              <a:rPr lang="zh-CN" altLang="en-US" sz="2400" dirty="0">
                <a:solidFill>
                  <a:srgbClr val="0237D8"/>
                </a:solidFill>
                <a:latin typeface="+mn-ea"/>
                <a:ea typeface="+mn-ea"/>
              </a:rPr>
              <a:t>转换缓存</a:t>
            </a:r>
            <a:r>
              <a:rPr lang="zh-CN" altLang="en-US" sz="2400" dirty="0" smtClean="0">
                <a:latin typeface="+mn-ea"/>
                <a:ea typeface="+mn-ea"/>
                <a:sym typeface="Symbol" panose="05050102010706020507" pitchFamily="18" charset="2"/>
              </a:rPr>
              <a:t>。</a:t>
            </a:r>
            <a:endParaRPr lang="zh-CN" altLang="en-US" sz="2400" dirty="0">
              <a:latin typeface="+mn-ea"/>
              <a:ea typeface="+mn-ea"/>
              <a:sym typeface="Symbol" panose="05050102010706020507" pitchFamily="18" charset="2"/>
            </a:endParaRPr>
          </a:p>
        </p:txBody>
      </p:sp>
      <p:sp>
        <p:nvSpPr>
          <p:cNvPr id="38" name="Text Box 5"/>
          <p:cNvSpPr txBox="1">
            <a:spLocks noChangeArrowheads="1"/>
          </p:cNvSpPr>
          <p:nvPr/>
        </p:nvSpPr>
        <p:spPr bwMode="auto">
          <a:xfrm>
            <a:off x="965776" y="2935143"/>
            <a:ext cx="10131715"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ct val="0"/>
              </a:spcBef>
              <a:buFontTx/>
              <a:buNone/>
            </a:pPr>
            <a:r>
              <a:rPr lang="en-US" altLang="zh-CN" sz="2200" dirty="0">
                <a:latin typeface="+mn-ea"/>
                <a:ea typeface="+mn-ea"/>
                <a:sym typeface="Symbol" panose="05050102010706020507" pitchFamily="18" charset="2"/>
              </a:rPr>
              <a:t></a:t>
            </a:r>
            <a:r>
              <a:rPr lang="en-US" altLang="zh-CN" sz="2200" dirty="0" smtClean="0">
                <a:latin typeface="+mn-ea"/>
                <a:ea typeface="+mn-ea"/>
                <a:sym typeface="Symbol" panose="05050102010706020507" pitchFamily="18" charset="2"/>
              </a:rPr>
              <a:t>TLB</a:t>
            </a:r>
            <a:r>
              <a:rPr lang="zh-CN" altLang="en-US" sz="2200" dirty="0">
                <a:latin typeface="+mn-ea"/>
                <a:ea typeface="+mn-ea"/>
                <a:sym typeface="Symbol" panose="05050102010706020507" pitchFamily="18" charset="2"/>
              </a:rPr>
              <a:t>类似</a:t>
            </a:r>
            <a:r>
              <a:rPr lang="zh-CN" altLang="en-US" sz="2200" dirty="0" smtClean="0">
                <a:latin typeface="+mn-ea"/>
                <a:ea typeface="+mn-ea"/>
                <a:sym typeface="Symbol" panose="05050102010706020507" pitchFamily="18" charset="2"/>
              </a:rPr>
              <a:t>页表，</a:t>
            </a:r>
            <a:r>
              <a:rPr lang="zh-CN" altLang="en-US" sz="2200" dirty="0">
                <a:latin typeface="+mn-ea"/>
                <a:ea typeface="+mn-ea"/>
                <a:sym typeface="Symbol" panose="05050102010706020507" pitchFamily="18" charset="2"/>
              </a:rPr>
              <a:t>也是</a:t>
            </a:r>
            <a:r>
              <a:rPr lang="en-US" altLang="zh-CN" sz="2200" dirty="0">
                <a:latin typeface="+mn-ea"/>
                <a:ea typeface="+mn-ea"/>
                <a:sym typeface="Symbol" panose="05050102010706020507" pitchFamily="18" charset="2"/>
              </a:rPr>
              <a:t>PTE</a:t>
            </a:r>
            <a:r>
              <a:rPr lang="zh-CN" altLang="en-US" sz="2200" dirty="0">
                <a:latin typeface="+mn-ea"/>
                <a:ea typeface="+mn-ea"/>
                <a:sym typeface="Symbol" panose="05050102010706020507" pitchFamily="18" charset="2"/>
              </a:rPr>
              <a:t>的集合。</a:t>
            </a:r>
            <a:r>
              <a:rPr lang="zh-CN" altLang="en-US" sz="2200" dirty="0" smtClean="0">
                <a:latin typeface="+mn-ea"/>
                <a:ea typeface="+mn-ea"/>
                <a:sym typeface="Symbol" panose="05050102010706020507" pitchFamily="18" charset="2"/>
              </a:rPr>
              <a:t>为实现</a:t>
            </a:r>
            <a:r>
              <a:rPr lang="zh-CN" altLang="en-US" sz="2200" dirty="0">
                <a:latin typeface="+mn-ea"/>
                <a:ea typeface="+mn-ea"/>
                <a:sym typeface="Symbol" panose="05050102010706020507" pitchFamily="18" charset="2"/>
              </a:rPr>
              <a:t>对</a:t>
            </a:r>
            <a:r>
              <a:rPr lang="en-US" altLang="zh-CN" sz="2200" dirty="0">
                <a:latin typeface="+mn-ea"/>
                <a:ea typeface="+mn-ea"/>
                <a:sym typeface="Symbol" panose="05050102010706020507" pitchFamily="18" charset="2"/>
              </a:rPr>
              <a:t>TLB</a:t>
            </a:r>
            <a:r>
              <a:rPr lang="zh-CN" altLang="en-US" sz="2200" dirty="0">
                <a:latin typeface="+mn-ea"/>
                <a:ea typeface="+mn-ea"/>
                <a:sym typeface="Symbol" panose="05050102010706020507" pitchFamily="18" charset="2"/>
              </a:rPr>
              <a:t>的快速访问，</a:t>
            </a:r>
            <a:r>
              <a:rPr lang="zh-CN" altLang="en-US" sz="2200" dirty="0" smtClean="0">
                <a:latin typeface="+mn-ea"/>
                <a:ea typeface="+mn-ea"/>
                <a:sym typeface="Symbol" panose="05050102010706020507" pitchFamily="18" charset="2"/>
              </a:rPr>
              <a:t>类似</a:t>
            </a:r>
            <a:r>
              <a:rPr lang="en-US" altLang="zh-CN" sz="2200" dirty="0" smtClean="0">
                <a:latin typeface="+mn-ea"/>
                <a:ea typeface="+mn-ea"/>
                <a:sym typeface="Symbol" panose="05050102010706020507" pitchFamily="18" charset="2"/>
              </a:rPr>
              <a:t>Cache</a:t>
            </a:r>
            <a:r>
              <a:rPr lang="zh-CN" altLang="en-US" sz="2200" dirty="0" smtClean="0">
                <a:latin typeface="+mn-ea"/>
                <a:ea typeface="+mn-ea"/>
                <a:sym typeface="Symbol" panose="05050102010706020507" pitchFamily="18" charset="2"/>
              </a:rPr>
              <a:t>中映射</a:t>
            </a:r>
            <a:r>
              <a:rPr lang="zh-CN" altLang="en-US" sz="2200" dirty="0">
                <a:latin typeface="+mn-ea"/>
                <a:ea typeface="+mn-ea"/>
                <a:sym typeface="Symbol" panose="05050102010706020507" pitchFamily="18" charset="2"/>
              </a:rPr>
              <a:t>方法，对来自于</a:t>
            </a:r>
            <a:r>
              <a:rPr lang="en-US" altLang="zh-CN" sz="2200" dirty="0">
                <a:latin typeface="+mn-ea"/>
                <a:ea typeface="+mn-ea"/>
                <a:sym typeface="Symbol" panose="05050102010706020507" pitchFamily="18" charset="2"/>
              </a:rPr>
              <a:t>CPU</a:t>
            </a:r>
            <a:r>
              <a:rPr lang="zh-CN" altLang="en-US" sz="2200" dirty="0">
                <a:latin typeface="+mn-ea"/>
                <a:ea typeface="+mn-ea"/>
                <a:sym typeface="Symbol" panose="05050102010706020507" pitchFamily="18" charset="2"/>
              </a:rPr>
              <a:t>的虚页号进行逻辑划分，</a:t>
            </a:r>
            <a:r>
              <a:rPr lang="zh-CN" altLang="en-US" sz="2200" dirty="0">
                <a:solidFill>
                  <a:srgbClr val="0237D8"/>
                </a:solidFill>
                <a:latin typeface="+mn-ea"/>
                <a:ea typeface="+mn-ea"/>
                <a:sym typeface="Symbol" panose="05050102010706020507" pitchFamily="18" charset="2"/>
              </a:rPr>
              <a:t>得到相应的标记和索引字段</a:t>
            </a:r>
            <a:r>
              <a:rPr lang="zh-CN" altLang="en-US" sz="2200" dirty="0" smtClean="0">
                <a:solidFill>
                  <a:srgbClr val="0237D8"/>
                </a:solidFill>
                <a:latin typeface="+mn-ea"/>
                <a:ea typeface="+mn-ea"/>
                <a:sym typeface="Symbol" panose="05050102010706020507" pitchFamily="18" charset="2"/>
              </a:rPr>
              <a:t>。</a:t>
            </a:r>
            <a:endParaRPr lang="zh-CN" altLang="en-US" sz="2200" dirty="0">
              <a:solidFill>
                <a:srgbClr val="0237D8"/>
              </a:solidFill>
              <a:latin typeface="+mn-ea"/>
              <a:ea typeface="+mn-ea"/>
              <a:sym typeface="Symbol" panose="05050102010706020507" pitchFamily="18" charset="2"/>
            </a:endParaRPr>
          </a:p>
        </p:txBody>
      </p:sp>
      <p:grpSp>
        <p:nvGrpSpPr>
          <p:cNvPr id="40" name="组合 39"/>
          <p:cNvGrpSpPr/>
          <p:nvPr/>
        </p:nvGrpSpPr>
        <p:grpSpPr>
          <a:xfrm>
            <a:off x="2872077" y="5313673"/>
            <a:ext cx="6300787" cy="361008"/>
            <a:chOff x="3727392" y="2601401"/>
            <a:chExt cx="5941875" cy="402973"/>
          </a:xfrm>
        </p:grpSpPr>
        <p:sp>
          <p:nvSpPr>
            <p:cNvPr id="41" name="Rectangle 14"/>
            <p:cNvSpPr>
              <a:spLocks noChangeArrowheads="1"/>
            </p:cNvSpPr>
            <p:nvPr/>
          </p:nvSpPr>
          <p:spPr bwMode="auto">
            <a:xfrm>
              <a:off x="3727392" y="2601932"/>
              <a:ext cx="2093335" cy="401848"/>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en-US" altLang="zh-CN" sz="1800" dirty="0" smtClean="0">
                  <a:solidFill>
                    <a:schemeClr val="bg1"/>
                  </a:solidFill>
                  <a:latin typeface="微软雅黑" panose="020B0503020204020204" pitchFamily="34" charset="-122"/>
                  <a:ea typeface="微软雅黑" panose="020B0503020204020204" pitchFamily="34" charset="-122"/>
                </a:rPr>
                <a:t>TLB Tag(TLBT)</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42" name="Rectangle 15"/>
            <p:cNvSpPr>
              <a:spLocks noChangeArrowheads="1"/>
            </p:cNvSpPr>
            <p:nvPr/>
          </p:nvSpPr>
          <p:spPr bwMode="auto">
            <a:xfrm>
              <a:off x="7724580" y="2601401"/>
              <a:ext cx="1944687" cy="396875"/>
            </a:xfrm>
            <a:prstGeom prst="rect">
              <a:avLst/>
            </a:prstGeom>
            <a:no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1800" dirty="0" smtClean="0">
                  <a:latin typeface="微软雅黑" panose="020B0503020204020204" pitchFamily="34" charset="-122"/>
                  <a:ea typeface="微软雅黑" panose="020B0503020204020204" pitchFamily="34" charset="-122"/>
                </a:rPr>
                <a:t>页</a:t>
              </a:r>
              <a:r>
                <a:rPr lang="zh-CN" altLang="en-US" sz="1800" dirty="0">
                  <a:latin typeface="微软雅黑" panose="020B0503020204020204" pitchFamily="34" charset="-122"/>
                  <a:ea typeface="微软雅黑" panose="020B0503020204020204" pitchFamily="34" charset="-122"/>
                </a:rPr>
                <a:t>内</a:t>
              </a:r>
              <a:r>
                <a:rPr lang="zh-CN" altLang="en-US" sz="1800" dirty="0" smtClean="0">
                  <a:latin typeface="微软雅黑" panose="020B0503020204020204" pitchFamily="34" charset="-122"/>
                  <a:ea typeface="微软雅黑" panose="020B0503020204020204" pitchFamily="34" charset="-122"/>
                </a:rPr>
                <a:t>偏移</a:t>
              </a:r>
              <a:r>
                <a:rPr lang="en-US" altLang="zh-CN" sz="1800" dirty="0" smtClean="0">
                  <a:latin typeface="微软雅黑" panose="020B0503020204020204" pitchFamily="34" charset="-122"/>
                  <a:ea typeface="微软雅黑" panose="020B0503020204020204" pitchFamily="34" charset="-122"/>
                </a:rPr>
                <a:t>(VPO)</a:t>
              </a:r>
              <a:endParaRPr lang="zh-CN" altLang="en-US" sz="1800" dirty="0">
                <a:latin typeface="微软雅黑" panose="020B0503020204020204" pitchFamily="34" charset="-122"/>
                <a:ea typeface="微软雅黑" panose="020B0503020204020204" pitchFamily="34" charset="-122"/>
              </a:endParaRPr>
            </a:p>
          </p:txBody>
        </p:sp>
        <p:sp>
          <p:nvSpPr>
            <p:cNvPr id="43" name="Rectangle 14"/>
            <p:cNvSpPr>
              <a:spLocks noChangeArrowheads="1"/>
            </p:cNvSpPr>
            <p:nvPr/>
          </p:nvSpPr>
          <p:spPr bwMode="auto">
            <a:xfrm>
              <a:off x="5818910" y="2602526"/>
              <a:ext cx="1908464" cy="401848"/>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None/>
              </a:pPr>
              <a:r>
                <a:rPr lang="en-US" altLang="zh-CN" sz="1800" dirty="0" smtClean="0">
                  <a:solidFill>
                    <a:schemeClr val="bg1"/>
                  </a:solidFill>
                  <a:latin typeface="微软雅黑" panose="020B0503020204020204" pitchFamily="34" charset="-122"/>
                  <a:ea typeface="微软雅黑" panose="020B0503020204020204" pitchFamily="34" charset="-122"/>
                </a:rPr>
                <a:t>TLB Index(TLBI)</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2867312" y="4357192"/>
            <a:ext cx="6305551" cy="360000"/>
            <a:chOff x="3722899" y="2607248"/>
            <a:chExt cx="5946368" cy="401847"/>
          </a:xfrm>
          <a:solidFill>
            <a:schemeClr val="accent1"/>
          </a:solidFill>
        </p:grpSpPr>
        <p:sp>
          <p:nvSpPr>
            <p:cNvPr id="46" name="Rectangle 14"/>
            <p:cNvSpPr>
              <a:spLocks noChangeArrowheads="1"/>
            </p:cNvSpPr>
            <p:nvPr/>
          </p:nvSpPr>
          <p:spPr bwMode="auto">
            <a:xfrm>
              <a:off x="3722899" y="2607248"/>
              <a:ext cx="4001680" cy="401847"/>
            </a:xfrm>
            <a:prstGeom prst="rect">
              <a:avLst/>
            </a:prstGeom>
            <a:grp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en-US" altLang="zh-CN" sz="1800" dirty="0" smtClean="0">
                  <a:solidFill>
                    <a:schemeClr val="bg1"/>
                  </a:solidFill>
                  <a:latin typeface="微软雅黑" panose="020B0503020204020204" pitchFamily="34" charset="-122"/>
                  <a:ea typeface="微软雅黑" panose="020B0503020204020204" pitchFamily="34" charset="-122"/>
                </a:rPr>
                <a:t>VPN</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47" name="Rectangle 15"/>
            <p:cNvSpPr>
              <a:spLocks noChangeArrowheads="1"/>
            </p:cNvSpPr>
            <p:nvPr/>
          </p:nvSpPr>
          <p:spPr bwMode="auto">
            <a:xfrm>
              <a:off x="7724580" y="2609694"/>
              <a:ext cx="1944687" cy="396875"/>
            </a:xfrm>
            <a:prstGeom prst="rect">
              <a:avLst/>
            </a:prstGeom>
            <a:no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1800" dirty="0" smtClean="0">
                  <a:latin typeface="微软雅黑" panose="020B0503020204020204" pitchFamily="34" charset="-122"/>
                  <a:ea typeface="微软雅黑" panose="020B0503020204020204" pitchFamily="34" charset="-122"/>
                </a:rPr>
                <a:t>页</a:t>
              </a:r>
              <a:r>
                <a:rPr lang="zh-CN" altLang="en-US" sz="1800" dirty="0">
                  <a:latin typeface="微软雅黑" panose="020B0503020204020204" pitchFamily="34" charset="-122"/>
                  <a:ea typeface="微软雅黑" panose="020B0503020204020204" pitchFamily="34" charset="-122"/>
                </a:rPr>
                <a:t>内</a:t>
              </a:r>
              <a:r>
                <a:rPr lang="zh-CN" altLang="en-US" sz="1800" dirty="0" smtClean="0">
                  <a:latin typeface="微软雅黑" panose="020B0503020204020204" pitchFamily="34" charset="-122"/>
                  <a:ea typeface="微软雅黑" panose="020B0503020204020204" pitchFamily="34" charset="-122"/>
                </a:rPr>
                <a:t>偏移</a:t>
              </a:r>
              <a:r>
                <a:rPr lang="en-US" altLang="zh-CN" sz="1800" dirty="0" smtClean="0">
                  <a:latin typeface="微软雅黑" panose="020B0503020204020204" pitchFamily="34" charset="-122"/>
                  <a:ea typeface="微软雅黑" panose="020B0503020204020204" pitchFamily="34" charset="-122"/>
                </a:rPr>
                <a:t>(VPO)</a:t>
              </a:r>
              <a:endParaRPr lang="zh-CN" altLang="en-US" sz="1800" dirty="0">
                <a:latin typeface="微软雅黑" panose="020B0503020204020204" pitchFamily="34" charset="-122"/>
                <a:ea typeface="微软雅黑" panose="020B0503020204020204" pitchFamily="34" charset="-122"/>
              </a:endParaRPr>
            </a:p>
          </p:txBody>
        </p:sp>
      </p:grpSp>
      <p:cxnSp>
        <p:nvCxnSpPr>
          <p:cNvPr id="4" name="直接箭头连接符 3"/>
          <p:cNvCxnSpPr/>
          <p:nvPr/>
        </p:nvCxnSpPr>
        <p:spPr>
          <a:xfrm>
            <a:off x="2888332" y="4793123"/>
            <a:ext cx="0" cy="468000"/>
          </a:xfrm>
          <a:prstGeom prst="straightConnector1">
            <a:avLst/>
          </a:prstGeom>
          <a:ln w="1905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a:off x="7110709" y="4824653"/>
            <a:ext cx="0" cy="468000"/>
          </a:xfrm>
          <a:prstGeom prst="straightConnector1">
            <a:avLst/>
          </a:prstGeom>
          <a:ln w="1905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p:nvPr/>
        </p:nvCxnSpPr>
        <p:spPr>
          <a:xfrm>
            <a:off x="5111413" y="4793123"/>
            <a:ext cx="0" cy="468000"/>
          </a:xfrm>
          <a:prstGeom prst="straightConnector1">
            <a:avLst/>
          </a:prstGeom>
          <a:ln w="1905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nodeType="clickEffect">
                                  <p:stCondLst>
                                    <p:cond delay="0"/>
                                  </p:stCondLst>
                                  <p:childTnLst>
                                    <p:set>
                                      <p:cBhvr>
                                        <p:cTn id="6" dur="1" fill="hold">
                                          <p:stCondLst>
                                            <p:cond delay="0"/>
                                          </p:stCondLst>
                                        </p:cTn>
                                        <p:tgtEl>
                                          <p:spTgt spid="37">
                                            <p:txEl>
                                              <p:pRg st="0" end="0"/>
                                            </p:txEl>
                                          </p:spTgt>
                                        </p:tgtEl>
                                        <p:attrNameLst>
                                          <p:attrName>style.visibility</p:attrName>
                                        </p:attrNameLst>
                                      </p:cBhvr>
                                      <p:to>
                                        <p:strVal val="visible"/>
                                      </p:to>
                                    </p:set>
                                    <p:animEffect transition="in" filter="blinds(vertical)">
                                      <p:cBhvr>
                                        <p:cTn id="7" dur="500"/>
                                        <p:tgtEl>
                                          <p:spTgt spid="3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nodeType="clickEffect">
                                  <p:stCondLst>
                                    <p:cond delay="0"/>
                                  </p:stCondLst>
                                  <p:childTnLst>
                                    <p:set>
                                      <p:cBhvr>
                                        <p:cTn id="11" dur="1" fill="hold">
                                          <p:stCondLst>
                                            <p:cond delay="0"/>
                                          </p:stCondLst>
                                        </p:cTn>
                                        <p:tgtEl>
                                          <p:spTgt spid="38">
                                            <p:txEl>
                                              <p:pRg st="0" end="0"/>
                                            </p:txEl>
                                          </p:spTgt>
                                        </p:tgtEl>
                                        <p:attrNameLst>
                                          <p:attrName>style.visibility</p:attrName>
                                        </p:attrNameLst>
                                      </p:cBhvr>
                                      <p:to>
                                        <p:strVal val="visible"/>
                                      </p:to>
                                    </p:set>
                                    <p:animEffect transition="in" filter="blinds(vertical)">
                                      <p:cBhvr>
                                        <p:cTn id="12" dur="500"/>
                                        <p:tgtEl>
                                          <p:spTgt spid="3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blinds(vertical)">
                                      <p:cBhvr>
                                        <p:cTn id="17" dur="500"/>
                                        <p:tgtEl>
                                          <p:spTgt spid="4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linds(horizontal)">
                                      <p:cBhvr>
                                        <p:cTn id="22" dur="500"/>
                                        <p:tgtEl>
                                          <p:spTgt spid="16"/>
                                        </p:tgtEl>
                                      </p:cBhvr>
                                    </p:animEffect>
                                  </p:childTnLst>
                                </p:cTn>
                              </p:par>
                              <p:par>
                                <p:cTn id="23" presetID="3" presetClass="entr" presetSubtype="1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blinds(horizontal)">
                                      <p:cBhvr>
                                        <p:cTn id="25" dur="500"/>
                                        <p:tgtEl>
                                          <p:spTgt spid="4"/>
                                        </p:tgtEl>
                                      </p:cBhvr>
                                    </p:animEffect>
                                  </p:childTnLst>
                                </p:cTn>
                              </p:par>
                              <p:par>
                                <p:cTn id="26" presetID="3" presetClass="entr" presetSubtype="1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blinds(horizontal)">
                                      <p:cBhvr>
                                        <p:cTn id="28" dur="5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5" fill="hold" nodeType="click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blinds(vertical)">
                                      <p:cBhvr>
                                        <p:cTn id="3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 name="矩形 2"/>
          <p:cNvSpPr/>
          <p:nvPr/>
        </p:nvSpPr>
        <p:spPr>
          <a:xfrm>
            <a:off x="975995" y="903605"/>
            <a:ext cx="9704705"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3.</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旁路转换缓存</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 TLB</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sym typeface="Symbol" panose="05050102010706020507" pitchFamily="18" charset="2"/>
              </a:rPr>
              <a:t>: </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Translation </a:t>
            </a: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Lookaside Buffer</a:t>
            </a:r>
            <a:r>
              <a:rPr lang="en-US" altLang="zh-CN" sz="2400" dirty="0" smtClean="0">
                <a:latin typeface="微软雅黑" panose="020B0503020204020204" pitchFamily="34" charset="-122"/>
                <a:ea typeface="微软雅黑" panose="020B0503020204020204" pitchFamily="34" charset="-122"/>
              </a:rPr>
              <a:t>)</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pic>
        <p:nvPicPr>
          <p:cNvPr id="4"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066634" y="3081050"/>
            <a:ext cx="4651339" cy="1547812"/>
          </a:xfrm>
          <a:prstGeom prst="rect">
            <a:avLst/>
          </a:prstGeom>
          <a:noFill/>
          <a:ln w="9525">
            <a:solidFill>
              <a:srgbClr val="9900FF"/>
            </a:solidFill>
            <a:miter lim="800000"/>
            <a:headEnd/>
            <a:tailEnd/>
          </a:ln>
          <a:extLst>
            <a:ext uri="{909E8E84-426E-40DD-AFC4-6F175D3DCCD1}">
              <a14:hiddenFill xmlns:a14="http://schemas.microsoft.com/office/drawing/2010/main">
                <a:solidFill>
                  <a:srgbClr val="FFFFFF"/>
                </a:solidFill>
              </a14:hiddenFill>
            </a:ext>
          </a:extLst>
        </p:spPr>
      </p:pic>
      <p:grpSp>
        <p:nvGrpSpPr>
          <p:cNvPr id="6" name="Group 13"/>
          <p:cNvGrpSpPr/>
          <p:nvPr/>
        </p:nvGrpSpPr>
        <p:grpSpPr bwMode="auto">
          <a:xfrm>
            <a:off x="3356264" y="1542845"/>
            <a:ext cx="6340091" cy="365125"/>
            <a:chOff x="0" y="-2"/>
            <a:chExt cx="3758" cy="230"/>
          </a:xfrm>
        </p:grpSpPr>
        <p:sp>
          <p:nvSpPr>
            <p:cNvPr id="7" name="Rectangle 14"/>
            <p:cNvSpPr>
              <a:spLocks noChangeArrowheads="1"/>
            </p:cNvSpPr>
            <p:nvPr/>
          </p:nvSpPr>
          <p:spPr bwMode="auto">
            <a:xfrm>
              <a:off x="0" y="1"/>
              <a:ext cx="2540" cy="227"/>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zh-CN" altLang="en-US" sz="1800" dirty="0">
                  <a:solidFill>
                    <a:schemeClr val="bg1"/>
                  </a:solidFill>
                  <a:latin typeface="微软雅黑" panose="020B0503020204020204" pitchFamily="34" charset="-122"/>
                  <a:ea typeface="微软雅黑" panose="020B0503020204020204" pitchFamily="34" charset="-122"/>
                </a:rPr>
                <a:t>虚拟页</a:t>
              </a:r>
              <a:r>
                <a:rPr lang="zh-CN" altLang="en-US" sz="1800" dirty="0" smtClean="0">
                  <a:solidFill>
                    <a:schemeClr val="bg1"/>
                  </a:solidFill>
                  <a:latin typeface="微软雅黑" panose="020B0503020204020204" pitchFamily="34" charset="-122"/>
                  <a:ea typeface="微软雅黑" panose="020B0503020204020204" pitchFamily="34" charset="-122"/>
                </a:rPr>
                <a:t>号 </a:t>
              </a:r>
              <a:r>
                <a:rPr lang="en-US" altLang="zh-CN" sz="1800" dirty="0" smtClean="0">
                  <a:solidFill>
                    <a:schemeClr val="bg1"/>
                  </a:solidFill>
                  <a:latin typeface="微软雅黑" panose="020B0503020204020204" pitchFamily="34" charset="-122"/>
                  <a:ea typeface="微软雅黑" panose="020B0503020204020204" pitchFamily="34" charset="-122"/>
                </a:rPr>
                <a:t>(VPN)</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8" name="Rectangle 15"/>
            <p:cNvSpPr>
              <a:spLocks noChangeArrowheads="1"/>
            </p:cNvSpPr>
            <p:nvPr/>
          </p:nvSpPr>
          <p:spPr bwMode="auto">
            <a:xfrm>
              <a:off x="2533" y="-2"/>
              <a:ext cx="1225" cy="227"/>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1800" dirty="0" smtClean="0">
                  <a:solidFill>
                    <a:schemeClr val="bg1"/>
                  </a:solidFill>
                  <a:latin typeface="微软雅黑" panose="020B0503020204020204" pitchFamily="34" charset="-122"/>
                  <a:ea typeface="微软雅黑" panose="020B0503020204020204" pitchFamily="34" charset="-122"/>
                </a:rPr>
                <a:t>页</a:t>
              </a:r>
              <a:r>
                <a:rPr lang="zh-CN" altLang="en-US" sz="1800" dirty="0">
                  <a:solidFill>
                    <a:schemeClr val="bg1"/>
                  </a:solidFill>
                  <a:latin typeface="微软雅黑" panose="020B0503020204020204" pitchFamily="34" charset="-122"/>
                  <a:ea typeface="微软雅黑" panose="020B0503020204020204" pitchFamily="34" charset="-122"/>
                </a:rPr>
                <a:t>内</a:t>
              </a:r>
              <a:r>
                <a:rPr lang="zh-CN" altLang="en-US" sz="1800" dirty="0" smtClean="0">
                  <a:solidFill>
                    <a:schemeClr val="bg1"/>
                  </a:solidFill>
                  <a:latin typeface="微软雅黑" panose="020B0503020204020204" pitchFamily="34" charset="-122"/>
                  <a:ea typeface="微软雅黑" panose="020B0503020204020204" pitchFamily="34" charset="-122"/>
                </a:rPr>
                <a:t>偏移</a:t>
              </a:r>
              <a:r>
                <a:rPr lang="en-US" altLang="zh-CN" sz="1800" dirty="0" smtClean="0">
                  <a:solidFill>
                    <a:schemeClr val="bg1"/>
                  </a:solidFill>
                  <a:latin typeface="微软雅黑" panose="020B0503020204020204" pitchFamily="34" charset="-122"/>
                  <a:ea typeface="微软雅黑" panose="020B0503020204020204" pitchFamily="34" charset="-122"/>
                </a:rPr>
                <a:t>(VPO)</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6504709" y="5741662"/>
            <a:ext cx="4234251" cy="324000"/>
            <a:chOff x="6504709" y="6345787"/>
            <a:chExt cx="4234251" cy="324000"/>
          </a:xfrm>
        </p:grpSpPr>
        <p:sp>
          <p:nvSpPr>
            <p:cNvPr id="10" name="Rectangle 21"/>
            <p:cNvSpPr>
              <a:spLocks noChangeArrowheads="1"/>
            </p:cNvSpPr>
            <p:nvPr/>
          </p:nvSpPr>
          <p:spPr bwMode="auto">
            <a:xfrm>
              <a:off x="6504709" y="6345787"/>
              <a:ext cx="2389909" cy="3240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zh-CN" altLang="en-US" sz="1800" b="1" dirty="0">
                  <a:solidFill>
                    <a:schemeClr val="bg1"/>
                  </a:solidFill>
                  <a:latin typeface="+mn-ea"/>
                  <a:ea typeface="+mn-ea"/>
                </a:rPr>
                <a:t>物理页</a:t>
              </a:r>
              <a:r>
                <a:rPr lang="zh-CN" altLang="en-US" sz="1800" b="1" dirty="0" smtClean="0">
                  <a:solidFill>
                    <a:schemeClr val="bg1"/>
                  </a:solidFill>
                  <a:latin typeface="+mn-ea"/>
                  <a:ea typeface="+mn-ea"/>
                </a:rPr>
                <a:t>号</a:t>
              </a:r>
              <a:r>
                <a:rPr lang="en-US" altLang="zh-CN" sz="1800" dirty="0" smtClean="0">
                  <a:solidFill>
                    <a:schemeClr val="bg1"/>
                  </a:solidFill>
                  <a:latin typeface="+mn-ea"/>
                  <a:ea typeface="+mn-ea"/>
                </a:rPr>
                <a:t>(PPN)</a:t>
              </a:r>
              <a:endParaRPr lang="zh-CN" altLang="en-US" sz="1800" dirty="0">
                <a:solidFill>
                  <a:schemeClr val="bg1"/>
                </a:solidFill>
                <a:latin typeface="+mn-ea"/>
                <a:ea typeface="+mn-ea"/>
              </a:endParaRPr>
            </a:p>
          </p:txBody>
        </p:sp>
        <p:sp>
          <p:nvSpPr>
            <p:cNvPr id="11" name="Rectangle 23"/>
            <p:cNvSpPr>
              <a:spLocks noChangeArrowheads="1"/>
            </p:cNvSpPr>
            <p:nvPr/>
          </p:nvSpPr>
          <p:spPr bwMode="auto">
            <a:xfrm>
              <a:off x="8892554" y="6345787"/>
              <a:ext cx="1846406" cy="3240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1800" dirty="0" smtClean="0">
                  <a:solidFill>
                    <a:schemeClr val="bg1"/>
                  </a:solidFill>
                  <a:latin typeface="+mn-ea"/>
                  <a:ea typeface="+mn-ea"/>
                </a:rPr>
                <a:t>页内偏移</a:t>
              </a:r>
              <a:r>
                <a:rPr lang="en-US" altLang="zh-CN" sz="1800" dirty="0" smtClean="0">
                  <a:solidFill>
                    <a:schemeClr val="bg1"/>
                  </a:solidFill>
                  <a:latin typeface="+mn-ea"/>
                  <a:ea typeface="+mn-ea"/>
                </a:rPr>
                <a:t>(PPO)</a:t>
              </a:r>
              <a:endParaRPr lang="zh-CN" altLang="en-US" sz="1800" dirty="0">
                <a:solidFill>
                  <a:schemeClr val="bg1"/>
                </a:solidFill>
                <a:latin typeface="+mn-ea"/>
                <a:ea typeface="+mn-ea"/>
              </a:endParaRPr>
            </a:p>
          </p:txBody>
        </p:sp>
      </p:grpSp>
      <p:grpSp>
        <p:nvGrpSpPr>
          <p:cNvPr id="12" name="组合 11"/>
          <p:cNvGrpSpPr/>
          <p:nvPr/>
        </p:nvGrpSpPr>
        <p:grpSpPr>
          <a:xfrm>
            <a:off x="3377045" y="2365612"/>
            <a:ext cx="6300932" cy="363339"/>
            <a:chOff x="3735965" y="2603910"/>
            <a:chExt cx="5942012" cy="363339"/>
          </a:xfrm>
        </p:grpSpPr>
        <p:sp>
          <p:nvSpPr>
            <p:cNvPr id="13" name="Rectangle 14"/>
            <p:cNvSpPr>
              <a:spLocks noChangeArrowheads="1"/>
            </p:cNvSpPr>
            <p:nvPr/>
          </p:nvSpPr>
          <p:spPr bwMode="auto">
            <a:xfrm>
              <a:off x="3735965" y="2607249"/>
              <a:ext cx="2093335" cy="3600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en-US" altLang="zh-CN" sz="1800" dirty="0" smtClean="0">
                  <a:solidFill>
                    <a:schemeClr val="bg1"/>
                  </a:solidFill>
                  <a:latin typeface="微软雅黑" panose="020B0503020204020204" pitchFamily="34" charset="-122"/>
                  <a:ea typeface="微软雅黑" panose="020B0503020204020204" pitchFamily="34" charset="-122"/>
                </a:rPr>
                <a:t>TLB Tag</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14" name="Rectangle 15"/>
            <p:cNvSpPr>
              <a:spLocks noChangeArrowheads="1"/>
            </p:cNvSpPr>
            <p:nvPr/>
          </p:nvSpPr>
          <p:spPr bwMode="auto">
            <a:xfrm>
              <a:off x="7733290" y="2605661"/>
              <a:ext cx="1944687" cy="3600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1800" dirty="0" smtClean="0">
                  <a:solidFill>
                    <a:schemeClr val="bg1"/>
                  </a:solidFill>
                  <a:latin typeface="微软雅黑" panose="020B0503020204020204" pitchFamily="34" charset="-122"/>
                  <a:ea typeface="微软雅黑" panose="020B0503020204020204" pitchFamily="34" charset="-122"/>
                </a:rPr>
                <a:t>页</a:t>
              </a:r>
              <a:r>
                <a:rPr lang="zh-CN" altLang="en-US" sz="1800" dirty="0">
                  <a:solidFill>
                    <a:schemeClr val="bg1"/>
                  </a:solidFill>
                  <a:latin typeface="微软雅黑" panose="020B0503020204020204" pitchFamily="34" charset="-122"/>
                  <a:ea typeface="微软雅黑" panose="020B0503020204020204" pitchFamily="34" charset="-122"/>
                </a:rPr>
                <a:t>内</a:t>
              </a:r>
              <a:r>
                <a:rPr lang="zh-CN" altLang="en-US" sz="1800" dirty="0" smtClean="0">
                  <a:solidFill>
                    <a:schemeClr val="bg1"/>
                  </a:solidFill>
                  <a:latin typeface="微软雅黑" panose="020B0503020204020204" pitchFamily="34" charset="-122"/>
                  <a:ea typeface="微软雅黑" panose="020B0503020204020204" pitchFamily="34" charset="-122"/>
                </a:rPr>
                <a:t>偏移</a:t>
              </a:r>
              <a:r>
                <a:rPr lang="en-US" altLang="zh-CN" sz="1800" dirty="0" smtClean="0">
                  <a:solidFill>
                    <a:schemeClr val="bg1"/>
                  </a:solidFill>
                  <a:latin typeface="微软雅黑" panose="020B0503020204020204" pitchFamily="34" charset="-122"/>
                  <a:ea typeface="微软雅黑" panose="020B0503020204020204" pitchFamily="34" charset="-122"/>
                </a:rPr>
                <a:t>(VPO)</a:t>
              </a:r>
              <a:endParaRPr lang="zh-CN" altLang="en-US" sz="1800" dirty="0">
                <a:solidFill>
                  <a:schemeClr val="bg1"/>
                </a:solidFill>
                <a:latin typeface="微软雅黑" panose="020B0503020204020204" pitchFamily="34" charset="-122"/>
                <a:ea typeface="微软雅黑" panose="020B0503020204020204" pitchFamily="34" charset="-122"/>
              </a:endParaRPr>
            </a:p>
          </p:txBody>
        </p:sp>
        <p:sp>
          <p:nvSpPr>
            <p:cNvPr id="15" name="Rectangle 14"/>
            <p:cNvSpPr>
              <a:spLocks noChangeArrowheads="1"/>
            </p:cNvSpPr>
            <p:nvPr/>
          </p:nvSpPr>
          <p:spPr bwMode="auto">
            <a:xfrm>
              <a:off x="5818910" y="2603910"/>
              <a:ext cx="1908464" cy="360000"/>
            </a:xfrm>
            <a:prstGeom prst="rect">
              <a:avLst/>
            </a:prstGeom>
            <a:solidFill>
              <a:schemeClr val="accent1"/>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a:spcBef>
                  <a:spcPct val="0"/>
                </a:spcBef>
                <a:buNone/>
              </a:pPr>
              <a:r>
                <a:rPr lang="en-US" altLang="zh-CN" sz="1800" dirty="0" smtClean="0">
                  <a:solidFill>
                    <a:schemeClr val="bg1"/>
                  </a:solidFill>
                  <a:latin typeface="微软雅黑" panose="020B0503020204020204" pitchFamily="34" charset="-122"/>
                  <a:ea typeface="微软雅黑" panose="020B0503020204020204" pitchFamily="34" charset="-122"/>
                </a:rPr>
                <a:t>TLB Index</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sp>
        <p:nvSpPr>
          <p:cNvPr id="16" name="下箭头 15"/>
          <p:cNvSpPr/>
          <p:nvPr/>
        </p:nvSpPr>
        <p:spPr>
          <a:xfrm>
            <a:off x="6390409" y="1963138"/>
            <a:ext cx="218209" cy="324000"/>
          </a:xfrm>
          <a:prstGeom prst="down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3860224" y="2728958"/>
            <a:ext cx="2604654" cy="1114094"/>
            <a:chOff x="3860224" y="3238788"/>
            <a:chExt cx="2604654" cy="1114094"/>
          </a:xfrm>
        </p:grpSpPr>
        <p:sp>
          <p:nvSpPr>
            <p:cNvPr id="18" name="Line 19"/>
            <p:cNvSpPr>
              <a:spLocks noChangeShapeType="1"/>
            </p:cNvSpPr>
            <p:nvPr/>
          </p:nvSpPr>
          <p:spPr bwMode="auto">
            <a:xfrm>
              <a:off x="3860225" y="4352882"/>
              <a:ext cx="4320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19" name="组合 18"/>
            <p:cNvGrpSpPr/>
            <p:nvPr/>
          </p:nvGrpSpPr>
          <p:grpSpPr>
            <a:xfrm>
              <a:off x="3860224" y="3238788"/>
              <a:ext cx="2604654" cy="1108444"/>
              <a:chOff x="3860224" y="3238788"/>
              <a:chExt cx="2604654" cy="1108444"/>
            </a:xfrm>
          </p:grpSpPr>
          <p:sp>
            <p:nvSpPr>
              <p:cNvPr id="20" name="Line 17"/>
              <p:cNvSpPr>
                <a:spLocks noChangeShapeType="1"/>
              </p:cNvSpPr>
              <p:nvPr/>
            </p:nvSpPr>
            <p:spPr bwMode="auto">
              <a:xfrm flipH="1">
                <a:off x="3870615" y="3431598"/>
                <a:ext cx="2592000" cy="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21" name="Line 18"/>
              <p:cNvSpPr>
                <a:spLocks noChangeShapeType="1"/>
              </p:cNvSpPr>
              <p:nvPr/>
            </p:nvSpPr>
            <p:spPr bwMode="auto">
              <a:xfrm>
                <a:off x="3860224" y="3447232"/>
                <a:ext cx="0" cy="90000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sp>
            <p:nvSpPr>
              <p:cNvPr id="22" name="Line 18"/>
              <p:cNvSpPr>
                <a:spLocks noChangeShapeType="1"/>
              </p:cNvSpPr>
              <p:nvPr/>
            </p:nvSpPr>
            <p:spPr bwMode="auto">
              <a:xfrm>
                <a:off x="6464878" y="3238788"/>
                <a:ext cx="0" cy="180000"/>
              </a:xfrm>
              <a:prstGeom prst="line">
                <a:avLst/>
              </a:prstGeom>
              <a:noFill/>
              <a:ln w="9525">
                <a:solidFill>
                  <a:schemeClr val="tx1"/>
                </a:solidFill>
                <a:round/>
              </a:ln>
              <a:extLst>
                <a:ext uri="{909E8E84-426E-40DD-AFC4-6F175D3DCCD1}">
                  <a14:hiddenFill xmlns:a14="http://schemas.microsoft.com/office/drawing/2010/main">
                    <a:noFill/>
                  </a14:hiddenFill>
                </a:ext>
              </a:extLst>
            </p:spPr>
            <p:txBody>
              <a:bodyPr/>
              <a:lstStyle/>
              <a:p>
                <a:endParaRPr lang="zh-CN" altLang="en-US"/>
              </a:p>
            </p:txBody>
          </p:sp>
        </p:grpSp>
      </p:grpSp>
      <p:grpSp>
        <p:nvGrpSpPr>
          <p:cNvPr id="23" name="组合 22"/>
          <p:cNvGrpSpPr/>
          <p:nvPr/>
        </p:nvGrpSpPr>
        <p:grpSpPr>
          <a:xfrm>
            <a:off x="3572906" y="2727569"/>
            <a:ext cx="2052854" cy="2577089"/>
            <a:chOff x="3572906" y="3241820"/>
            <a:chExt cx="2052854" cy="2577089"/>
          </a:xfrm>
        </p:grpSpPr>
        <p:sp>
          <p:nvSpPr>
            <p:cNvPr id="24" name="流程图: 接点 88"/>
            <p:cNvSpPr/>
            <p:nvPr/>
          </p:nvSpPr>
          <p:spPr>
            <a:xfrm>
              <a:off x="5334815" y="5517572"/>
              <a:ext cx="290945" cy="301337"/>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a:t>
              </a:r>
              <a:endParaRPr lang="zh-CN" altLang="en-US" dirty="0">
                <a:solidFill>
                  <a:schemeClr val="tx1"/>
                </a:solidFill>
              </a:endParaRPr>
            </a:p>
          </p:txBody>
        </p:sp>
        <p:sp>
          <p:nvSpPr>
            <p:cNvPr id="25" name="Line 22"/>
            <p:cNvSpPr>
              <a:spLocks noChangeShapeType="1"/>
            </p:cNvSpPr>
            <p:nvPr/>
          </p:nvSpPr>
          <p:spPr bwMode="auto">
            <a:xfrm>
              <a:off x="5494627" y="4339796"/>
              <a:ext cx="0" cy="11880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6" name="Line 22"/>
            <p:cNvSpPr>
              <a:spLocks noChangeShapeType="1"/>
            </p:cNvSpPr>
            <p:nvPr/>
          </p:nvSpPr>
          <p:spPr bwMode="auto">
            <a:xfrm>
              <a:off x="3575772" y="3241820"/>
              <a:ext cx="0" cy="2412000"/>
            </a:xfrm>
            <a:prstGeom prst="line">
              <a:avLst/>
            </a:prstGeom>
            <a:noFill/>
            <a:ln w="9525">
              <a:solidFill>
                <a:schemeClr val="tx1"/>
              </a:solidFill>
              <a:roun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7" name="Line 19"/>
            <p:cNvSpPr>
              <a:spLocks noChangeShapeType="1"/>
            </p:cNvSpPr>
            <p:nvPr/>
          </p:nvSpPr>
          <p:spPr bwMode="auto">
            <a:xfrm>
              <a:off x="3572906" y="5650465"/>
              <a:ext cx="17280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28" name="组合 27"/>
          <p:cNvGrpSpPr/>
          <p:nvPr/>
        </p:nvGrpSpPr>
        <p:grpSpPr>
          <a:xfrm>
            <a:off x="4454313" y="3797817"/>
            <a:ext cx="2956253" cy="1634981"/>
            <a:chOff x="4454313" y="4335514"/>
            <a:chExt cx="2956253" cy="1634981"/>
          </a:xfrm>
        </p:grpSpPr>
        <p:sp>
          <p:nvSpPr>
            <p:cNvPr id="29" name="流程图: 延期 28"/>
            <p:cNvSpPr/>
            <p:nvPr/>
          </p:nvSpPr>
          <p:spPr>
            <a:xfrm>
              <a:off x="5900815" y="5619647"/>
              <a:ext cx="298279" cy="350848"/>
            </a:xfrm>
            <a:prstGeom prst="flowChartDelay">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Line 19"/>
            <p:cNvSpPr>
              <a:spLocks noChangeShapeType="1"/>
            </p:cNvSpPr>
            <p:nvPr/>
          </p:nvSpPr>
          <p:spPr bwMode="auto">
            <a:xfrm>
              <a:off x="5636582" y="5681841"/>
              <a:ext cx="2520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1" name="Line 22"/>
            <p:cNvSpPr>
              <a:spLocks noChangeShapeType="1"/>
            </p:cNvSpPr>
            <p:nvPr/>
          </p:nvSpPr>
          <p:spPr bwMode="auto">
            <a:xfrm>
              <a:off x="4454313" y="4335514"/>
              <a:ext cx="0" cy="1584000"/>
            </a:xfrm>
            <a:prstGeom prst="line">
              <a:avLst/>
            </a:prstGeom>
            <a:noFill/>
            <a:ln w="9525">
              <a:solidFill>
                <a:schemeClr val="tx1"/>
              </a:solidFill>
              <a:roun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2" name="Line 19"/>
            <p:cNvSpPr>
              <a:spLocks noChangeShapeType="1"/>
            </p:cNvSpPr>
            <p:nvPr/>
          </p:nvSpPr>
          <p:spPr bwMode="auto">
            <a:xfrm>
              <a:off x="4460860" y="5919854"/>
              <a:ext cx="14040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3" name="Line 19"/>
            <p:cNvSpPr>
              <a:spLocks noChangeShapeType="1"/>
            </p:cNvSpPr>
            <p:nvPr/>
          </p:nvSpPr>
          <p:spPr bwMode="auto">
            <a:xfrm>
              <a:off x="6186566" y="5793900"/>
              <a:ext cx="1224000" cy="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34" name="组合 33"/>
          <p:cNvGrpSpPr/>
          <p:nvPr/>
        </p:nvGrpSpPr>
        <p:grpSpPr>
          <a:xfrm>
            <a:off x="7433880" y="2737691"/>
            <a:ext cx="1964265" cy="2988000"/>
            <a:chOff x="7433880" y="3240219"/>
            <a:chExt cx="1964265" cy="2988000"/>
          </a:xfrm>
        </p:grpSpPr>
        <p:sp>
          <p:nvSpPr>
            <p:cNvPr id="35" name="Line 22"/>
            <p:cNvSpPr>
              <a:spLocks noChangeShapeType="1"/>
            </p:cNvSpPr>
            <p:nvPr/>
          </p:nvSpPr>
          <p:spPr bwMode="auto">
            <a:xfrm>
              <a:off x="9398145" y="3240219"/>
              <a:ext cx="0" cy="29880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6" name="流程图: 汇总连接 35"/>
            <p:cNvSpPr/>
            <p:nvPr/>
          </p:nvSpPr>
          <p:spPr>
            <a:xfrm>
              <a:off x="7433880" y="5661212"/>
              <a:ext cx="271286" cy="255494"/>
            </a:xfrm>
            <a:prstGeom prst="flowChartSummingJunc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Line 22"/>
            <p:cNvSpPr>
              <a:spLocks noChangeShapeType="1"/>
            </p:cNvSpPr>
            <p:nvPr/>
          </p:nvSpPr>
          <p:spPr bwMode="auto">
            <a:xfrm>
              <a:off x="7560992" y="4312087"/>
              <a:ext cx="0" cy="13320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8" name="Line 22"/>
            <p:cNvSpPr>
              <a:spLocks noChangeShapeType="1"/>
            </p:cNvSpPr>
            <p:nvPr/>
          </p:nvSpPr>
          <p:spPr bwMode="auto">
            <a:xfrm>
              <a:off x="7565474" y="5900650"/>
              <a:ext cx="0" cy="324000"/>
            </a:xfrm>
            <a:prstGeom prst="line">
              <a:avLst/>
            </a:prstGeom>
            <a:noFill/>
            <a:ln w="9525">
              <a:solidFill>
                <a:schemeClr val="tx1"/>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linds(vertical)">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blinds(horizontal)">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blinds(horizontal)">
                                      <p:cBhvr>
                                        <p:cTn id="32" dur="500"/>
                                        <p:tgtEl>
                                          <p:spTgt spid="2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blinds(horizontal)">
                                      <p:cBhvr>
                                        <p:cTn id="37" dur="500"/>
                                        <p:tgtEl>
                                          <p:spTgt spid="2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blinds(horizontal)">
                                      <p:cBhvr>
                                        <p:cTn id="42" dur="500"/>
                                        <p:tgtEl>
                                          <p:spTgt spid="3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5" fill="hold"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blinds(vertical)">
                                      <p:cBhvr>
                                        <p:cTn id="4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13" name="矩形 12"/>
          <p:cNvSpPr/>
          <p:nvPr/>
        </p:nvSpPr>
        <p:spPr>
          <a:xfrm>
            <a:off x="975995" y="903605"/>
            <a:ext cx="9939655"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3.</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旁路转换缓存</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 TLB</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sym typeface="Symbol" panose="05050102010706020507" pitchFamily="18" charset="2"/>
              </a:rPr>
              <a:t>: </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Translation </a:t>
            </a: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Lookaside Buffer</a:t>
            </a:r>
            <a:r>
              <a:rPr lang="en-US" altLang="zh-CN" sz="2400" dirty="0" smtClean="0">
                <a:latin typeface="微软雅黑" panose="020B0503020204020204" pitchFamily="34" charset="-122"/>
                <a:ea typeface="微软雅黑" panose="020B0503020204020204" pitchFamily="34" charset="-122"/>
              </a:rPr>
              <a:t>)</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16" name="Rectangle 140"/>
          <p:cNvSpPr>
            <a:spLocks noChangeArrowheads="1"/>
          </p:cNvSpPr>
          <p:nvPr/>
        </p:nvSpPr>
        <p:spPr bwMode="auto">
          <a:xfrm>
            <a:off x="8370749" y="2676906"/>
            <a:ext cx="1315863" cy="2838450"/>
          </a:xfrm>
          <a:prstGeom prst="rect">
            <a:avLst/>
          </a:prstGeom>
          <a:solidFill>
            <a:schemeClr val="accent1"/>
          </a:solidFill>
          <a:ln w="28575" algn="ctr">
            <a:solidFill>
              <a:srgbClr val="000000"/>
            </a:solidFill>
            <a:miter lim="800000"/>
          </a:ln>
          <a:effectLst>
            <a:outerShdw dist="45791" dir="2021404" algn="ctr" rotWithShape="0">
              <a:srgbClr val="808080"/>
            </a:outerShdw>
          </a:effectLst>
        </p:spPr>
        <p:txBody>
          <a:bodyPr lIns="0" tIns="0" rIns="0" bIns="0" anchor="ctr" anchorCtr="1" upright="1"/>
          <a:lstStyle/>
          <a:p>
            <a:pPr algn="ctr">
              <a:spcAft>
                <a:spcPts val="0"/>
              </a:spcAft>
              <a:defRPr/>
            </a:pPr>
            <a:r>
              <a:rPr lang="zh-CN" i="0" kern="100" dirty="0">
                <a:solidFill>
                  <a:schemeClr val="bg1"/>
                </a:solidFill>
                <a:latin typeface="微软雅黑" panose="020B0503020204020204" pitchFamily="34" charset="-122"/>
                <a:ea typeface="微软雅黑" panose="020B0503020204020204" pitchFamily="34" charset="-122"/>
              </a:rPr>
              <a:t>高速缓存</a:t>
            </a:r>
            <a:endParaRPr lang="en-US" altLang="zh-CN" i="0" kern="100" dirty="0">
              <a:solidFill>
                <a:schemeClr val="bg1"/>
              </a:solidFill>
              <a:latin typeface="微软雅黑" panose="020B0503020204020204" pitchFamily="34" charset="-122"/>
              <a:ea typeface="微软雅黑" panose="020B0503020204020204" pitchFamily="34" charset="-122"/>
            </a:endParaRPr>
          </a:p>
          <a:p>
            <a:pPr algn="ctr">
              <a:spcAft>
                <a:spcPts val="0"/>
              </a:spcAft>
              <a:defRPr/>
            </a:pPr>
            <a:r>
              <a:rPr lang="en-US" i="0" kern="100" dirty="0">
                <a:solidFill>
                  <a:schemeClr val="bg1"/>
                </a:solidFill>
                <a:latin typeface="微软雅黑" panose="020B0503020204020204" pitchFamily="34" charset="-122"/>
                <a:ea typeface="微软雅黑" panose="020B0503020204020204" pitchFamily="34" charset="-122"/>
              </a:rPr>
              <a:t>/</a:t>
            </a:r>
            <a:r>
              <a:rPr lang="zh-CN" i="0" kern="100" dirty="0">
                <a:solidFill>
                  <a:schemeClr val="bg1"/>
                </a:solidFill>
                <a:latin typeface="微软雅黑" panose="020B0503020204020204" pitchFamily="34" charset="-122"/>
                <a:ea typeface="微软雅黑" panose="020B0503020204020204" pitchFamily="34" charset="-122"/>
              </a:rPr>
              <a:t>存储器</a:t>
            </a:r>
            <a:endParaRPr lang="en-US" altLang="zh-CN" i="0" kern="100" dirty="0">
              <a:solidFill>
                <a:schemeClr val="bg1"/>
              </a:solidFill>
              <a:latin typeface="微软雅黑" panose="020B0503020204020204" pitchFamily="34" charset="-122"/>
              <a:ea typeface="微软雅黑" panose="020B0503020204020204" pitchFamily="34" charset="-122"/>
            </a:endParaRPr>
          </a:p>
          <a:p>
            <a:pPr algn="ctr">
              <a:spcAft>
                <a:spcPts val="0"/>
              </a:spcAft>
              <a:defRPr/>
            </a:pPr>
            <a:endParaRPr lang="en-US" altLang="zh-CN" i="0" kern="100" dirty="0">
              <a:solidFill>
                <a:schemeClr val="bg1"/>
              </a:solidFill>
              <a:latin typeface="微软雅黑" panose="020B0503020204020204" pitchFamily="34" charset="-122"/>
              <a:ea typeface="微软雅黑" panose="020B0503020204020204" pitchFamily="34" charset="-122"/>
            </a:endParaRPr>
          </a:p>
          <a:p>
            <a:pPr algn="ctr">
              <a:spcAft>
                <a:spcPts val="0"/>
              </a:spcAft>
              <a:defRPr/>
            </a:pPr>
            <a:r>
              <a:rPr lang="en-US" altLang="zh-CN" i="0" kern="100" dirty="0">
                <a:solidFill>
                  <a:schemeClr val="bg1"/>
                </a:solidFill>
                <a:latin typeface="微软雅黑" panose="020B0503020204020204" pitchFamily="34" charset="-122"/>
                <a:ea typeface="微软雅黑" panose="020B0503020204020204" pitchFamily="34" charset="-122"/>
              </a:rPr>
              <a:t>(</a:t>
            </a:r>
            <a:r>
              <a:rPr lang="zh-CN" altLang="en-US" i="0" kern="100" dirty="0">
                <a:solidFill>
                  <a:schemeClr val="bg1"/>
                </a:solidFill>
                <a:latin typeface="微软雅黑" panose="020B0503020204020204" pitchFamily="34" charset="-122"/>
                <a:ea typeface="微软雅黑" panose="020B0503020204020204" pitchFamily="34" charset="-122"/>
              </a:rPr>
              <a:t>页表</a:t>
            </a:r>
            <a:r>
              <a:rPr lang="en-US" altLang="zh-CN" i="0" kern="100" dirty="0">
                <a:solidFill>
                  <a:schemeClr val="bg1"/>
                </a:solidFill>
                <a:latin typeface="微软雅黑" panose="020B0503020204020204" pitchFamily="34" charset="-122"/>
                <a:ea typeface="微软雅黑" panose="020B0503020204020204" pitchFamily="34" charset="-122"/>
              </a:rPr>
              <a:t>)</a:t>
            </a:r>
            <a:endParaRPr lang="zh-CN" altLang="zh-CN" i="0" kern="100" dirty="0">
              <a:solidFill>
                <a:schemeClr val="bg1"/>
              </a:solidFill>
              <a:latin typeface="微软雅黑" panose="020B0503020204020204" pitchFamily="34" charset="-122"/>
              <a:ea typeface="微软雅黑" panose="020B0503020204020204" pitchFamily="34" charset="-122"/>
            </a:endParaRPr>
          </a:p>
          <a:p>
            <a:pPr algn="ctr">
              <a:spcAft>
                <a:spcPts val="0"/>
              </a:spcAft>
              <a:defRPr/>
            </a:pPr>
            <a:endParaRPr lang="zh-CN" i="0" kern="100" dirty="0">
              <a:solidFill>
                <a:schemeClr val="bg1"/>
              </a:solidFill>
              <a:latin typeface="微软雅黑" panose="020B0503020204020204" pitchFamily="34" charset="-122"/>
              <a:ea typeface="微软雅黑" panose="020B0503020204020204" pitchFamily="34" charset="-122"/>
            </a:endParaRPr>
          </a:p>
        </p:txBody>
      </p:sp>
      <p:grpSp>
        <p:nvGrpSpPr>
          <p:cNvPr id="17" name="组合 8"/>
          <p:cNvGrpSpPr/>
          <p:nvPr/>
        </p:nvGrpSpPr>
        <p:grpSpPr bwMode="auto">
          <a:xfrm>
            <a:off x="3533096" y="1684196"/>
            <a:ext cx="3749675" cy="3367087"/>
            <a:chOff x="1443212" y="1780297"/>
            <a:chExt cx="3749110" cy="3366084"/>
          </a:xfrm>
        </p:grpSpPr>
        <p:sp>
          <p:nvSpPr>
            <p:cNvPr id="18" name="Rectangle 136"/>
            <p:cNvSpPr>
              <a:spLocks noChangeArrowheads="1"/>
            </p:cNvSpPr>
            <p:nvPr/>
          </p:nvSpPr>
          <p:spPr bwMode="auto">
            <a:xfrm>
              <a:off x="1443212" y="1780297"/>
              <a:ext cx="3749110" cy="3366084"/>
            </a:xfrm>
            <a:prstGeom prst="rect">
              <a:avLst/>
            </a:prstGeom>
            <a:solidFill>
              <a:srgbClr val="FFFFFF">
                <a:alpha val="0"/>
              </a:srgbClr>
            </a:solidFill>
            <a:ln w="28575" algn="ctr">
              <a:solidFill>
                <a:srgbClr val="000000"/>
              </a:solidFill>
              <a:prstDash val="dash"/>
              <a:miter lim="800000"/>
            </a:ln>
          </p:spPr>
          <p:txBody>
            <a:bodyPr tIns="0"/>
            <a:lstStyle/>
            <a:p>
              <a:pPr algn="r"/>
              <a:endParaRPr lang="zh-CN" altLang="en-US" sz="4000" i="0"/>
            </a:p>
          </p:txBody>
        </p:sp>
        <p:sp>
          <p:nvSpPr>
            <p:cNvPr id="19" name="Rectangle 137"/>
            <p:cNvSpPr>
              <a:spLocks noChangeArrowheads="1"/>
            </p:cNvSpPr>
            <p:nvPr/>
          </p:nvSpPr>
          <p:spPr bwMode="auto">
            <a:xfrm>
              <a:off x="3735217" y="3378433"/>
              <a:ext cx="858708" cy="1583853"/>
            </a:xfrm>
            <a:prstGeom prst="rect">
              <a:avLst/>
            </a:prstGeom>
            <a:solidFill>
              <a:srgbClr val="00B0F0"/>
            </a:solidFill>
            <a:ln w="28575" algn="ctr">
              <a:solidFill>
                <a:srgbClr val="000000"/>
              </a:solidFill>
              <a:miter lim="800000"/>
            </a:ln>
            <a:effectLst>
              <a:outerShdw dist="45791" dir="2021404" algn="ctr" rotWithShape="0">
                <a:srgbClr val="808080"/>
              </a:outerShdw>
            </a:effectLst>
          </p:spPr>
          <p:txBody>
            <a:bodyPr lIns="0" tIns="0" rIns="0" bIns="0" anchor="ctr" anchorCtr="1" upright="1"/>
            <a:lstStyle/>
            <a:p>
              <a:pPr algn="ctr">
                <a:spcAft>
                  <a:spcPts val="0"/>
                </a:spcAft>
                <a:defRPr/>
              </a:pPr>
              <a:r>
                <a:rPr lang="en-US" i="0" kern="100" dirty="0">
                  <a:latin typeface="微软雅黑" panose="020B0503020204020204" pitchFamily="34" charset="-122"/>
                  <a:ea typeface="微软雅黑" panose="020B0503020204020204" pitchFamily="34" charset="-122"/>
                </a:rPr>
                <a:t>MMU</a:t>
              </a:r>
              <a:endParaRPr lang="zh-CN" i="0" kern="100" dirty="0">
                <a:latin typeface="微软雅黑" panose="020B0503020204020204" pitchFamily="34" charset="-122"/>
                <a:ea typeface="微软雅黑" panose="020B0503020204020204" pitchFamily="34" charset="-122"/>
              </a:endParaRPr>
            </a:p>
          </p:txBody>
        </p:sp>
        <p:sp>
          <p:nvSpPr>
            <p:cNvPr id="20" name="Rectangle 138"/>
            <p:cNvSpPr>
              <a:spLocks noChangeArrowheads="1"/>
            </p:cNvSpPr>
            <p:nvPr/>
          </p:nvSpPr>
          <p:spPr bwMode="auto">
            <a:xfrm>
              <a:off x="1546383" y="3910087"/>
              <a:ext cx="1144416" cy="539589"/>
            </a:xfrm>
            <a:prstGeom prst="rect">
              <a:avLst/>
            </a:prstGeom>
            <a:solidFill>
              <a:srgbClr val="039DDB"/>
            </a:solidFill>
            <a:ln w="28575" algn="ctr">
              <a:solidFill>
                <a:srgbClr val="000000"/>
              </a:solidFill>
              <a:miter lim="800000"/>
            </a:ln>
            <a:effectLst>
              <a:outerShdw dist="45791" dir="2021404" algn="ctr" rotWithShape="0">
                <a:srgbClr val="808080"/>
              </a:outerShdw>
            </a:effectLst>
          </p:spPr>
          <p:txBody>
            <a:bodyPr lIns="0" tIns="0" rIns="0" bIns="0" anchor="ctr" anchorCtr="1" upright="1"/>
            <a:lstStyle/>
            <a:p>
              <a:pPr algn="ctr">
                <a:spcAft>
                  <a:spcPts val="0"/>
                </a:spcAft>
                <a:defRPr/>
              </a:pPr>
              <a:r>
                <a:rPr lang="zh-CN" i="0" kern="100" dirty="0">
                  <a:solidFill>
                    <a:schemeClr val="bg1">
                      <a:lumMod val="95000"/>
                    </a:schemeClr>
                  </a:solidFill>
                  <a:latin typeface="微软雅黑" panose="020B0503020204020204" pitchFamily="34" charset="-122"/>
                  <a:ea typeface="微软雅黑" panose="020B0503020204020204" pitchFamily="34" charset="-122"/>
                </a:rPr>
                <a:t>处理器</a:t>
              </a:r>
              <a:endParaRPr lang="zh-CN" i="0" kern="1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1" name="Rectangle 139"/>
            <p:cNvSpPr>
              <a:spLocks noChangeArrowheads="1"/>
            </p:cNvSpPr>
            <p:nvPr/>
          </p:nvSpPr>
          <p:spPr bwMode="auto">
            <a:xfrm>
              <a:off x="3530517" y="1889801"/>
              <a:ext cx="1147589" cy="539589"/>
            </a:xfrm>
            <a:prstGeom prst="rect">
              <a:avLst/>
            </a:prstGeom>
            <a:solidFill>
              <a:srgbClr val="92D050"/>
            </a:solidFill>
            <a:ln w="28575" algn="ctr">
              <a:solidFill>
                <a:srgbClr val="000000"/>
              </a:solidFill>
              <a:miter lim="800000"/>
            </a:ln>
            <a:effectLst>
              <a:outerShdw dist="45791" dir="2021404" algn="ctr" rotWithShape="0">
                <a:srgbClr val="808080"/>
              </a:outerShdw>
            </a:effectLst>
          </p:spPr>
          <p:txBody>
            <a:bodyPr lIns="0" tIns="0" rIns="0" bIns="0" anchor="ctr" anchorCtr="1" upright="1"/>
            <a:lstStyle/>
            <a:p>
              <a:pPr algn="ctr">
                <a:spcAft>
                  <a:spcPts val="0"/>
                </a:spcAft>
                <a:defRPr/>
              </a:pPr>
              <a:r>
                <a:rPr lang="en-US" i="0" kern="100" dirty="0">
                  <a:latin typeface="微软雅黑" panose="020B0503020204020204" pitchFamily="34" charset="-122"/>
                  <a:ea typeface="微软雅黑" panose="020B0503020204020204" pitchFamily="34" charset="-122"/>
                </a:rPr>
                <a:t>TLB</a:t>
              </a:r>
              <a:endParaRPr lang="zh-CN" i="0" kern="100" dirty="0">
                <a:latin typeface="微软雅黑" panose="020B0503020204020204" pitchFamily="34" charset="-122"/>
                <a:ea typeface="微软雅黑" panose="020B0503020204020204" pitchFamily="34" charset="-122"/>
              </a:endParaRPr>
            </a:p>
          </p:txBody>
        </p:sp>
        <p:sp>
          <p:nvSpPr>
            <p:cNvPr id="22" name="Rectangle 144"/>
            <p:cNvSpPr>
              <a:spLocks noChangeArrowheads="1"/>
            </p:cNvSpPr>
            <p:nvPr/>
          </p:nvSpPr>
          <p:spPr bwMode="auto">
            <a:xfrm>
              <a:off x="1554320" y="1994545"/>
              <a:ext cx="949182" cy="345972"/>
            </a:xfrm>
            <a:prstGeom prst="rect">
              <a:avLst/>
            </a:prstGeom>
            <a:noFill/>
            <a:ln>
              <a:noFill/>
            </a:ln>
          </p:spPr>
          <p:txBody>
            <a:bodyPr lIns="0" tIns="0" rIns="0" bIns="0" upright="1"/>
            <a:lstStyle/>
            <a:p>
              <a:pPr algn="ctr">
                <a:spcAft>
                  <a:spcPts val="0"/>
                </a:spcAft>
                <a:defRPr/>
              </a:pPr>
              <a:r>
                <a:rPr lang="en-US" i="0" kern="100" dirty="0">
                  <a:latin typeface="微软雅黑" panose="020B0503020204020204" pitchFamily="34" charset="-122"/>
                  <a:ea typeface="微软雅黑" panose="020B0503020204020204" pitchFamily="34" charset="-122"/>
                </a:rPr>
                <a:t>CPU</a:t>
              </a:r>
              <a:endParaRPr lang="zh-CN" i="0" kern="100" dirty="0">
                <a:latin typeface="微软雅黑" panose="020B0503020204020204" pitchFamily="34" charset="-122"/>
                <a:ea typeface="微软雅黑" panose="020B0503020204020204" pitchFamily="34" charset="-122"/>
              </a:endParaRPr>
            </a:p>
          </p:txBody>
        </p:sp>
      </p:grpSp>
      <p:grpSp>
        <p:nvGrpSpPr>
          <p:cNvPr id="23" name="组合 22"/>
          <p:cNvGrpSpPr/>
          <p:nvPr/>
        </p:nvGrpSpPr>
        <p:grpSpPr bwMode="auto">
          <a:xfrm>
            <a:off x="5112744" y="2343531"/>
            <a:ext cx="943428" cy="950913"/>
            <a:chOff x="3041988" y="2429254"/>
            <a:chExt cx="943454" cy="949782"/>
          </a:xfrm>
        </p:grpSpPr>
        <p:cxnSp>
          <p:nvCxnSpPr>
            <p:cNvPr id="24" name="AutoShape 142"/>
            <p:cNvCxnSpPr>
              <a:cxnSpLocks noChangeShapeType="1"/>
            </p:cNvCxnSpPr>
            <p:nvPr/>
          </p:nvCxnSpPr>
          <p:spPr bwMode="auto">
            <a:xfrm flipV="1">
              <a:off x="3982267" y="2429254"/>
              <a:ext cx="3175" cy="949782"/>
            </a:xfrm>
            <a:prstGeom prst="straightConnector1">
              <a:avLst/>
            </a:prstGeom>
            <a:ln w="34925">
              <a:tailEnd type="triangle" w="lg" len="lg"/>
            </a:ln>
          </p:spPr>
          <p:style>
            <a:lnRef idx="1">
              <a:schemeClr val="accent1"/>
            </a:lnRef>
            <a:fillRef idx="0">
              <a:schemeClr val="accent1"/>
            </a:fillRef>
            <a:effectRef idx="0">
              <a:schemeClr val="accent1"/>
            </a:effectRef>
            <a:fontRef idx="minor">
              <a:schemeClr val="tx1"/>
            </a:fontRef>
          </p:style>
        </p:cxnSp>
        <p:sp>
          <p:nvSpPr>
            <p:cNvPr id="25" name="Rectangle 145"/>
            <p:cNvSpPr>
              <a:spLocks noChangeArrowheads="1"/>
            </p:cNvSpPr>
            <p:nvPr/>
          </p:nvSpPr>
          <p:spPr bwMode="auto">
            <a:xfrm>
              <a:off x="3041988" y="2742666"/>
              <a:ext cx="723920" cy="331392"/>
            </a:xfrm>
            <a:prstGeom prst="rect">
              <a:avLst/>
            </a:prstGeom>
            <a:noFill/>
            <a:ln>
              <a:noFill/>
            </a:ln>
          </p:spPr>
          <p:txBody>
            <a:bodyPr lIns="0" tIns="0" rIns="0" bIns="0" upright="1"/>
            <a:lstStyle/>
            <a:p>
              <a:pPr algn="r">
                <a:spcAft>
                  <a:spcPts val="0"/>
                </a:spcAft>
                <a:defRPr/>
              </a:pPr>
              <a:r>
                <a:rPr lang="en-US" i="0" kern="100" dirty="0" smtClean="0">
                  <a:latin typeface="微软雅黑" panose="020B0503020204020204" pitchFamily="34" charset="-122"/>
                  <a:ea typeface="微软雅黑" panose="020B0503020204020204" pitchFamily="34" charset="-122"/>
                </a:rPr>
                <a:t>2</a:t>
              </a:r>
              <a:r>
                <a:rPr lang="en-US" altLang="zh-CN" i="0" kern="100" dirty="0" smtClean="0">
                  <a:latin typeface="微软雅黑" panose="020B0503020204020204" pitchFamily="34" charset="-122"/>
                  <a:ea typeface="微软雅黑" panose="020B0503020204020204" pitchFamily="34" charset="-122"/>
                </a:rPr>
                <a:t>)</a:t>
              </a:r>
              <a:r>
                <a:rPr lang="en-US" i="0" kern="100" dirty="0" smtClean="0">
                  <a:latin typeface="微软雅黑" panose="020B0503020204020204" pitchFamily="34" charset="-122"/>
                  <a:ea typeface="微软雅黑" panose="020B0503020204020204" pitchFamily="34" charset="-122"/>
                </a:rPr>
                <a:t>VPN</a:t>
              </a:r>
              <a:endParaRPr lang="zh-CN" i="0" kern="100" dirty="0">
                <a:latin typeface="微软雅黑" panose="020B0503020204020204" pitchFamily="34" charset="-122"/>
                <a:ea typeface="微软雅黑" panose="020B0503020204020204" pitchFamily="34" charset="-122"/>
              </a:endParaRPr>
            </a:p>
          </p:txBody>
        </p:sp>
      </p:grpSp>
      <p:grpSp>
        <p:nvGrpSpPr>
          <p:cNvPr id="26" name="组合 25"/>
          <p:cNvGrpSpPr/>
          <p:nvPr/>
        </p:nvGrpSpPr>
        <p:grpSpPr bwMode="auto">
          <a:xfrm>
            <a:off x="6332400" y="2343531"/>
            <a:ext cx="811979" cy="950913"/>
            <a:chOff x="4262147" y="2429254"/>
            <a:chExt cx="811969" cy="949782"/>
          </a:xfrm>
        </p:grpSpPr>
        <p:cxnSp>
          <p:nvCxnSpPr>
            <p:cNvPr id="27" name="AutoShape 143"/>
            <p:cNvCxnSpPr>
              <a:cxnSpLocks noChangeShapeType="1"/>
            </p:cNvCxnSpPr>
            <p:nvPr/>
          </p:nvCxnSpPr>
          <p:spPr bwMode="auto">
            <a:xfrm flipH="1">
              <a:off x="4262147" y="2429254"/>
              <a:ext cx="3175" cy="949782"/>
            </a:xfrm>
            <a:prstGeom prst="straightConnector1">
              <a:avLst/>
            </a:prstGeom>
            <a:ln w="34925">
              <a:tailEnd type="triangle" w="lg" len="lg"/>
            </a:ln>
          </p:spPr>
          <p:style>
            <a:lnRef idx="1">
              <a:schemeClr val="accent1"/>
            </a:lnRef>
            <a:fillRef idx="0">
              <a:schemeClr val="accent1"/>
            </a:fillRef>
            <a:effectRef idx="0">
              <a:schemeClr val="accent1"/>
            </a:effectRef>
            <a:fontRef idx="minor">
              <a:schemeClr val="tx1"/>
            </a:fontRef>
          </p:style>
        </p:cxnSp>
        <p:sp>
          <p:nvSpPr>
            <p:cNvPr id="28" name="Rectangle 146"/>
            <p:cNvSpPr>
              <a:spLocks noChangeArrowheads="1"/>
            </p:cNvSpPr>
            <p:nvPr/>
          </p:nvSpPr>
          <p:spPr bwMode="auto">
            <a:xfrm>
              <a:off x="4392319" y="2759061"/>
              <a:ext cx="681797" cy="355491"/>
            </a:xfrm>
            <a:prstGeom prst="rect">
              <a:avLst/>
            </a:prstGeom>
            <a:noFill/>
            <a:ln>
              <a:noFill/>
            </a:ln>
          </p:spPr>
          <p:txBody>
            <a:bodyPr lIns="0" tIns="0" rIns="0" bIns="0" upright="1"/>
            <a:lstStyle/>
            <a:p>
              <a:pPr algn="just">
                <a:spcAft>
                  <a:spcPts val="0"/>
                </a:spcAft>
                <a:defRPr/>
              </a:pPr>
              <a:r>
                <a:rPr lang="en-US" i="0" kern="100" dirty="0" smtClean="0">
                  <a:latin typeface="微软雅黑" panose="020B0503020204020204" pitchFamily="34" charset="-122"/>
                  <a:ea typeface="微软雅黑" panose="020B0503020204020204" pitchFamily="34" charset="-122"/>
                </a:rPr>
                <a:t>3)P</a:t>
              </a:r>
              <a:r>
                <a:rPr lang="en-US" altLang="zh-CN" i="0" kern="100" dirty="0" smtClean="0">
                  <a:latin typeface="微软雅黑" panose="020B0503020204020204" pitchFamily="34" charset="-122"/>
                  <a:ea typeface="微软雅黑" panose="020B0503020204020204" pitchFamily="34" charset="-122"/>
                </a:rPr>
                <a:t>PN</a:t>
              </a:r>
              <a:endParaRPr lang="zh-CN" i="0" kern="100" dirty="0">
                <a:latin typeface="微软雅黑" panose="020B0503020204020204" pitchFamily="34" charset="-122"/>
                <a:ea typeface="微软雅黑" panose="020B0503020204020204" pitchFamily="34" charset="-122"/>
              </a:endParaRPr>
            </a:p>
          </p:txBody>
        </p:sp>
      </p:grpSp>
      <p:grpSp>
        <p:nvGrpSpPr>
          <p:cNvPr id="29" name="组合 28"/>
          <p:cNvGrpSpPr/>
          <p:nvPr/>
        </p:nvGrpSpPr>
        <p:grpSpPr bwMode="auto">
          <a:xfrm>
            <a:off x="6770549" y="3743706"/>
            <a:ext cx="1612900" cy="384175"/>
            <a:chOff x="4652499" y="3752492"/>
            <a:chExt cx="1613291" cy="384522"/>
          </a:xfrm>
        </p:grpSpPr>
        <p:sp>
          <p:nvSpPr>
            <p:cNvPr id="30" name="Rectangle 147"/>
            <p:cNvSpPr>
              <a:spLocks noChangeArrowheads="1"/>
            </p:cNvSpPr>
            <p:nvPr/>
          </p:nvSpPr>
          <p:spPr bwMode="auto">
            <a:xfrm>
              <a:off x="5363871" y="3752492"/>
              <a:ext cx="724075" cy="384522"/>
            </a:xfrm>
            <a:prstGeom prst="rect">
              <a:avLst/>
            </a:prstGeom>
            <a:noFill/>
            <a:ln>
              <a:noFill/>
            </a:ln>
          </p:spPr>
          <p:txBody>
            <a:bodyPr lIns="0" tIns="0" rIns="0" bIns="0" upright="1"/>
            <a:lstStyle/>
            <a:p>
              <a:pPr algn="ctr">
                <a:spcAft>
                  <a:spcPts val="0"/>
                </a:spcAft>
                <a:defRPr/>
              </a:pPr>
              <a:r>
                <a:rPr lang="en-US" i="0" kern="100" dirty="0">
                  <a:latin typeface="微软雅黑" panose="020B0503020204020204" pitchFamily="34" charset="-122"/>
                  <a:ea typeface="微软雅黑" panose="020B0503020204020204" pitchFamily="34" charset="-122"/>
                </a:rPr>
                <a:t>4) PA</a:t>
              </a:r>
              <a:endParaRPr lang="zh-CN" i="0" kern="100" dirty="0">
                <a:latin typeface="微软雅黑" panose="020B0503020204020204" pitchFamily="34" charset="-122"/>
                <a:ea typeface="微软雅黑" panose="020B0503020204020204" pitchFamily="34" charset="-122"/>
              </a:endParaRPr>
            </a:p>
          </p:txBody>
        </p:sp>
        <p:cxnSp>
          <p:nvCxnSpPr>
            <p:cNvPr id="31" name="Line 151"/>
            <p:cNvCxnSpPr/>
            <p:nvPr/>
          </p:nvCxnSpPr>
          <p:spPr bwMode="auto">
            <a:xfrm>
              <a:off x="4652499" y="4098880"/>
              <a:ext cx="1613291" cy="0"/>
            </a:xfrm>
            <a:prstGeom prst="line">
              <a:avLst/>
            </a:prstGeom>
            <a:ln w="34925">
              <a:tailEnd type="triangle" w="lg" len="lg"/>
            </a:ln>
          </p:spPr>
          <p:style>
            <a:lnRef idx="1">
              <a:schemeClr val="accent1"/>
            </a:lnRef>
            <a:fillRef idx="0">
              <a:schemeClr val="accent1"/>
            </a:fillRef>
            <a:effectRef idx="0">
              <a:schemeClr val="accent1"/>
            </a:effectRef>
            <a:fontRef idx="minor">
              <a:schemeClr val="tx1"/>
            </a:fontRef>
          </p:style>
        </p:cxnSp>
      </p:grpSp>
      <p:grpSp>
        <p:nvGrpSpPr>
          <p:cNvPr id="32" name="组合 31"/>
          <p:cNvGrpSpPr/>
          <p:nvPr/>
        </p:nvGrpSpPr>
        <p:grpSpPr bwMode="auto">
          <a:xfrm>
            <a:off x="4306749" y="4358068"/>
            <a:ext cx="4038600" cy="1373170"/>
            <a:chOff x="2236269" y="4444052"/>
            <a:chExt cx="4039403" cy="1372935"/>
          </a:xfrm>
        </p:grpSpPr>
        <p:sp>
          <p:nvSpPr>
            <p:cNvPr id="33" name="Rectangle 148"/>
            <p:cNvSpPr>
              <a:spLocks noChangeArrowheads="1"/>
            </p:cNvSpPr>
            <p:nvPr/>
          </p:nvSpPr>
          <p:spPr bwMode="auto">
            <a:xfrm>
              <a:off x="4298318" y="5467797"/>
              <a:ext cx="1078127" cy="349190"/>
            </a:xfrm>
            <a:prstGeom prst="rect">
              <a:avLst/>
            </a:prstGeom>
            <a:noFill/>
            <a:ln>
              <a:noFill/>
            </a:ln>
          </p:spPr>
          <p:txBody>
            <a:bodyPr lIns="0" tIns="0" rIns="0" bIns="0" upright="1"/>
            <a:lstStyle/>
            <a:p>
              <a:pPr algn="ctr">
                <a:spcAft>
                  <a:spcPts val="0"/>
                </a:spcAft>
                <a:defRPr/>
              </a:pPr>
              <a:r>
                <a:rPr lang="en-US" i="0" kern="100" dirty="0">
                  <a:latin typeface="微软雅黑" panose="020B0503020204020204" pitchFamily="34" charset="-122"/>
                  <a:ea typeface="微软雅黑" panose="020B0503020204020204" pitchFamily="34" charset="-122"/>
                </a:rPr>
                <a:t>5) </a:t>
              </a:r>
              <a:r>
                <a:rPr lang="zh-CN" i="0" kern="100" dirty="0">
                  <a:latin typeface="微软雅黑" panose="020B0503020204020204" pitchFamily="34" charset="-122"/>
                  <a:ea typeface="微软雅黑" panose="020B0503020204020204" pitchFamily="34" charset="-122"/>
                </a:rPr>
                <a:t>数据</a:t>
              </a:r>
              <a:endParaRPr lang="zh-CN" i="0" kern="100" dirty="0">
                <a:latin typeface="微软雅黑" panose="020B0503020204020204" pitchFamily="34" charset="-122"/>
                <a:ea typeface="微软雅黑" panose="020B0503020204020204" pitchFamily="34" charset="-122"/>
              </a:endParaRPr>
            </a:p>
          </p:txBody>
        </p:sp>
        <p:cxnSp>
          <p:nvCxnSpPr>
            <p:cNvPr id="34" name="Line 152"/>
            <p:cNvCxnSpPr/>
            <p:nvPr/>
          </p:nvCxnSpPr>
          <p:spPr bwMode="auto">
            <a:xfrm flipH="1">
              <a:off x="2236269" y="5356708"/>
              <a:ext cx="4039403" cy="0"/>
            </a:xfrm>
            <a:prstGeom prst="line">
              <a:avLst/>
            </a:prstGeom>
            <a:ln w="34925">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Line 153"/>
            <p:cNvCxnSpPr/>
            <p:nvPr/>
          </p:nvCxnSpPr>
          <p:spPr bwMode="auto">
            <a:xfrm flipV="1">
              <a:off x="2236269" y="4444052"/>
              <a:ext cx="0" cy="909481"/>
            </a:xfrm>
            <a:prstGeom prst="line">
              <a:avLst/>
            </a:prstGeom>
            <a:ln w="34925">
              <a:tailEnd type="triangle" w="lg" len="lg"/>
            </a:ln>
          </p:spPr>
          <p:style>
            <a:lnRef idx="1">
              <a:schemeClr val="accent1"/>
            </a:lnRef>
            <a:fillRef idx="0">
              <a:schemeClr val="accent1"/>
            </a:fillRef>
            <a:effectRef idx="0">
              <a:schemeClr val="accent1"/>
            </a:effectRef>
            <a:fontRef idx="minor">
              <a:schemeClr val="tx1"/>
            </a:fontRef>
          </p:style>
        </p:cxnSp>
      </p:grpSp>
      <p:grpSp>
        <p:nvGrpSpPr>
          <p:cNvPr id="36" name="组合 35"/>
          <p:cNvGrpSpPr/>
          <p:nvPr/>
        </p:nvGrpSpPr>
        <p:grpSpPr bwMode="auto">
          <a:xfrm>
            <a:off x="4802960" y="3729427"/>
            <a:ext cx="1044576" cy="385241"/>
            <a:chOff x="2733060" y="3814504"/>
            <a:chExt cx="1045057" cy="386110"/>
          </a:xfrm>
        </p:grpSpPr>
        <p:sp>
          <p:nvSpPr>
            <p:cNvPr id="37" name="Rectangle 150"/>
            <p:cNvSpPr>
              <a:spLocks noChangeArrowheads="1"/>
            </p:cNvSpPr>
            <p:nvPr/>
          </p:nvSpPr>
          <p:spPr bwMode="auto">
            <a:xfrm>
              <a:off x="2786150" y="3814504"/>
              <a:ext cx="722645" cy="330946"/>
            </a:xfrm>
            <a:prstGeom prst="rect">
              <a:avLst/>
            </a:prstGeom>
            <a:noFill/>
            <a:ln>
              <a:noFill/>
            </a:ln>
          </p:spPr>
          <p:txBody>
            <a:bodyPr lIns="0" tIns="0" rIns="0" bIns="0" upright="1"/>
            <a:lstStyle/>
            <a:p>
              <a:pPr algn="ctr">
                <a:spcAft>
                  <a:spcPts val="0"/>
                </a:spcAft>
                <a:defRPr/>
              </a:pPr>
              <a:r>
                <a:rPr lang="en-US" i="0" kern="100" dirty="0">
                  <a:latin typeface="微软雅黑" panose="020B0503020204020204" pitchFamily="34" charset="-122"/>
                  <a:ea typeface="微软雅黑" panose="020B0503020204020204" pitchFamily="34" charset="-122"/>
                </a:rPr>
                <a:t>1) VA</a:t>
              </a:r>
              <a:endParaRPr lang="zh-CN" i="0" kern="100" dirty="0">
                <a:latin typeface="微软雅黑" panose="020B0503020204020204" pitchFamily="34" charset="-122"/>
                <a:ea typeface="微软雅黑" panose="020B0503020204020204" pitchFamily="34" charset="-122"/>
              </a:endParaRPr>
            </a:p>
          </p:txBody>
        </p:sp>
        <p:cxnSp>
          <p:nvCxnSpPr>
            <p:cNvPr id="38" name="直接箭头连接符 37"/>
            <p:cNvCxnSpPr/>
            <p:nvPr/>
          </p:nvCxnSpPr>
          <p:spPr>
            <a:xfrm>
              <a:off x="2733060" y="4199023"/>
              <a:ext cx="1045057" cy="1591"/>
            </a:xfrm>
            <a:prstGeom prst="straightConnector1">
              <a:avLst/>
            </a:prstGeom>
            <a:ln w="34925">
              <a:tailEnd type="triangle" w="lg" len="lg"/>
            </a:ln>
          </p:spPr>
          <p:style>
            <a:lnRef idx="1">
              <a:schemeClr val="accent1"/>
            </a:lnRef>
            <a:fillRef idx="0">
              <a:schemeClr val="accent1"/>
            </a:fillRef>
            <a:effectRef idx="0">
              <a:schemeClr val="accent1"/>
            </a:effectRef>
            <a:fontRef idx="minor">
              <a:schemeClr val="tx1"/>
            </a:fontRef>
          </p:style>
        </p:cxnSp>
      </p:grpSp>
      <p:sp>
        <p:nvSpPr>
          <p:cNvPr id="39" name="Text Box 5"/>
          <p:cNvSpPr txBox="1">
            <a:spLocks noChangeArrowheads="1"/>
          </p:cNvSpPr>
          <p:nvPr/>
        </p:nvSpPr>
        <p:spPr bwMode="auto">
          <a:xfrm>
            <a:off x="3289877" y="5842294"/>
            <a:ext cx="545407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ct val="0"/>
              </a:spcBef>
              <a:buFontTx/>
              <a:buNone/>
            </a:pPr>
            <a:r>
              <a:rPr lang="zh-CN" altLang="en-US" sz="2200" dirty="0" smtClean="0">
                <a:latin typeface="微软雅黑" panose="020B0503020204020204" pitchFamily="34" charset="-122"/>
                <a:ea typeface="微软雅黑" panose="020B0503020204020204" pitchFamily="34" charset="-122"/>
                <a:sym typeface="Symbol" panose="05050102010706020507" pitchFamily="18" charset="2"/>
              </a:rPr>
              <a:t>访问过程中存在更新</a:t>
            </a:r>
            <a:r>
              <a:rPr lang="en-US" altLang="zh-CN" sz="2200" dirty="0" smtClean="0">
                <a:latin typeface="微软雅黑" panose="020B0503020204020204" pitchFamily="34" charset="-122"/>
                <a:ea typeface="微软雅黑" panose="020B0503020204020204" pitchFamily="34" charset="-122"/>
                <a:sym typeface="Symbol" panose="05050102010706020507" pitchFamily="18" charset="2"/>
              </a:rPr>
              <a:t>TLB</a:t>
            </a:r>
            <a:r>
              <a:rPr lang="zh-CN" altLang="en-US" sz="2200" dirty="0" smtClean="0">
                <a:latin typeface="微软雅黑" panose="020B0503020204020204" pitchFamily="34" charset="-122"/>
                <a:ea typeface="微软雅黑" panose="020B0503020204020204" pitchFamily="34" charset="-122"/>
                <a:sym typeface="Symbol" panose="05050102010706020507" pitchFamily="18" charset="2"/>
              </a:rPr>
              <a:t>中局部页表的问题</a:t>
            </a:r>
            <a:endParaRPr lang="zh-CN" altLang="en-US" sz="2200" dirty="0">
              <a:solidFill>
                <a:srgbClr val="0237D8"/>
              </a:solidFill>
              <a:latin typeface="微软雅黑" panose="020B0503020204020204" pitchFamily="34" charset="-122"/>
              <a:ea typeface="微软雅黑" panose="020B0503020204020204" pitchFamily="34" charset="-122"/>
              <a:sym typeface="Symbol" panose="05050102010706020507" pitchFamily="18" charset="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left)">
                                      <p:cBhvr>
                                        <p:cTn id="7" dur="500"/>
                                        <p:tgtEl>
                                          <p:spTgt spid="3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wipe(down)">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up)">
                                      <p:cBhvr>
                                        <p:cTn id="17" dur="500"/>
                                        <p:tgtEl>
                                          <p:spTgt spid="2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wipe(left)">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right)">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5" fill="hold" nodeType="clickEffect">
                                  <p:stCondLst>
                                    <p:cond delay="0"/>
                                  </p:stCondLst>
                                  <p:childTnLst>
                                    <p:set>
                                      <p:cBhvr>
                                        <p:cTn id="31" dur="1" fill="hold">
                                          <p:stCondLst>
                                            <p:cond delay="0"/>
                                          </p:stCondLst>
                                        </p:cTn>
                                        <p:tgtEl>
                                          <p:spTgt spid="39">
                                            <p:txEl>
                                              <p:pRg st="0" end="0"/>
                                            </p:txEl>
                                          </p:spTgt>
                                        </p:tgtEl>
                                        <p:attrNameLst>
                                          <p:attrName>style.visibility</p:attrName>
                                        </p:attrNameLst>
                                      </p:cBhvr>
                                      <p:to>
                                        <p:strVal val="visible"/>
                                      </p:to>
                                    </p:set>
                                    <p:animEffect transition="in" filter="blinds(vertical)">
                                      <p:cBhvr>
                                        <p:cTn id="32" dur="500"/>
                                        <p:tgtEl>
                                          <p:spTgt spid="3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13" name="矩形 12"/>
          <p:cNvSpPr/>
          <p:nvPr/>
        </p:nvSpPr>
        <p:spPr>
          <a:xfrm>
            <a:off x="975995" y="903605"/>
            <a:ext cx="9933940"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3.</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旁路转换缓存</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 TLB</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sym typeface="Symbol" panose="05050102010706020507" pitchFamily="18" charset="2"/>
              </a:rPr>
              <a:t>: </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Translation </a:t>
            </a: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Lookaside Buffer</a:t>
            </a:r>
            <a:r>
              <a:rPr lang="en-US" altLang="zh-CN" sz="2400" dirty="0" smtClean="0">
                <a:latin typeface="微软雅黑" panose="020B0503020204020204" pitchFamily="34" charset="-122"/>
                <a:ea typeface="微软雅黑" panose="020B0503020204020204" pitchFamily="34" charset="-122"/>
              </a:rPr>
              <a:t>)</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4" name="Line 5"/>
          <p:cNvSpPr>
            <a:spLocks noChangeShapeType="1"/>
          </p:cNvSpPr>
          <p:nvPr/>
        </p:nvSpPr>
        <p:spPr bwMode="auto">
          <a:xfrm>
            <a:off x="3611563" y="1998076"/>
            <a:ext cx="0" cy="252412"/>
          </a:xfrm>
          <a:prstGeom prst="line">
            <a:avLst/>
          </a:prstGeom>
          <a:noFill/>
          <a:ln w="9525" cap="flat">
            <a:solidFill>
              <a:srgbClr val="00000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 name="Freeform 6"/>
          <p:cNvSpPr/>
          <p:nvPr/>
        </p:nvSpPr>
        <p:spPr bwMode="auto">
          <a:xfrm>
            <a:off x="3568700" y="2253270"/>
            <a:ext cx="87313" cy="87312"/>
          </a:xfrm>
          <a:custGeom>
            <a:avLst/>
            <a:gdLst>
              <a:gd name="T0" fmla="*/ 55 w 55"/>
              <a:gd name="T1" fmla="*/ 0 h 55"/>
              <a:gd name="T2" fmla="*/ 27 w 55"/>
              <a:gd name="T3" fmla="*/ 55 h 55"/>
              <a:gd name="T4" fmla="*/ 0 w 55"/>
              <a:gd name="T5" fmla="*/ 0 h 55"/>
              <a:gd name="T6" fmla="*/ 55 w 55"/>
              <a:gd name="T7" fmla="*/ 0 h 55"/>
            </a:gdLst>
            <a:ahLst/>
            <a:cxnLst>
              <a:cxn ang="0">
                <a:pos x="T0" y="T1"/>
              </a:cxn>
              <a:cxn ang="0">
                <a:pos x="T2" y="T3"/>
              </a:cxn>
              <a:cxn ang="0">
                <a:pos x="T4" y="T5"/>
              </a:cxn>
              <a:cxn ang="0">
                <a:pos x="T6" y="T7"/>
              </a:cxn>
            </a:cxnLst>
            <a:rect l="0" t="0" r="r" b="b"/>
            <a:pathLst>
              <a:path w="55" h="55">
                <a:moveTo>
                  <a:pt x="55" y="0"/>
                </a:moveTo>
                <a:lnTo>
                  <a:pt x="27" y="55"/>
                </a:lnTo>
                <a:lnTo>
                  <a:pt x="0" y="0"/>
                </a:lnTo>
                <a:lnTo>
                  <a:pt x="5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Line 7"/>
          <p:cNvSpPr>
            <a:spLocks noChangeShapeType="1"/>
          </p:cNvSpPr>
          <p:nvPr/>
        </p:nvSpPr>
        <p:spPr bwMode="auto">
          <a:xfrm>
            <a:off x="4211638" y="2558070"/>
            <a:ext cx="973138" cy="0"/>
          </a:xfrm>
          <a:prstGeom prst="line">
            <a:avLst/>
          </a:prstGeom>
          <a:noFill/>
          <a:ln w="9525" cap="flat">
            <a:solidFill>
              <a:srgbClr val="00000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 name="Freeform 8"/>
          <p:cNvSpPr/>
          <p:nvPr/>
        </p:nvSpPr>
        <p:spPr bwMode="auto">
          <a:xfrm>
            <a:off x="5173663" y="2515207"/>
            <a:ext cx="87313" cy="87312"/>
          </a:xfrm>
          <a:custGeom>
            <a:avLst/>
            <a:gdLst>
              <a:gd name="T0" fmla="*/ 0 w 55"/>
              <a:gd name="T1" fmla="*/ 0 h 55"/>
              <a:gd name="T2" fmla="*/ 55 w 55"/>
              <a:gd name="T3" fmla="*/ 27 h 55"/>
              <a:gd name="T4" fmla="*/ 0 w 55"/>
              <a:gd name="T5" fmla="*/ 55 h 55"/>
              <a:gd name="T6" fmla="*/ 0 w 55"/>
              <a:gd name="T7" fmla="*/ 0 h 55"/>
            </a:gdLst>
            <a:ahLst/>
            <a:cxnLst>
              <a:cxn ang="0">
                <a:pos x="T0" y="T1"/>
              </a:cxn>
              <a:cxn ang="0">
                <a:pos x="T2" y="T3"/>
              </a:cxn>
              <a:cxn ang="0">
                <a:pos x="T4" y="T5"/>
              </a:cxn>
              <a:cxn ang="0">
                <a:pos x="T6" y="T7"/>
              </a:cxn>
            </a:cxnLst>
            <a:rect l="0" t="0" r="r" b="b"/>
            <a:pathLst>
              <a:path w="55" h="55">
                <a:moveTo>
                  <a:pt x="0" y="0"/>
                </a:moveTo>
                <a:lnTo>
                  <a:pt x="55" y="27"/>
                </a:lnTo>
                <a:lnTo>
                  <a:pt x="0" y="5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Rectangle 9"/>
          <p:cNvSpPr>
            <a:spLocks noChangeArrowheads="1"/>
          </p:cNvSpPr>
          <p:nvPr/>
        </p:nvSpPr>
        <p:spPr bwMode="auto">
          <a:xfrm>
            <a:off x="4502150" y="2316770"/>
            <a:ext cx="411163" cy="198437"/>
          </a:xfrm>
          <a:prstGeom prst="rect">
            <a:avLst/>
          </a:prstGeom>
          <a:noFill/>
          <a:ln>
            <a:noFill/>
          </a:ln>
        </p:spPr>
        <p:txBody>
          <a:bodyPr vert="horz" wrap="square" lIns="91440" tIns="45720" rIns="91440" bIns="45720" numCol="1" anchor="t" anchorCtr="0" compatLnSpc="1"/>
          <a:lstStyle/>
          <a:p>
            <a:endParaRPr lang="zh-CN" altLang="en-US"/>
          </a:p>
        </p:txBody>
      </p:sp>
      <p:sp>
        <p:nvSpPr>
          <p:cNvPr id="10" name="Rectangle 10"/>
          <p:cNvSpPr>
            <a:spLocks noChangeArrowheads="1"/>
          </p:cNvSpPr>
          <p:nvPr/>
        </p:nvSpPr>
        <p:spPr bwMode="auto">
          <a:xfrm>
            <a:off x="4505325" y="2323120"/>
            <a:ext cx="463550"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Times New Roman" panose="02020603050405020304" pitchFamily="18" charset="0"/>
              </a:rPr>
              <a:t>PTEA</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11" name="Rectangle 11"/>
          <p:cNvSpPr>
            <a:spLocks noChangeArrowheads="1"/>
          </p:cNvSpPr>
          <p:nvPr/>
        </p:nvSpPr>
        <p:spPr bwMode="auto">
          <a:xfrm>
            <a:off x="2708275" y="1559926"/>
            <a:ext cx="1806575" cy="43815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2" name="Rectangle 12"/>
          <p:cNvSpPr>
            <a:spLocks noChangeArrowheads="1"/>
          </p:cNvSpPr>
          <p:nvPr/>
        </p:nvSpPr>
        <p:spPr bwMode="auto">
          <a:xfrm>
            <a:off x="2708275" y="1559926"/>
            <a:ext cx="1806575" cy="438150"/>
          </a:xfrm>
          <a:prstGeom prst="rect">
            <a:avLst/>
          </a:prstGeom>
          <a:noFill/>
          <a:ln w="95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 name="Rectangle 13"/>
          <p:cNvSpPr>
            <a:spLocks noChangeArrowheads="1"/>
          </p:cNvSpPr>
          <p:nvPr/>
        </p:nvSpPr>
        <p:spPr bwMode="auto">
          <a:xfrm>
            <a:off x="2841625" y="1691688"/>
            <a:ext cx="37941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Times New Roman" panose="02020603050405020304" pitchFamily="18" charset="0"/>
              </a:rPr>
              <a:t>CPU</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15" name="Rectangle 14"/>
          <p:cNvSpPr>
            <a:spLocks noChangeArrowheads="1"/>
          </p:cNvSpPr>
          <p:nvPr/>
        </p:nvSpPr>
        <p:spPr bwMode="auto">
          <a:xfrm>
            <a:off x="3162300" y="1699626"/>
            <a:ext cx="563563"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给出虚拟地址</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16" name="Rectangle 15"/>
          <p:cNvSpPr>
            <a:spLocks noChangeArrowheads="1"/>
          </p:cNvSpPr>
          <p:nvPr/>
        </p:nvSpPr>
        <p:spPr bwMode="auto">
          <a:xfrm>
            <a:off x="4149725" y="1691688"/>
            <a:ext cx="293688"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Times New Roman" panose="02020603050405020304" pitchFamily="18" charset="0"/>
              </a:rPr>
              <a:t>VA</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17" name="Rectangle 16"/>
          <p:cNvSpPr>
            <a:spLocks noChangeArrowheads="1"/>
          </p:cNvSpPr>
          <p:nvPr/>
        </p:nvSpPr>
        <p:spPr bwMode="auto">
          <a:xfrm>
            <a:off x="2708275" y="3946197"/>
            <a:ext cx="1806575" cy="436562"/>
          </a:xfrm>
          <a:prstGeom prst="rect">
            <a:avLst/>
          </a:prstGeom>
          <a:noFill/>
          <a:ln>
            <a:noFill/>
          </a:ln>
        </p:spPr>
        <p:txBody>
          <a:bodyPr vert="horz" wrap="square" lIns="91440" tIns="45720" rIns="91440" bIns="45720" numCol="1" anchor="t" anchorCtr="0" compatLnSpc="1"/>
          <a:lstStyle/>
          <a:p>
            <a:endParaRPr lang="zh-CN" altLang="en-US"/>
          </a:p>
        </p:txBody>
      </p:sp>
      <p:sp>
        <p:nvSpPr>
          <p:cNvPr id="18" name="Rectangle 17"/>
          <p:cNvSpPr>
            <a:spLocks noChangeArrowheads="1"/>
          </p:cNvSpPr>
          <p:nvPr/>
        </p:nvSpPr>
        <p:spPr bwMode="auto">
          <a:xfrm>
            <a:off x="2708275" y="3946197"/>
            <a:ext cx="1806575" cy="436562"/>
          </a:xfrm>
          <a:prstGeom prst="rect">
            <a:avLst/>
          </a:prstGeom>
          <a:noFill/>
          <a:ln w="95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9" name="Rectangle 18"/>
          <p:cNvSpPr>
            <a:spLocks noChangeArrowheads="1"/>
          </p:cNvSpPr>
          <p:nvPr/>
        </p:nvSpPr>
        <p:spPr bwMode="auto">
          <a:xfrm>
            <a:off x="2981325" y="4082722"/>
            <a:ext cx="401638"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地址转换</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20" name="Rectangle 19"/>
          <p:cNvSpPr>
            <a:spLocks noChangeArrowheads="1"/>
          </p:cNvSpPr>
          <p:nvPr/>
        </p:nvSpPr>
        <p:spPr bwMode="auto">
          <a:xfrm>
            <a:off x="3640138" y="4076372"/>
            <a:ext cx="292100"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Times New Roman" panose="02020603050405020304" pitchFamily="18" charset="0"/>
              </a:rPr>
              <a:t>VA</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21" name="Rectangle 20"/>
          <p:cNvSpPr>
            <a:spLocks noChangeArrowheads="1"/>
          </p:cNvSpPr>
          <p:nvPr/>
        </p:nvSpPr>
        <p:spPr bwMode="auto">
          <a:xfrm>
            <a:off x="3876675" y="4076372"/>
            <a:ext cx="309563" cy="20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Wingdings" panose="05000000000000000000" pitchFamily="2" charset="2"/>
              </a:rPr>
              <a:t>à</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22" name="Rectangle 21"/>
          <p:cNvSpPr>
            <a:spLocks noChangeArrowheads="1"/>
          </p:cNvSpPr>
          <p:nvPr/>
        </p:nvSpPr>
        <p:spPr bwMode="auto">
          <a:xfrm>
            <a:off x="4038600" y="4076372"/>
            <a:ext cx="269875"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Times New Roman" panose="02020603050405020304" pitchFamily="18" charset="0"/>
              </a:rPr>
              <a:t>PA</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23" name="Freeform 22"/>
          <p:cNvSpPr/>
          <p:nvPr/>
        </p:nvSpPr>
        <p:spPr bwMode="auto">
          <a:xfrm>
            <a:off x="3009900" y="2340582"/>
            <a:ext cx="1201738" cy="438150"/>
          </a:xfrm>
          <a:custGeom>
            <a:avLst/>
            <a:gdLst>
              <a:gd name="T0" fmla="*/ 111 w 757"/>
              <a:gd name="T1" fmla="*/ 276 h 276"/>
              <a:gd name="T2" fmla="*/ 647 w 757"/>
              <a:gd name="T3" fmla="*/ 276 h 276"/>
              <a:gd name="T4" fmla="*/ 757 w 757"/>
              <a:gd name="T5" fmla="*/ 137 h 276"/>
              <a:gd name="T6" fmla="*/ 647 w 757"/>
              <a:gd name="T7" fmla="*/ 0 h 276"/>
              <a:gd name="T8" fmla="*/ 111 w 757"/>
              <a:gd name="T9" fmla="*/ 0 h 276"/>
              <a:gd name="T10" fmla="*/ 0 w 757"/>
              <a:gd name="T11" fmla="*/ 137 h 276"/>
              <a:gd name="T12" fmla="*/ 111 w 757"/>
              <a:gd name="T13" fmla="*/ 276 h 276"/>
            </a:gdLst>
            <a:ahLst/>
            <a:cxnLst>
              <a:cxn ang="0">
                <a:pos x="T0" y="T1"/>
              </a:cxn>
              <a:cxn ang="0">
                <a:pos x="T2" y="T3"/>
              </a:cxn>
              <a:cxn ang="0">
                <a:pos x="T4" y="T5"/>
              </a:cxn>
              <a:cxn ang="0">
                <a:pos x="T6" y="T7"/>
              </a:cxn>
              <a:cxn ang="0">
                <a:pos x="T8" y="T9"/>
              </a:cxn>
              <a:cxn ang="0">
                <a:pos x="T10" y="T11"/>
              </a:cxn>
              <a:cxn ang="0">
                <a:pos x="T12" y="T13"/>
              </a:cxn>
            </a:cxnLst>
            <a:rect l="0" t="0" r="r" b="b"/>
            <a:pathLst>
              <a:path w="757" h="276">
                <a:moveTo>
                  <a:pt x="111" y="276"/>
                </a:moveTo>
                <a:lnTo>
                  <a:pt x="647" y="276"/>
                </a:lnTo>
                <a:lnTo>
                  <a:pt x="757" y="137"/>
                </a:lnTo>
                <a:lnTo>
                  <a:pt x="647" y="0"/>
                </a:lnTo>
                <a:lnTo>
                  <a:pt x="111" y="0"/>
                </a:lnTo>
                <a:lnTo>
                  <a:pt x="0" y="137"/>
                </a:lnTo>
                <a:lnTo>
                  <a:pt x="111" y="276"/>
                </a:ln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3"/>
          <p:cNvSpPr/>
          <p:nvPr/>
        </p:nvSpPr>
        <p:spPr bwMode="auto">
          <a:xfrm>
            <a:off x="3009900" y="2340582"/>
            <a:ext cx="1201738" cy="438150"/>
          </a:xfrm>
          <a:custGeom>
            <a:avLst/>
            <a:gdLst>
              <a:gd name="T0" fmla="*/ 111 w 757"/>
              <a:gd name="T1" fmla="*/ 276 h 276"/>
              <a:gd name="T2" fmla="*/ 647 w 757"/>
              <a:gd name="T3" fmla="*/ 276 h 276"/>
              <a:gd name="T4" fmla="*/ 757 w 757"/>
              <a:gd name="T5" fmla="*/ 137 h 276"/>
              <a:gd name="T6" fmla="*/ 647 w 757"/>
              <a:gd name="T7" fmla="*/ 0 h 276"/>
              <a:gd name="T8" fmla="*/ 111 w 757"/>
              <a:gd name="T9" fmla="*/ 0 h 276"/>
              <a:gd name="T10" fmla="*/ 0 w 757"/>
              <a:gd name="T11" fmla="*/ 137 h 276"/>
              <a:gd name="T12" fmla="*/ 111 w 757"/>
              <a:gd name="T13" fmla="*/ 276 h 276"/>
            </a:gdLst>
            <a:ahLst/>
            <a:cxnLst>
              <a:cxn ang="0">
                <a:pos x="T0" y="T1"/>
              </a:cxn>
              <a:cxn ang="0">
                <a:pos x="T2" y="T3"/>
              </a:cxn>
              <a:cxn ang="0">
                <a:pos x="T4" y="T5"/>
              </a:cxn>
              <a:cxn ang="0">
                <a:pos x="T6" y="T7"/>
              </a:cxn>
              <a:cxn ang="0">
                <a:pos x="T8" y="T9"/>
              </a:cxn>
              <a:cxn ang="0">
                <a:pos x="T10" y="T11"/>
              </a:cxn>
              <a:cxn ang="0">
                <a:pos x="T12" y="T13"/>
              </a:cxn>
            </a:cxnLst>
            <a:rect l="0" t="0" r="r" b="b"/>
            <a:pathLst>
              <a:path w="757" h="276">
                <a:moveTo>
                  <a:pt x="111" y="276"/>
                </a:moveTo>
                <a:lnTo>
                  <a:pt x="647" y="276"/>
                </a:lnTo>
                <a:lnTo>
                  <a:pt x="757" y="137"/>
                </a:lnTo>
                <a:lnTo>
                  <a:pt x="647" y="0"/>
                </a:lnTo>
                <a:lnTo>
                  <a:pt x="111" y="0"/>
                </a:lnTo>
                <a:lnTo>
                  <a:pt x="0" y="137"/>
                </a:lnTo>
                <a:lnTo>
                  <a:pt x="111" y="276"/>
                </a:lnTo>
                <a:close/>
              </a:path>
            </a:pathLst>
          </a:custGeom>
          <a:noFill/>
          <a:ln w="95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5" name="Rectangle 24"/>
          <p:cNvSpPr>
            <a:spLocks noChangeArrowheads="1"/>
          </p:cNvSpPr>
          <p:nvPr/>
        </p:nvSpPr>
        <p:spPr bwMode="auto">
          <a:xfrm>
            <a:off x="3295650" y="2470757"/>
            <a:ext cx="369888"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Times New Roman" panose="02020603050405020304" pitchFamily="18" charset="0"/>
              </a:rPr>
              <a:t>TLB</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26" name="Rectangle 25"/>
          <p:cNvSpPr>
            <a:spLocks noChangeArrowheads="1"/>
          </p:cNvSpPr>
          <p:nvPr/>
        </p:nvSpPr>
        <p:spPr bwMode="auto">
          <a:xfrm>
            <a:off x="3605213" y="2478695"/>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命中</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27" name="Line 26"/>
          <p:cNvSpPr>
            <a:spLocks noChangeShapeType="1"/>
          </p:cNvSpPr>
          <p:nvPr/>
        </p:nvSpPr>
        <p:spPr bwMode="auto">
          <a:xfrm>
            <a:off x="3611563" y="2778732"/>
            <a:ext cx="0" cy="1080000"/>
          </a:xfrm>
          <a:prstGeom prst="line">
            <a:avLst/>
          </a:prstGeom>
          <a:noFill/>
          <a:ln w="9525" cap="flat">
            <a:solidFill>
              <a:srgbClr val="00000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8" name="Freeform 27"/>
          <p:cNvSpPr/>
          <p:nvPr/>
        </p:nvSpPr>
        <p:spPr bwMode="auto">
          <a:xfrm>
            <a:off x="3568700" y="3858885"/>
            <a:ext cx="87313" cy="87312"/>
          </a:xfrm>
          <a:custGeom>
            <a:avLst/>
            <a:gdLst>
              <a:gd name="T0" fmla="*/ 55 w 55"/>
              <a:gd name="T1" fmla="*/ 0 h 55"/>
              <a:gd name="T2" fmla="*/ 27 w 55"/>
              <a:gd name="T3" fmla="*/ 55 h 55"/>
              <a:gd name="T4" fmla="*/ 0 w 55"/>
              <a:gd name="T5" fmla="*/ 0 h 55"/>
              <a:gd name="T6" fmla="*/ 55 w 55"/>
              <a:gd name="T7" fmla="*/ 0 h 55"/>
            </a:gdLst>
            <a:ahLst/>
            <a:cxnLst>
              <a:cxn ang="0">
                <a:pos x="T0" y="T1"/>
              </a:cxn>
              <a:cxn ang="0">
                <a:pos x="T2" y="T3"/>
              </a:cxn>
              <a:cxn ang="0">
                <a:pos x="T4" y="T5"/>
              </a:cxn>
              <a:cxn ang="0">
                <a:pos x="T6" y="T7"/>
              </a:cxn>
            </a:cxnLst>
            <a:rect l="0" t="0" r="r" b="b"/>
            <a:pathLst>
              <a:path w="55" h="55">
                <a:moveTo>
                  <a:pt x="55" y="0"/>
                </a:moveTo>
                <a:lnTo>
                  <a:pt x="27" y="55"/>
                </a:lnTo>
                <a:lnTo>
                  <a:pt x="0" y="0"/>
                </a:lnTo>
                <a:lnTo>
                  <a:pt x="5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Rectangle 29"/>
          <p:cNvSpPr>
            <a:spLocks noChangeArrowheads="1"/>
          </p:cNvSpPr>
          <p:nvPr/>
        </p:nvSpPr>
        <p:spPr bwMode="auto">
          <a:xfrm>
            <a:off x="3679032" y="2867091"/>
            <a:ext cx="153988" cy="184150"/>
          </a:xfrm>
          <a:prstGeom prst="rect">
            <a:avLst/>
          </a:prstGeom>
          <a:noFill/>
          <a:ln>
            <a:noFill/>
          </a:ln>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是</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31" name="Line 30"/>
          <p:cNvSpPr>
            <a:spLocks noChangeShapeType="1"/>
          </p:cNvSpPr>
          <p:nvPr/>
        </p:nvSpPr>
        <p:spPr bwMode="auto">
          <a:xfrm>
            <a:off x="3611563" y="4382760"/>
            <a:ext cx="0" cy="360000"/>
          </a:xfrm>
          <a:prstGeom prst="line">
            <a:avLst/>
          </a:prstGeom>
          <a:noFill/>
          <a:ln w="9525" cap="flat">
            <a:solidFill>
              <a:srgbClr val="00000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2" name="Freeform 31"/>
          <p:cNvSpPr/>
          <p:nvPr/>
        </p:nvSpPr>
        <p:spPr bwMode="auto">
          <a:xfrm>
            <a:off x="3568700" y="4731653"/>
            <a:ext cx="87313" cy="87312"/>
          </a:xfrm>
          <a:custGeom>
            <a:avLst/>
            <a:gdLst>
              <a:gd name="T0" fmla="*/ 55 w 55"/>
              <a:gd name="T1" fmla="*/ 0 h 55"/>
              <a:gd name="T2" fmla="*/ 27 w 55"/>
              <a:gd name="T3" fmla="*/ 55 h 55"/>
              <a:gd name="T4" fmla="*/ 0 w 55"/>
              <a:gd name="T5" fmla="*/ 0 h 55"/>
              <a:gd name="T6" fmla="*/ 55 w 55"/>
              <a:gd name="T7" fmla="*/ 0 h 55"/>
            </a:gdLst>
            <a:ahLst/>
            <a:cxnLst>
              <a:cxn ang="0">
                <a:pos x="T0" y="T1"/>
              </a:cxn>
              <a:cxn ang="0">
                <a:pos x="T2" y="T3"/>
              </a:cxn>
              <a:cxn ang="0">
                <a:pos x="T4" y="T5"/>
              </a:cxn>
              <a:cxn ang="0">
                <a:pos x="T6" y="T7"/>
              </a:cxn>
            </a:cxnLst>
            <a:rect l="0" t="0" r="r" b="b"/>
            <a:pathLst>
              <a:path w="55" h="55">
                <a:moveTo>
                  <a:pt x="55" y="0"/>
                </a:moveTo>
                <a:lnTo>
                  <a:pt x="27" y="55"/>
                </a:lnTo>
                <a:lnTo>
                  <a:pt x="0" y="0"/>
                </a:lnTo>
                <a:lnTo>
                  <a:pt x="5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Rectangle 33"/>
          <p:cNvSpPr>
            <a:spLocks noChangeArrowheads="1"/>
          </p:cNvSpPr>
          <p:nvPr/>
        </p:nvSpPr>
        <p:spPr bwMode="auto">
          <a:xfrm>
            <a:off x="3679032" y="4502121"/>
            <a:ext cx="269875"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Times New Roman" panose="02020603050405020304" pitchFamily="18" charset="0"/>
              </a:rPr>
              <a:t>PA</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35" name="Rectangle 34"/>
          <p:cNvSpPr>
            <a:spLocks noChangeArrowheads="1"/>
          </p:cNvSpPr>
          <p:nvPr/>
        </p:nvSpPr>
        <p:spPr bwMode="auto">
          <a:xfrm>
            <a:off x="2708275" y="5639937"/>
            <a:ext cx="1806575" cy="436562"/>
          </a:xfrm>
          <a:prstGeom prst="rect">
            <a:avLst/>
          </a:prstGeom>
          <a:noFill/>
          <a:ln>
            <a:noFill/>
          </a:ln>
        </p:spPr>
        <p:txBody>
          <a:bodyPr vert="horz" wrap="square" lIns="91440" tIns="45720" rIns="91440" bIns="45720" numCol="1" anchor="t" anchorCtr="0" compatLnSpc="1"/>
          <a:lstStyle/>
          <a:p>
            <a:endParaRPr lang="zh-CN" altLang="en-US"/>
          </a:p>
        </p:txBody>
      </p:sp>
      <p:sp>
        <p:nvSpPr>
          <p:cNvPr id="36" name="Rectangle 35"/>
          <p:cNvSpPr>
            <a:spLocks noChangeArrowheads="1"/>
          </p:cNvSpPr>
          <p:nvPr/>
        </p:nvSpPr>
        <p:spPr bwMode="auto">
          <a:xfrm>
            <a:off x="2708275" y="5629889"/>
            <a:ext cx="1806575" cy="436562"/>
          </a:xfrm>
          <a:prstGeom prst="rect">
            <a:avLst/>
          </a:prstGeom>
          <a:noFill/>
          <a:ln w="95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 name="Rectangle 36"/>
          <p:cNvSpPr>
            <a:spLocks noChangeArrowheads="1"/>
          </p:cNvSpPr>
          <p:nvPr/>
        </p:nvSpPr>
        <p:spPr bwMode="auto">
          <a:xfrm>
            <a:off x="2928938" y="5766414"/>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访问</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38" name="Rectangle 37"/>
          <p:cNvSpPr>
            <a:spLocks noChangeArrowheads="1"/>
          </p:cNvSpPr>
          <p:nvPr/>
        </p:nvSpPr>
        <p:spPr bwMode="auto">
          <a:xfrm>
            <a:off x="3259138" y="5760064"/>
            <a:ext cx="439738"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1" u="none" strike="noStrike" cap="none" normalizeH="0" baseline="0" smtClean="0">
                <a:ln>
                  <a:noFill/>
                </a:ln>
                <a:solidFill>
                  <a:srgbClr val="000000"/>
                </a:solidFill>
                <a:effectLst/>
                <a:latin typeface="Times New Roman" panose="02020603050405020304" pitchFamily="18" charset="0"/>
              </a:rPr>
              <a:t>cache</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39" name="Rectangle 38"/>
          <p:cNvSpPr>
            <a:spLocks noChangeArrowheads="1"/>
          </p:cNvSpPr>
          <p:nvPr/>
        </p:nvSpPr>
        <p:spPr bwMode="auto">
          <a:xfrm>
            <a:off x="3641725" y="5766414"/>
            <a:ext cx="401638"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存取数据</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40" name="Line 39"/>
          <p:cNvSpPr>
            <a:spLocks noChangeShapeType="1"/>
          </p:cNvSpPr>
          <p:nvPr/>
        </p:nvSpPr>
        <p:spPr bwMode="auto">
          <a:xfrm>
            <a:off x="3611563" y="5257116"/>
            <a:ext cx="0" cy="324000"/>
          </a:xfrm>
          <a:prstGeom prst="line">
            <a:avLst/>
          </a:prstGeom>
          <a:noFill/>
          <a:ln w="9525" cap="flat">
            <a:solidFill>
              <a:srgbClr val="00000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1" name="Freeform 40"/>
          <p:cNvSpPr/>
          <p:nvPr/>
        </p:nvSpPr>
        <p:spPr bwMode="auto">
          <a:xfrm>
            <a:off x="3568700" y="5542576"/>
            <a:ext cx="87313" cy="87312"/>
          </a:xfrm>
          <a:custGeom>
            <a:avLst/>
            <a:gdLst>
              <a:gd name="T0" fmla="*/ 55 w 55"/>
              <a:gd name="T1" fmla="*/ 0 h 55"/>
              <a:gd name="T2" fmla="*/ 27 w 55"/>
              <a:gd name="T3" fmla="*/ 55 h 55"/>
              <a:gd name="T4" fmla="*/ 0 w 55"/>
              <a:gd name="T5" fmla="*/ 0 h 55"/>
              <a:gd name="T6" fmla="*/ 55 w 55"/>
              <a:gd name="T7" fmla="*/ 0 h 55"/>
            </a:gdLst>
            <a:ahLst/>
            <a:cxnLst>
              <a:cxn ang="0">
                <a:pos x="T0" y="T1"/>
              </a:cxn>
              <a:cxn ang="0">
                <a:pos x="T2" y="T3"/>
              </a:cxn>
              <a:cxn ang="0">
                <a:pos x="T4" y="T5"/>
              </a:cxn>
              <a:cxn ang="0">
                <a:pos x="T6" y="T7"/>
              </a:cxn>
            </a:cxnLst>
            <a:rect l="0" t="0" r="r" b="b"/>
            <a:pathLst>
              <a:path w="55" h="55">
                <a:moveTo>
                  <a:pt x="55" y="0"/>
                </a:moveTo>
                <a:lnTo>
                  <a:pt x="27" y="55"/>
                </a:lnTo>
                <a:lnTo>
                  <a:pt x="0" y="0"/>
                </a:lnTo>
                <a:lnTo>
                  <a:pt x="5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Rectangle 42"/>
          <p:cNvSpPr>
            <a:spLocks noChangeArrowheads="1"/>
          </p:cNvSpPr>
          <p:nvPr/>
        </p:nvSpPr>
        <p:spPr bwMode="auto">
          <a:xfrm>
            <a:off x="3656807" y="5317805"/>
            <a:ext cx="153988"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是</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44" name="Freeform 43"/>
          <p:cNvSpPr/>
          <p:nvPr/>
        </p:nvSpPr>
        <p:spPr bwMode="auto">
          <a:xfrm>
            <a:off x="6084888" y="2769207"/>
            <a:ext cx="1792288" cy="790575"/>
          </a:xfrm>
          <a:custGeom>
            <a:avLst/>
            <a:gdLst>
              <a:gd name="T0" fmla="*/ 0 w 1129"/>
              <a:gd name="T1" fmla="*/ 0 h 498"/>
              <a:gd name="T2" fmla="*/ 0 w 1129"/>
              <a:gd name="T3" fmla="*/ 498 h 498"/>
              <a:gd name="T4" fmla="*/ 1129 w 1129"/>
              <a:gd name="T5" fmla="*/ 498 h 498"/>
            </a:gdLst>
            <a:ahLst/>
            <a:cxnLst>
              <a:cxn ang="0">
                <a:pos x="T0" y="T1"/>
              </a:cxn>
              <a:cxn ang="0">
                <a:pos x="T2" y="T3"/>
              </a:cxn>
              <a:cxn ang="0">
                <a:pos x="T4" y="T5"/>
              </a:cxn>
            </a:cxnLst>
            <a:rect l="0" t="0" r="r" b="b"/>
            <a:pathLst>
              <a:path w="1129" h="498">
                <a:moveTo>
                  <a:pt x="0" y="0"/>
                </a:moveTo>
                <a:lnTo>
                  <a:pt x="0" y="498"/>
                </a:lnTo>
                <a:lnTo>
                  <a:pt x="1129" y="498"/>
                </a:lnTo>
              </a:path>
            </a:pathLst>
          </a:custGeom>
          <a:noFill/>
          <a:ln w="9525" cap="flat">
            <a:solidFill>
              <a:srgbClr val="00000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5" name="Freeform 44"/>
          <p:cNvSpPr/>
          <p:nvPr/>
        </p:nvSpPr>
        <p:spPr bwMode="auto">
          <a:xfrm>
            <a:off x="7866063" y="3515332"/>
            <a:ext cx="87313" cy="87312"/>
          </a:xfrm>
          <a:custGeom>
            <a:avLst/>
            <a:gdLst>
              <a:gd name="T0" fmla="*/ 0 w 55"/>
              <a:gd name="T1" fmla="*/ 0 h 55"/>
              <a:gd name="T2" fmla="*/ 55 w 55"/>
              <a:gd name="T3" fmla="*/ 28 h 55"/>
              <a:gd name="T4" fmla="*/ 0 w 55"/>
              <a:gd name="T5" fmla="*/ 55 h 55"/>
              <a:gd name="T6" fmla="*/ 0 w 55"/>
              <a:gd name="T7" fmla="*/ 0 h 55"/>
            </a:gdLst>
            <a:ahLst/>
            <a:cxnLst>
              <a:cxn ang="0">
                <a:pos x="T0" y="T1"/>
              </a:cxn>
              <a:cxn ang="0">
                <a:pos x="T2" y="T3"/>
              </a:cxn>
              <a:cxn ang="0">
                <a:pos x="T4" y="T5"/>
              </a:cxn>
              <a:cxn ang="0">
                <a:pos x="T6" y="T7"/>
              </a:cxn>
            </a:cxnLst>
            <a:rect l="0" t="0" r="r" b="b"/>
            <a:pathLst>
              <a:path w="55" h="55">
                <a:moveTo>
                  <a:pt x="0" y="0"/>
                </a:moveTo>
                <a:lnTo>
                  <a:pt x="55" y="28"/>
                </a:lnTo>
                <a:lnTo>
                  <a:pt x="0" y="5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Rectangle 46"/>
          <p:cNvSpPr>
            <a:spLocks noChangeArrowheads="1"/>
          </p:cNvSpPr>
          <p:nvPr/>
        </p:nvSpPr>
        <p:spPr bwMode="auto">
          <a:xfrm>
            <a:off x="6778625" y="3302100"/>
            <a:ext cx="34766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Times New Roman" panose="02020603050405020304" pitchFamily="18" charset="0"/>
              </a:rPr>
              <a:t>PTE</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48" name="Rectangle 47"/>
          <p:cNvSpPr>
            <a:spLocks noChangeArrowheads="1"/>
          </p:cNvSpPr>
          <p:nvPr/>
        </p:nvSpPr>
        <p:spPr bwMode="auto">
          <a:xfrm>
            <a:off x="7837488" y="2340582"/>
            <a:ext cx="1485900" cy="438150"/>
          </a:xfrm>
          <a:prstGeom prst="rect">
            <a:avLst/>
          </a:prstGeom>
          <a:noFill/>
          <a:ln>
            <a:noFill/>
          </a:ln>
        </p:spPr>
        <p:txBody>
          <a:bodyPr vert="horz" wrap="square" lIns="91440" tIns="45720" rIns="91440" bIns="45720" numCol="1" anchor="t" anchorCtr="0" compatLnSpc="1"/>
          <a:lstStyle/>
          <a:p>
            <a:endParaRPr lang="zh-CN" altLang="en-US"/>
          </a:p>
        </p:txBody>
      </p:sp>
      <p:sp>
        <p:nvSpPr>
          <p:cNvPr id="49" name="Rectangle 48"/>
          <p:cNvSpPr>
            <a:spLocks noChangeArrowheads="1"/>
          </p:cNvSpPr>
          <p:nvPr/>
        </p:nvSpPr>
        <p:spPr bwMode="auto">
          <a:xfrm>
            <a:off x="7837488" y="2340582"/>
            <a:ext cx="1485900" cy="438150"/>
          </a:xfrm>
          <a:prstGeom prst="rect">
            <a:avLst/>
          </a:prstGeom>
          <a:noFill/>
          <a:ln w="95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0" name="Rectangle 49"/>
          <p:cNvSpPr>
            <a:spLocks noChangeArrowheads="1"/>
          </p:cNvSpPr>
          <p:nvPr/>
        </p:nvSpPr>
        <p:spPr bwMode="auto">
          <a:xfrm>
            <a:off x="8089900" y="2478695"/>
            <a:ext cx="56356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访问主存页表</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51" name="Line 50"/>
          <p:cNvSpPr>
            <a:spLocks noChangeShapeType="1"/>
          </p:cNvSpPr>
          <p:nvPr/>
        </p:nvSpPr>
        <p:spPr bwMode="auto">
          <a:xfrm>
            <a:off x="6908800" y="2558070"/>
            <a:ext cx="852488" cy="0"/>
          </a:xfrm>
          <a:prstGeom prst="line">
            <a:avLst/>
          </a:prstGeom>
          <a:noFill/>
          <a:ln w="9525" cap="flat">
            <a:solidFill>
              <a:srgbClr val="00000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2" name="Freeform 51"/>
          <p:cNvSpPr/>
          <p:nvPr/>
        </p:nvSpPr>
        <p:spPr bwMode="auto">
          <a:xfrm>
            <a:off x="7750175" y="2515207"/>
            <a:ext cx="87313" cy="87312"/>
          </a:xfrm>
          <a:custGeom>
            <a:avLst/>
            <a:gdLst>
              <a:gd name="T0" fmla="*/ 0 w 55"/>
              <a:gd name="T1" fmla="*/ 0 h 55"/>
              <a:gd name="T2" fmla="*/ 55 w 55"/>
              <a:gd name="T3" fmla="*/ 27 h 55"/>
              <a:gd name="T4" fmla="*/ 0 w 55"/>
              <a:gd name="T5" fmla="*/ 55 h 55"/>
              <a:gd name="T6" fmla="*/ 0 w 55"/>
              <a:gd name="T7" fmla="*/ 0 h 55"/>
            </a:gdLst>
            <a:ahLst/>
            <a:cxnLst>
              <a:cxn ang="0">
                <a:pos x="T0" y="T1"/>
              </a:cxn>
              <a:cxn ang="0">
                <a:pos x="T2" y="T3"/>
              </a:cxn>
              <a:cxn ang="0">
                <a:pos x="T4" y="T5"/>
              </a:cxn>
              <a:cxn ang="0">
                <a:pos x="T6" y="T7"/>
              </a:cxn>
            </a:cxnLst>
            <a:rect l="0" t="0" r="r" b="b"/>
            <a:pathLst>
              <a:path w="55" h="55">
                <a:moveTo>
                  <a:pt x="0" y="0"/>
                </a:moveTo>
                <a:lnTo>
                  <a:pt x="55" y="27"/>
                </a:lnTo>
                <a:lnTo>
                  <a:pt x="0" y="5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Rectangle 52"/>
          <p:cNvSpPr>
            <a:spLocks noChangeArrowheads="1"/>
          </p:cNvSpPr>
          <p:nvPr/>
        </p:nvSpPr>
        <p:spPr bwMode="auto">
          <a:xfrm>
            <a:off x="7126288" y="2316770"/>
            <a:ext cx="411163" cy="198437"/>
          </a:xfrm>
          <a:prstGeom prst="rect">
            <a:avLst/>
          </a:prstGeom>
          <a:noFill/>
          <a:ln>
            <a:noFill/>
          </a:ln>
        </p:spPr>
        <p:txBody>
          <a:bodyPr vert="horz" wrap="square" lIns="91440" tIns="45720" rIns="91440" bIns="45720" numCol="1" anchor="t" anchorCtr="0" compatLnSpc="1"/>
          <a:lstStyle/>
          <a:p>
            <a:endParaRPr lang="zh-CN" altLang="en-US"/>
          </a:p>
        </p:txBody>
      </p:sp>
      <p:sp>
        <p:nvSpPr>
          <p:cNvPr id="54" name="Rectangle 53"/>
          <p:cNvSpPr>
            <a:spLocks noChangeArrowheads="1"/>
          </p:cNvSpPr>
          <p:nvPr/>
        </p:nvSpPr>
        <p:spPr bwMode="auto">
          <a:xfrm>
            <a:off x="7131050" y="2323120"/>
            <a:ext cx="461963" cy="223837"/>
          </a:xfrm>
          <a:prstGeom prst="rect">
            <a:avLst/>
          </a:prstGeom>
          <a:noFill/>
          <a:ln>
            <a:noFill/>
          </a:ln>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Times New Roman" panose="02020603050405020304" pitchFamily="18" charset="0"/>
              </a:rPr>
              <a:t>PTEA</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55" name="Line 54"/>
          <p:cNvSpPr>
            <a:spLocks noChangeShapeType="1"/>
          </p:cNvSpPr>
          <p:nvPr/>
        </p:nvSpPr>
        <p:spPr bwMode="auto">
          <a:xfrm>
            <a:off x="8555038" y="2778732"/>
            <a:ext cx="0" cy="485775"/>
          </a:xfrm>
          <a:prstGeom prst="line">
            <a:avLst/>
          </a:prstGeom>
          <a:noFill/>
          <a:ln w="9525" cap="flat">
            <a:solidFill>
              <a:srgbClr val="00000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6" name="Freeform 55"/>
          <p:cNvSpPr/>
          <p:nvPr/>
        </p:nvSpPr>
        <p:spPr bwMode="auto">
          <a:xfrm>
            <a:off x="8510588" y="3253395"/>
            <a:ext cx="87313" cy="87312"/>
          </a:xfrm>
          <a:custGeom>
            <a:avLst/>
            <a:gdLst>
              <a:gd name="T0" fmla="*/ 55 w 55"/>
              <a:gd name="T1" fmla="*/ 0 h 55"/>
              <a:gd name="T2" fmla="*/ 28 w 55"/>
              <a:gd name="T3" fmla="*/ 55 h 55"/>
              <a:gd name="T4" fmla="*/ 0 w 55"/>
              <a:gd name="T5" fmla="*/ 0 h 55"/>
              <a:gd name="T6" fmla="*/ 55 w 55"/>
              <a:gd name="T7" fmla="*/ 0 h 55"/>
            </a:gdLst>
            <a:ahLst/>
            <a:cxnLst>
              <a:cxn ang="0">
                <a:pos x="T0" y="T1"/>
              </a:cxn>
              <a:cxn ang="0">
                <a:pos x="T2" y="T3"/>
              </a:cxn>
              <a:cxn ang="0">
                <a:pos x="T4" y="T5"/>
              </a:cxn>
              <a:cxn ang="0">
                <a:pos x="T6" y="T7"/>
              </a:cxn>
            </a:cxnLst>
            <a:rect l="0" t="0" r="r" b="b"/>
            <a:pathLst>
              <a:path w="55" h="55">
                <a:moveTo>
                  <a:pt x="55" y="0"/>
                </a:moveTo>
                <a:lnTo>
                  <a:pt x="28" y="55"/>
                </a:lnTo>
                <a:lnTo>
                  <a:pt x="0" y="0"/>
                </a:lnTo>
                <a:lnTo>
                  <a:pt x="5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Rectangle 57"/>
          <p:cNvSpPr>
            <a:spLocks noChangeArrowheads="1"/>
          </p:cNvSpPr>
          <p:nvPr/>
        </p:nvSpPr>
        <p:spPr bwMode="auto">
          <a:xfrm>
            <a:off x="8631238" y="3010507"/>
            <a:ext cx="34766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Times New Roman" panose="02020603050405020304" pitchFamily="18" charset="0"/>
              </a:rPr>
              <a:t>PTE</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59" name="Rectangle 58"/>
          <p:cNvSpPr>
            <a:spLocks noChangeArrowheads="1"/>
          </p:cNvSpPr>
          <p:nvPr/>
        </p:nvSpPr>
        <p:spPr bwMode="auto">
          <a:xfrm>
            <a:off x="5341938" y="3946197"/>
            <a:ext cx="1485900" cy="436562"/>
          </a:xfrm>
          <a:prstGeom prst="rect">
            <a:avLst/>
          </a:prstGeom>
          <a:noFill/>
          <a:ln>
            <a:noFill/>
          </a:ln>
        </p:spPr>
        <p:txBody>
          <a:bodyPr vert="horz" wrap="square" lIns="91440" tIns="45720" rIns="91440" bIns="45720" numCol="1" anchor="t" anchorCtr="0" compatLnSpc="1"/>
          <a:lstStyle/>
          <a:p>
            <a:endParaRPr lang="zh-CN" altLang="en-US"/>
          </a:p>
        </p:txBody>
      </p:sp>
      <p:sp>
        <p:nvSpPr>
          <p:cNvPr id="60" name="Rectangle 59"/>
          <p:cNvSpPr>
            <a:spLocks noChangeArrowheads="1"/>
          </p:cNvSpPr>
          <p:nvPr/>
        </p:nvSpPr>
        <p:spPr bwMode="auto">
          <a:xfrm>
            <a:off x="5341938" y="3946197"/>
            <a:ext cx="1485900" cy="436562"/>
          </a:xfrm>
          <a:prstGeom prst="rect">
            <a:avLst/>
          </a:prstGeom>
          <a:noFill/>
          <a:ln w="95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1" name="Rectangle 60"/>
          <p:cNvSpPr>
            <a:spLocks noChangeArrowheads="1"/>
          </p:cNvSpPr>
          <p:nvPr/>
        </p:nvSpPr>
        <p:spPr bwMode="auto">
          <a:xfrm>
            <a:off x="5603875" y="4082722"/>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更新</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62" name="Rectangle 61"/>
          <p:cNvSpPr>
            <a:spLocks noChangeArrowheads="1"/>
          </p:cNvSpPr>
          <p:nvPr/>
        </p:nvSpPr>
        <p:spPr bwMode="auto">
          <a:xfrm>
            <a:off x="5934075" y="4076372"/>
            <a:ext cx="369888"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Times New Roman" panose="02020603050405020304" pitchFamily="18" charset="0"/>
              </a:rPr>
              <a:t>TLB</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63" name="Rectangle 62"/>
          <p:cNvSpPr>
            <a:spLocks noChangeArrowheads="1"/>
          </p:cNvSpPr>
          <p:nvPr/>
        </p:nvSpPr>
        <p:spPr bwMode="auto">
          <a:xfrm>
            <a:off x="6243638" y="4082722"/>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表项</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64" name="Freeform 63"/>
          <p:cNvSpPr/>
          <p:nvPr/>
        </p:nvSpPr>
        <p:spPr bwMode="auto">
          <a:xfrm>
            <a:off x="6904038" y="3778857"/>
            <a:ext cx="1651000" cy="377347"/>
          </a:xfrm>
          <a:custGeom>
            <a:avLst/>
            <a:gdLst>
              <a:gd name="T0" fmla="*/ 1040 w 1040"/>
              <a:gd name="T1" fmla="*/ 0 h 370"/>
              <a:gd name="T2" fmla="*/ 1040 w 1040"/>
              <a:gd name="T3" fmla="*/ 370 h 370"/>
              <a:gd name="T4" fmla="*/ 0 w 1040"/>
              <a:gd name="T5" fmla="*/ 370 h 370"/>
            </a:gdLst>
            <a:ahLst/>
            <a:cxnLst>
              <a:cxn ang="0">
                <a:pos x="T0" y="T1"/>
              </a:cxn>
              <a:cxn ang="0">
                <a:pos x="T2" y="T3"/>
              </a:cxn>
              <a:cxn ang="0">
                <a:pos x="T4" y="T5"/>
              </a:cxn>
            </a:cxnLst>
            <a:rect l="0" t="0" r="r" b="b"/>
            <a:pathLst>
              <a:path w="1040" h="370">
                <a:moveTo>
                  <a:pt x="1040" y="0"/>
                </a:moveTo>
                <a:lnTo>
                  <a:pt x="1040" y="370"/>
                </a:lnTo>
                <a:lnTo>
                  <a:pt x="0" y="370"/>
                </a:lnTo>
              </a:path>
            </a:pathLst>
          </a:custGeom>
          <a:noFill/>
          <a:ln w="9525" cap="flat">
            <a:solidFill>
              <a:srgbClr val="00000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5" name="Freeform 64"/>
          <p:cNvSpPr/>
          <p:nvPr/>
        </p:nvSpPr>
        <p:spPr bwMode="auto">
          <a:xfrm>
            <a:off x="6827838" y="4120822"/>
            <a:ext cx="87313" cy="87312"/>
          </a:xfrm>
          <a:custGeom>
            <a:avLst/>
            <a:gdLst>
              <a:gd name="T0" fmla="*/ 55 w 55"/>
              <a:gd name="T1" fmla="*/ 55 h 55"/>
              <a:gd name="T2" fmla="*/ 0 w 55"/>
              <a:gd name="T3" fmla="*/ 28 h 55"/>
              <a:gd name="T4" fmla="*/ 55 w 55"/>
              <a:gd name="T5" fmla="*/ 0 h 55"/>
              <a:gd name="T6" fmla="*/ 55 w 55"/>
              <a:gd name="T7" fmla="*/ 55 h 55"/>
            </a:gdLst>
            <a:ahLst/>
            <a:cxnLst>
              <a:cxn ang="0">
                <a:pos x="T0" y="T1"/>
              </a:cxn>
              <a:cxn ang="0">
                <a:pos x="T2" y="T3"/>
              </a:cxn>
              <a:cxn ang="0">
                <a:pos x="T4" y="T5"/>
              </a:cxn>
              <a:cxn ang="0">
                <a:pos x="T6" y="T7"/>
              </a:cxn>
            </a:cxnLst>
            <a:rect l="0" t="0" r="r" b="b"/>
            <a:pathLst>
              <a:path w="55" h="55">
                <a:moveTo>
                  <a:pt x="55" y="55"/>
                </a:moveTo>
                <a:lnTo>
                  <a:pt x="0" y="28"/>
                </a:lnTo>
                <a:lnTo>
                  <a:pt x="55" y="0"/>
                </a:lnTo>
                <a:lnTo>
                  <a:pt x="55" y="5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Rectangle 66"/>
          <p:cNvSpPr>
            <a:spLocks noChangeArrowheads="1"/>
          </p:cNvSpPr>
          <p:nvPr/>
        </p:nvSpPr>
        <p:spPr bwMode="auto">
          <a:xfrm>
            <a:off x="8609012" y="3885220"/>
            <a:ext cx="153988"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是</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68" name="Line 67"/>
          <p:cNvSpPr>
            <a:spLocks noChangeShapeType="1"/>
          </p:cNvSpPr>
          <p:nvPr/>
        </p:nvSpPr>
        <p:spPr bwMode="auto">
          <a:xfrm flipH="1">
            <a:off x="4591050" y="4165272"/>
            <a:ext cx="750888" cy="0"/>
          </a:xfrm>
          <a:prstGeom prst="line">
            <a:avLst/>
          </a:prstGeom>
          <a:noFill/>
          <a:ln w="9525" cap="flat">
            <a:solidFill>
              <a:srgbClr val="00000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9" name="Freeform 68"/>
          <p:cNvSpPr/>
          <p:nvPr/>
        </p:nvSpPr>
        <p:spPr bwMode="auto">
          <a:xfrm>
            <a:off x="4514850" y="4120822"/>
            <a:ext cx="87313" cy="87312"/>
          </a:xfrm>
          <a:custGeom>
            <a:avLst/>
            <a:gdLst>
              <a:gd name="T0" fmla="*/ 55 w 55"/>
              <a:gd name="T1" fmla="*/ 55 h 55"/>
              <a:gd name="T2" fmla="*/ 0 w 55"/>
              <a:gd name="T3" fmla="*/ 28 h 55"/>
              <a:gd name="T4" fmla="*/ 55 w 55"/>
              <a:gd name="T5" fmla="*/ 0 h 55"/>
              <a:gd name="T6" fmla="*/ 55 w 55"/>
              <a:gd name="T7" fmla="*/ 55 h 55"/>
            </a:gdLst>
            <a:ahLst/>
            <a:cxnLst>
              <a:cxn ang="0">
                <a:pos x="T0" y="T1"/>
              </a:cxn>
              <a:cxn ang="0">
                <a:pos x="T2" y="T3"/>
              </a:cxn>
              <a:cxn ang="0">
                <a:pos x="T4" y="T5"/>
              </a:cxn>
              <a:cxn ang="0">
                <a:pos x="T6" y="T7"/>
              </a:cxn>
            </a:cxnLst>
            <a:rect l="0" t="0" r="r" b="b"/>
            <a:pathLst>
              <a:path w="55" h="55">
                <a:moveTo>
                  <a:pt x="55" y="55"/>
                </a:moveTo>
                <a:lnTo>
                  <a:pt x="0" y="28"/>
                </a:lnTo>
                <a:lnTo>
                  <a:pt x="55" y="0"/>
                </a:lnTo>
                <a:lnTo>
                  <a:pt x="55" y="5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Rectangle 70"/>
          <p:cNvSpPr>
            <a:spLocks noChangeArrowheads="1"/>
          </p:cNvSpPr>
          <p:nvPr/>
        </p:nvSpPr>
        <p:spPr bwMode="auto">
          <a:xfrm>
            <a:off x="4737100" y="3919210"/>
            <a:ext cx="361950" cy="223837"/>
          </a:xfrm>
          <a:prstGeom prst="rect">
            <a:avLst/>
          </a:prstGeom>
          <a:noFill/>
          <a:ln>
            <a:noFill/>
          </a:ln>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Times New Roman" panose="02020603050405020304" pitchFamily="18" charset="0"/>
              </a:rPr>
              <a:t>PPN</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72" name="Rectangle 71"/>
          <p:cNvSpPr>
            <a:spLocks noChangeArrowheads="1"/>
          </p:cNvSpPr>
          <p:nvPr/>
        </p:nvSpPr>
        <p:spPr bwMode="auto">
          <a:xfrm>
            <a:off x="5341938" y="4818966"/>
            <a:ext cx="1485900" cy="438150"/>
          </a:xfrm>
          <a:prstGeom prst="rect">
            <a:avLst/>
          </a:prstGeom>
          <a:noFill/>
          <a:ln>
            <a:noFill/>
          </a:ln>
        </p:spPr>
        <p:txBody>
          <a:bodyPr vert="horz" wrap="square" lIns="91440" tIns="45720" rIns="91440" bIns="45720" numCol="1" anchor="t" anchorCtr="0" compatLnSpc="1"/>
          <a:lstStyle/>
          <a:p>
            <a:endParaRPr lang="zh-CN" altLang="en-US"/>
          </a:p>
        </p:txBody>
      </p:sp>
      <p:sp>
        <p:nvSpPr>
          <p:cNvPr id="73" name="Rectangle 72"/>
          <p:cNvSpPr>
            <a:spLocks noChangeArrowheads="1"/>
          </p:cNvSpPr>
          <p:nvPr/>
        </p:nvSpPr>
        <p:spPr bwMode="auto">
          <a:xfrm>
            <a:off x="5341938" y="4818966"/>
            <a:ext cx="1485900" cy="438150"/>
          </a:xfrm>
          <a:prstGeom prst="rect">
            <a:avLst/>
          </a:prstGeom>
          <a:noFill/>
          <a:ln w="95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74" name="Rectangle 73"/>
          <p:cNvSpPr>
            <a:spLocks noChangeArrowheads="1"/>
          </p:cNvSpPr>
          <p:nvPr/>
        </p:nvSpPr>
        <p:spPr bwMode="auto">
          <a:xfrm>
            <a:off x="5554663" y="4947553"/>
            <a:ext cx="46196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Times New Roman" panose="02020603050405020304" pitchFamily="18" charset="0"/>
              </a:rPr>
              <a:t>Cache</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75" name="Rectangle 74"/>
          <p:cNvSpPr>
            <a:spLocks noChangeArrowheads="1"/>
          </p:cNvSpPr>
          <p:nvPr/>
        </p:nvSpPr>
        <p:spPr bwMode="auto">
          <a:xfrm>
            <a:off x="5965825" y="4955491"/>
            <a:ext cx="40005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缺失处理</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76" name="Line 75"/>
          <p:cNvSpPr>
            <a:spLocks noChangeShapeType="1"/>
          </p:cNvSpPr>
          <p:nvPr/>
        </p:nvSpPr>
        <p:spPr bwMode="auto">
          <a:xfrm>
            <a:off x="4211638" y="5038041"/>
            <a:ext cx="1054100" cy="0"/>
          </a:xfrm>
          <a:prstGeom prst="line">
            <a:avLst/>
          </a:prstGeom>
          <a:noFill/>
          <a:ln w="9525" cap="flat">
            <a:solidFill>
              <a:srgbClr val="00000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7" name="Freeform 76"/>
          <p:cNvSpPr/>
          <p:nvPr/>
        </p:nvSpPr>
        <p:spPr bwMode="auto">
          <a:xfrm>
            <a:off x="5254625" y="4993591"/>
            <a:ext cx="87313" cy="87312"/>
          </a:xfrm>
          <a:custGeom>
            <a:avLst/>
            <a:gdLst>
              <a:gd name="T0" fmla="*/ 0 w 55"/>
              <a:gd name="T1" fmla="*/ 0 h 55"/>
              <a:gd name="T2" fmla="*/ 55 w 55"/>
              <a:gd name="T3" fmla="*/ 28 h 55"/>
              <a:gd name="T4" fmla="*/ 0 w 55"/>
              <a:gd name="T5" fmla="*/ 55 h 55"/>
              <a:gd name="T6" fmla="*/ 0 w 55"/>
              <a:gd name="T7" fmla="*/ 0 h 55"/>
            </a:gdLst>
            <a:ahLst/>
            <a:cxnLst>
              <a:cxn ang="0">
                <a:pos x="T0" y="T1"/>
              </a:cxn>
              <a:cxn ang="0">
                <a:pos x="T2" y="T3"/>
              </a:cxn>
              <a:cxn ang="0">
                <a:pos x="T4" y="T5"/>
              </a:cxn>
              <a:cxn ang="0">
                <a:pos x="T6" y="T7"/>
              </a:cxn>
            </a:cxnLst>
            <a:rect l="0" t="0" r="r" b="b"/>
            <a:pathLst>
              <a:path w="55" h="55">
                <a:moveTo>
                  <a:pt x="0" y="0"/>
                </a:moveTo>
                <a:lnTo>
                  <a:pt x="55" y="28"/>
                </a:lnTo>
                <a:lnTo>
                  <a:pt x="0" y="55"/>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Rectangle 78"/>
          <p:cNvSpPr>
            <a:spLocks noChangeArrowheads="1"/>
          </p:cNvSpPr>
          <p:nvPr/>
        </p:nvSpPr>
        <p:spPr bwMode="auto">
          <a:xfrm>
            <a:off x="4205288" y="5088047"/>
            <a:ext cx="238125"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否</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80" name="Freeform 79"/>
          <p:cNvSpPr/>
          <p:nvPr/>
        </p:nvSpPr>
        <p:spPr bwMode="auto">
          <a:xfrm>
            <a:off x="4591050" y="5257118"/>
            <a:ext cx="1493838" cy="600370"/>
          </a:xfrm>
          <a:custGeom>
            <a:avLst/>
            <a:gdLst>
              <a:gd name="T0" fmla="*/ 941 w 941"/>
              <a:gd name="T1" fmla="*/ 0 h 626"/>
              <a:gd name="T2" fmla="*/ 941 w 941"/>
              <a:gd name="T3" fmla="*/ 626 h 626"/>
              <a:gd name="T4" fmla="*/ 0 w 941"/>
              <a:gd name="T5" fmla="*/ 626 h 626"/>
            </a:gdLst>
            <a:ahLst/>
            <a:cxnLst>
              <a:cxn ang="0">
                <a:pos x="T0" y="T1"/>
              </a:cxn>
              <a:cxn ang="0">
                <a:pos x="T2" y="T3"/>
              </a:cxn>
              <a:cxn ang="0">
                <a:pos x="T4" y="T5"/>
              </a:cxn>
            </a:cxnLst>
            <a:rect l="0" t="0" r="r" b="b"/>
            <a:pathLst>
              <a:path w="941" h="626">
                <a:moveTo>
                  <a:pt x="941" y="0"/>
                </a:moveTo>
                <a:lnTo>
                  <a:pt x="941" y="626"/>
                </a:lnTo>
                <a:lnTo>
                  <a:pt x="0" y="626"/>
                </a:lnTo>
              </a:path>
            </a:pathLst>
          </a:custGeom>
          <a:noFill/>
          <a:ln w="9525" cap="flat">
            <a:solidFill>
              <a:srgbClr val="00000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1" name="Freeform 80"/>
          <p:cNvSpPr/>
          <p:nvPr/>
        </p:nvSpPr>
        <p:spPr bwMode="auto">
          <a:xfrm>
            <a:off x="4514850" y="5804514"/>
            <a:ext cx="87313" cy="87312"/>
          </a:xfrm>
          <a:custGeom>
            <a:avLst/>
            <a:gdLst>
              <a:gd name="T0" fmla="*/ 55 w 55"/>
              <a:gd name="T1" fmla="*/ 55 h 55"/>
              <a:gd name="T2" fmla="*/ 0 w 55"/>
              <a:gd name="T3" fmla="*/ 28 h 55"/>
              <a:gd name="T4" fmla="*/ 55 w 55"/>
              <a:gd name="T5" fmla="*/ 0 h 55"/>
              <a:gd name="T6" fmla="*/ 55 w 55"/>
              <a:gd name="T7" fmla="*/ 55 h 55"/>
            </a:gdLst>
            <a:ahLst/>
            <a:cxnLst>
              <a:cxn ang="0">
                <a:pos x="T0" y="T1"/>
              </a:cxn>
              <a:cxn ang="0">
                <a:pos x="T2" y="T3"/>
              </a:cxn>
              <a:cxn ang="0">
                <a:pos x="T4" y="T5"/>
              </a:cxn>
              <a:cxn ang="0">
                <a:pos x="T6" y="T7"/>
              </a:cxn>
            </a:cxnLst>
            <a:rect l="0" t="0" r="r" b="b"/>
            <a:pathLst>
              <a:path w="55" h="55">
                <a:moveTo>
                  <a:pt x="55" y="55"/>
                </a:moveTo>
                <a:lnTo>
                  <a:pt x="0" y="28"/>
                </a:lnTo>
                <a:lnTo>
                  <a:pt x="55" y="0"/>
                </a:lnTo>
                <a:lnTo>
                  <a:pt x="55" y="5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Rectangle 81"/>
          <p:cNvSpPr>
            <a:spLocks noChangeArrowheads="1"/>
          </p:cNvSpPr>
          <p:nvPr/>
        </p:nvSpPr>
        <p:spPr bwMode="auto">
          <a:xfrm>
            <a:off x="7812088" y="4707589"/>
            <a:ext cx="1485900" cy="1201737"/>
          </a:xfrm>
          <a:prstGeom prst="rect">
            <a:avLst/>
          </a:prstGeom>
          <a:noFill/>
          <a:ln>
            <a:noFill/>
          </a:ln>
        </p:spPr>
        <p:txBody>
          <a:bodyPr vert="horz" wrap="square" lIns="91440" tIns="45720" rIns="91440" bIns="45720" numCol="1" anchor="t" anchorCtr="0" compatLnSpc="1"/>
          <a:lstStyle/>
          <a:p>
            <a:endParaRPr lang="zh-CN" altLang="en-US"/>
          </a:p>
        </p:txBody>
      </p:sp>
      <p:sp>
        <p:nvSpPr>
          <p:cNvPr id="83" name="Rectangle 82"/>
          <p:cNvSpPr>
            <a:spLocks noChangeArrowheads="1"/>
          </p:cNvSpPr>
          <p:nvPr/>
        </p:nvSpPr>
        <p:spPr bwMode="auto">
          <a:xfrm>
            <a:off x="7812088" y="4697542"/>
            <a:ext cx="1485900" cy="1201737"/>
          </a:xfrm>
          <a:prstGeom prst="rect">
            <a:avLst/>
          </a:prstGeom>
          <a:noFill/>
          <a:ln w="9525" cap="rnd">
            <a:solidFill>
              <a:srgbClr val="000000"/>
            </a:solidFill>
            <a:prstDash val="solid"/>
            <a:round/>
          </a:ln>
        </p:spPr>
        <p:txBody>
          <a:bodyPr vert="horz" wrap="square" lIns="91440" tIns="45720" rIns="91440" bIns="45720" numCol="1" anchor="t" anchorCtr="0" compatLnSpc="1"/>
          <a:lstStyle/>
          <a:p>
            <a:endParaRPr lang="zh-CN" altLang="en-US"/>
          </a:p>
        </p:txBody>
      </p:sp>
      <p:sp>
        <p:nvSpPr>
          <p:cNvPr id="84" name="Rectangle 83"/>
          <p:cNvSpPr>
            <a:spLocks noChangeArrowheads="1"/>
          </p:cNvSpPr>
          <p:nvPr/>
        </p:nvSpPr>
        <p:spPr bwMode="auto">
          <a:xfrm>
            <a:off x="8064500" y="4794379"/>
            <a:ext cx="563563"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缺页异常处理</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85" name="Rectangle 84"/>
          <p:cNvSpPr>
            <a:spLocks noChangeArrowheads="1"/>
          </p:cNvSpPr>
          <p:nvPr/>
        </p:nvSpPr>
        <p:spPr bwMode="auto">
          <a:xfrm>
            <a:off x="8229600" y="5208717"/>
            <a:ext cx="40005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载入页面</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86" name="Rectangle 85"/>
          <p:cNvSpPr>
            <a:spLocks noChangeArrowheads="1"/>
          </p:cNvSpPr>
          <p:nvPr/>
        </p:nvSpPr>
        <p:spPr bwMode="auto">
          <a:xfrm>
            <a:off x="8237538" y="5423029"/>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更新</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87" name="Rectangle 86"/>
          <p:cNvSpPr>
            <a:spLocks noChangeArrowheads="1"/>
          </p:cNvSpPr>
          <p:nvPr/>
        </p:nvSpPr>
        <p:spPr bwMode="auto">
          <a:xfrm>
            <a:off x="8567738" y="5415092"/>
            <a:ext cx="369888"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Times New Roman" panose="02020603050405020304" pitchFamily="18" charset="0"/>
              </a:rPr>
              <a:t>TLB</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88" name="Rectangle 87"/>
          <p:cNvSpPr>
            <a:spLocks noChangeArrowheads="1"/>
          </p:cNvSpPr>
          <p:nvPr/>
        </p:nvSpPr>
        <p:spPr bwMode="auto">
          <a:xfrm>
            <a:off x="8064500" y="5642104"/>
            <a:ext cx="56356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重启缺页指令</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89" name="Freeform 88"/>
          <p:cNvSpPr/>
          <p:nvPr/>
        </p:nvSpPr>
        <p:spPr bwMode="auto">
          <a:xfrm>
            <a:off x="9159875" y="3559782"/>
            <a:ext cx="542925" cy="1743372"/>
          </a:xfrm>
          <a:custGeom>
            <a:avLst/>
            <a:gdLst>
              <a:gd name="T0" fmla="*/ 0 w 342"/>
              <a:gd name="T1" fmla="*/ 0 h 1715"/>
              <a:gd name="T2" fmla="*/ 342 w 342"/>
              <a:gd name="T3" fmla="*/ 0 h 1715"/>
              <a:gd name="T4" fmla="*/ 342 w 342"/>
              <a:gd name="T5" fmla="*/ 1715 h 1715"/>
              <a:gd name="T6" fmla="*/ 138 w 342"/>
              <a:gd name="T7" fmla="*/ 1715 h 1715"/>
            </a:gdLst>
            <a:ahLst/>
            <a:cxnLst>
              <a:cxn ang="0">
                <a:pos x="T0" y="T1"/>
              </a:cxn>
              <a:cxn ang="0">
                <a:pos x="T2" y="T3"/>
              </a:cxn>
              <a:cxn ang="0">
                <a:pos x="T4" y="T5"/>
              </a:cxn>
              <a:cxn ang="0">
                <a:pos x="T6" y="T7"/>
              </a:cxn>
            </a:cxnLst>
            <a:rect l="0" t="0" r="r" b="b"/>
            <a:pathLst>
              <a:path w="342" h="1715">
                <a:moveTo>
                  <a:pt x="0" y="0"/>
                </a:moveTo>
                <a:lnTo>
                  <a:pt x="342" y="0"/>
                </a:lnTo>
                <a:lnTo>
                  <a:pt x="342" y="1715"/>
                </a:lnTo>
                <a:lnTo>
                  <a:pt x="138" y="1715"/>
                </a:lnTo>
              </a:path>
            </a:pathLst>
          </a:custGeom>
          <a:noFill/>
          <a:ln w="9525" cap="flat">
            <a:solidFill>
              <a:srgbClr val="00000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0" name="Freeform 89"/>
          <p:cNvSpPr/>
          <p:nvPr/>
        </p:nvSpPr>
        <p:spPr bwMode="auto">
          <a:xfrm>
            <a:off x="9297988" y="5254754"/>
            <a:ext cx="87313" cy="87312"/>
          </a:xfrm>
          <a:custGeom>
            <a:avLst/>
            <a:gdLst>
              <a:gd name="T0" fmla="*/ 55 w 55"/>
              <a:gd name="T1" fmla="*/ 55 h 55"/>
              <a:gd name="T2" fmla="*/ 0 w 55"/>
              <a:gd name="T3" fmla="*/ 27 h 55"/>
              <a:gd name="T4" fmla="*/ 55 w 55"/>
              <a:gd name="T5" fmla="*/ 0 h 55"/>
              <a:gd name="T6" fmla="*/ 55 w 55"/>
              <a:gd name="T7" fmla="*/ 55 h 55"/>
            </a:gdLst>
            <a:ahLst/>
            <a:cxnLst>
              <a:cxn ang="0">
                <a:pos x="T0" y="T1"/>
              </a:cxn>
              <a:cxn ang="0">
                <a:pos x="T2" y="T3"/>
              </a:cxn>
              <a:cxn ang="0">
                <a:pos x="T4" y="T5"/>
              </a:cxn>
              <a:cxn ang="0">
                <a:pos x="T6" y="T7"/>
              </a:cxn>
            </a:cxnLst>
            <a:rect l="0" t="0" r="r" b="b"/>
            <a:pathLst>
              <a:path w="55" h="55">
                <a:moveTo>
                  <a:pt x="55" y="55"/>
                </a:moveTo>
                <a:lnTo>
                  <a:pt x="0" y="27"/>
                </a:lnTo>
                <a:lnTo>
                  <a:pt x="55" y="0"/>
                </a:lnTo>
                <a:lnTo>
                  <a:pt x="55" y="5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Rectangle 91"/>
          <p:cNvSpPr>
            <a:spLocks noChangeArrowheads="1"/>
          </p:cNvSpPr>
          <p:nvPr/>
        </p:nvSpPr>
        <p:spPr bwMode="auto">
          <a:xfrm>
            <a:off x="9179718" y="3617772"/>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否</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93" name="Freeform 92"/>
          <p:cNvSpPr/>
          <p:nvPr/>
        </p:nvSpPr>
        <p:spPr bwMode="auto">
          <a:xfrm>
            <a:off x="3009900" y="4818966"/>
            <a:ext cx="1201738" cy="438150"/>
          </a:xfrm>
          <a:custGeom>
            <a:avLst/>
            <a:gdLst>
              <a:gd name="T0" fmla="*/ 111 w 757"/>
              <a:gd name="T1" fmla="*/ 276 h 276"/>
              <a:gd name="T2" fmla="*/ 647 w 757"/>
              <a:gd name="T3" fmla="*/ 276 h 276"/>
              <a:gd name="T4" fmla="*/ 757 w 757"/>
              <a:gd name="T5" fmla="*/ 138 h 276"/>
              <a:gd name="T6" fmla="*/ 647 w 757"/>
              <a:gd name="T7" fmla="*/ 0 h 276"/>
              <a:gd name="T8" fmla="*/ 111 w 757"/>
              <a:gd name="T9" fmla="*/ 0 h 276"/>
              <a:gd name="T10" fmla="*/ 0 w 757"/>
              <a:gd name="T11" fmla="*/ 138 h 276"/>
              <a:gd name="T12" fmla="*/ 111 w 757"/>
              <a:gd name="T13" fmla="*/ 276 h 276"/>
            </a:gdLst>
            <a:ahLst/>
            <a:cxnLst>
              <a:cxn ang="0">
                <a:pos x="T0" y="T1"/>
              </a:cxn>
              <a:cxn ang="0">
                <a:pos x="T2" y="T3"/>
              </a:cxn>
              <a:cxn ang="0">
                <a:pos x="T4" y="T5"/>
              </a:cxn>
              <a:cxn ang="0">
                <a:pos x="T6" y="T7"/>
              </a:cxn>
              <a:cxn ang="0">
                <a:pos x="T8" y="T9"/>
              </a:cxn>
              <a:cxn ang="0">
                <a:pos x="T10" y="T11"/>
              </a:cxn>
              <a:cxn ang="0">
                <a:pos x="T12" y="T13"/>
              </a:cxn>
            </a:cxnLst>
            <a:rect l="0" t="0" r="r" b="b"/>
            <a:pathLst>
              <a:path w="757" h="276">
                <a:moveTo>
                  <a:pt x="111" y="276"/>
                </a:moveTo>
                <a:lnTo>
                  <a:pt x="647" y="276"/>
                </a:lnTo>
                <a:lnTo>
                  <a:pt x="757" y="138"/>
                </a:lnTo>
                <a:lnTo>
                  <a:pt x="647" y="0"/>
                </a:lnTo>
                <a:lnTo>
                  <a:pt x="111" y="0"/>
                </a:lnTo>
                <a:lnTo>
                  <a:pt x="0" y="138"/>
                </a:lnTo>
                <a:lnTo>
                  <a:pt x="111" y="276"/>
                </a:ln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93"/>
          <p:cNvSpPr/>
          <p:nvPr/>
        </p:nvSpPr>
        <p:spPr bwMode="auto">
          <a:xfrm>
            <a:off x="3009900" y="4818966"/>
            <a:ext cx="1201738" cy="438150"/>
          </a:xfrm>
          <a:custGeom>
            <a:avLst/>
            <a:gdLst>
              <a:gd name="T0" fmla="*/ 111 w 757"/>
              <a:gd name="T1" fmla="*/ 276 h 276"/>
              <a:gd name="T2" fmla="*/ 647 w 757"/>
              <a:gd name="T3" fmla="*/ 276 h 276"/>
              <a:gd name="T4" fmla="*/ 757 w 757"/>
              <a:gd name="T5" fmla="*/ 138 h 276"/>
              <a:gd name="T6" fmla="*/ 647 w 757"/>
              <a:gd name="T7" fmla="*/ 0 h 276"/>
              <a:gd name="T8" fmla="*/ 111 w 757"/>
              <a:gd name="T9" fmla="*/ 0 h 276"/>
              <a:gd name="T10" fmla="*/ 0 w 757"/>
              <a:gd name="T11" fmla="*/ 138 h 276"/>
              <a:gd name="T12" fmla="*/ 111 w 757"/>
              <a:gd name="T13" fmla="*/ 276 h 276"/>
            </a:gdLst>
            <a:ahLst/>
            <a:cxnLst>
              <a:cxn ang="0">
                <a:pos x="T0" y="T1"/>
              </a:cxn>
              <a:cxn ang="0">
                <a:pos x="T2" y="T3"/>
              </a:cxn>
              <a:cxn ang="0">
                <a:pos x="T4" y="T5"/>
              </a:cxn>
              <a:cxn ang="0">
                <a:pos x="T6" y="T7"/>
              </a:cxn>
              <a:cxn ang="0">
                <a:pos x="T8" y="T9"/>
              </a:cxn>
              <a:cxn ang="0">
                <a:pos x="T10" y="T11"/>
              </a:cxn>
              <a:cxn ang="0">
                <a:pos x="T12" y="T13"/>
              </a:cxn>
            </a:cxnLst>
            <a:rect l="0" t="0" r="r" b="b"/>
            <a:pathLst>
              <a:path w="757" h="276">
                <a:moveTo>
                  <a:pt x="111" y="276"/>
                </a:moveTo>
                <a:lnTo>
                  <a:pt x="647" y="276"/>
                </a:lnTo>
                <a:lnTo>
                  <a:pt x="757" y="138"/>
                </a:lnTo>
                <a:lnTo>
                  <a:pt x="647" y="0"/>
                </a:lnTo>
                <a:lnTo>
                  <a:pt x="111" y="0"/>
                </a:lnTo>
                <a:lnTo>
                  <a:pt x="0" y="138"/>
                </a:lnTo>
                <a:lnTo>
                  <a:pt x="111" y="276"/>
                </a:lnTo>
                <a:close/>
              </a:path>
            </a:pathLst>
          </a:custGeom>
          <a:noFill/>
          <a:ln w="95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5" name="Rectangle 94"/>
          <p:cNvSpPr>
            <a:spLocks noChangeArrowheads="1"/>
          </p:cNvSpPr>
          <p:nvPr/>
        </p:nvSpPr>
        <p:spPr bwMode="auto">
          <a:xfrm>
            <a:off x="3259138" y="4947553"/>
            <a:ext cx="439738"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1" u="none" strike="noStrike" cap="none" normalizeH="0" baseline="0" smtClean="0">
                <a:ln>
                  <a:noFill/>
                </a:ln>
                <a:solidFill>
                  <a:srgbClr val="000000"/>
                </a:solidFill>
                <a:effectLst/>
                <a:latin typeface="Times New Roman" panose="02020603050405020304" pitchFamily="18" charset="0"/>
              </a:rPr>
              <a:t>cache</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96" name="Rectangle 95"/>
          <p:cNvSpPr>
            <a:spLocks noChangeArrowheads="1"/>
          </p:cNvSpPr>
          <p:nvPr/>
        </p:nvSpPr>
        <p:spPr bwMode="auto">
          <a:xfrm>
            <a:off x="3641725" y="4955491"/>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命中</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97" name="Freeform 96"/>
          <p:cNvSpPr/>
          <p:nvPr/>
        </p:nvSpPr>
        <p:spPr bwMode="auto">
          <a:xfrm>
            <a:off x="7953375" y="3340707"/>
            <a:ext cx="1201738" cy="438150"/>
          </a:xfrm>
          <a:custGeom>
            <a:avLst/>
            <a:gdLst>
              <a:gd name="T0" fmla="*/ 110 w 757"/>
              <a:gd name="T1" fmla="*/ 276 h 276"/>
              <a:gd name="T2" fmla="*/ 647 w 757"/>
              <a:gd name="T3" fmla="*/ 276 h 276"/>
              <a:gd name="T4" fmla="*/ 757 w 757"/>
              <a:gd name="T5" fmla="*/ 138 h 276"/>
              <a:gd name="T6" fmla="*/ 647 w 757"/>
              <a:gd name="T7" fmla="*/ 0 h 276"/>
              <a:gd name="T8" fmla="*/ 110 w 757"/>
              <a:gd name="T9" fmla="*/ 0 h 276"/>
              <a:gd name="T10" fmla="*/ 0 w 757"/>
              <a:gd name="T11" fmla="*/ 138 h 276"/>
              <a:gd name="T12" fmla="*/ 110 w 757"/>
              <a:gd name="T13" fmla="*/ 276 h 276"/>
            </a:gdLst>
            <a:ahLst/>
            <a:cxnLst>
              <a:cxn ang="0">
                <a:pos x="T0" y="T1"/>
              </a:cxn>
              <a:cxn ang="0">
                <a:pos x="T2" y="T3"/>
              </a:cxn>
              <a:cxn ang="0">
                <a:pos x="T4" y="T5"/>
              </a:cxn>
              <a:cxn ang="0">
                <a:pos x="T6" y="T7"/>
              </a:cxn>
              <a:cxn ang="0">
                <a:pos x="T8" y="T9"/>
              </a:cxn>
              <a:cxn ang="0">
                <a:pos x="T10" y="T11"/>
              </a:cxn>
              <a:cxn ang="0">
                <a:pos x="T12" y="T13"/>
              </a:cxn>
            </a:cxnLst>
            <a:rect l="0" t="0" r="r" b="b"/>
            <a:pathLst>
              <a:path w="757" h="276">
                <a:moveTo>
                  <a:pt x="110" y="276"/>
                </a:moveTo>
                <a:lnTo>
                  <a:pt x="647" y="276"/>
                </a:lnTo>
                <a:lnTo>
                  <a:pt x="757" y="138"/>
                </a:lnTo>
                <a:lnTo>
                  <a:pt x="647" y="0"/>
                </a:lnTo>
                <a:lnTo>
                  <a:pt x="110" y="0"/>
                </a:lnTo>
                <a:lnTo>
                  <a:pt x="0" y="138"/>
                </a:lnTo>
                <a:lnTo>
                  <a:pt x="110" y="276"/>
                </a:ln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97"/>
          <p:cNvSpPr/>
          <p:nvPr/>
        </p:nvSpPr>
        <p:spPr bwMode="auto">
          <a:xfrm>
            <a:off x="7953375" y="3340707"/>
            <a:ext cx="1201738" cy="438150"/>
          </a:xfrm>
          <a:custGeom>
            <a:avLst/>
            <a:gdLst>
              <a:gd name="T0" fmla="*/ 110 w 757"/>
              <a:gd name="T1" fmla="*/ 276 h 276"/>
              <a:gd name="T2" fmla="*/ 647 w 757"/>
              <a:gd name="T3" fmla="*/ 276 h 276"/>
              <a:gd name="T4" fmla="*/ 757 w 757"/>
              <a:gd name="T5" fmla="*/ 138 h 276"/>
              <a:gd name="T6" fmla="*/ 647 w 757"/>
              <a:gd name="T7" fmla="*/ 0 h 276"/>
              <a:gd name="T8" fmla="*/ 110 w 757"/>
              <a:gd name="T9" fmla="*/ 0 h 276"/>
              <a:gd name="T10" fmla="*/ 0 w 757"/>
              <a:gd name="T11" fmla="*/ 138 h 276"/>
              <a:gd name="T12" fmla="*/ 110 w 757"/>
              <a:gd name="T13" fmla="*/ 276 h 276"/>
            </a:gdLst>
            <a:ahLst/>
            <a:cxnLst>
              <a:cxn ang="0">
                <a:pos x="T0" y="T1"/>
              </a:cxn>
              <a:cxn ang="0">
                <a:pos x="T2" y="T3"/>
              </a:cxn>
              <a:cxn ang="0">
                <a:pos x="T4" y="T5"/>
              </a:cxn>
              <a:cxn ang="0">
                <a:pos x="T6" y="T7"/>
              </a:cxn>
              <a:cxn ang="0">
                <a:pos x="T8" y="T9"/>
              </a:cxn>
              <a:cxn ang="0">
                <a:pos x="T10" y="T11"/>
              </a:cxn>
              <a:cxn ang="0">
                <a:pos x="T12" y="T13"/>
              </a:cxn>
            </a:cxnLst>
            <a:rect l="0" t="0" r="r" b="b"/>
            <a:pathLst>
              <a:path w="757" h="276">
                <a:moveTo>
                  <a:pt x="110" y="276"/>
                </a:moveTo>
                <a:lnTo>
                  <a:pt x="647" y="276"/>
                </a:lnTo>
                <a:lnTo>
                  <a:pt x="757" y="138"/>
                </a:lnTo>
                <a:lnTo>
                  <a:pt x="647" y="0"/>
                </a:lnTo>
                <a:lnTo>
                  <a:pt x="110" y="0"/>
                </a:lnTo>
                <a:lnTo>
                  <a:pt x="0" y="138"/>
                </a:lnTo>
                <a:lnTo>
                  <a:pt x="110" y="276"/>
                </a:lnTo>
                <a:close/>
              </a:path>
            </a:pathLst>
          </a:custGeom>
          <a:noFill/>
          <a:ln w="95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9" name="Rectangle 98"/>
          <p:cNvSpPr>
            <a:spLocks noChangeArrowheads="1"/>
          </p:cNvSpPr>
          <p:nvPr/>
        </p:nvSpPr>
        <p:spPr bwMode="auto">
          <a:xfrm>
            <a:off x="8310563" y="3477232"/>
            <a:ext cx="317500"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smtClean="0">
                <a:ln>
                  <a:noFill/>
                </a:ln>
                <a:solidFill>
                  <a:srgbClr val="000000"/>
                </a:solidFill>
                <a:effectLst/>
                <a:latin typeface="宋体" panose="02010600030101010101" pitchFamily="2" charset="-122"/>
                <a:ea typeface="宋体" panose="02010600030101010101" pitchFamily="2" charset="-122"/>
              </a:rPr>
              <a:t>页命中</a:t>
            </a: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100" name="Freeform 99"/>
          <p:cNvSpPr/>
          <p:nvPr/>
        </p:nvSpPr>
        <p:spPr bwMode="auto">
          <a:xfrm>
            <a:off x="5260975" y="2348520"/>
            <a:ext cx="1647825" cy="420687"/>
          </a:xfrm>
          <a:custGeom>
            <a:avLst/>
            <a:gdLst>
              <a:gd name="T0" fmla="*/ 110 w 1038"/>
              <a:gd name="T1" fmla="*/ 265 h 265"/>
              <a:gd name="T2" fmla="*/ 928 w 1038"/>
              <a:gd name="T3" fmla="*/ 265 h 265"/>
              <a:gd name="T4" fmla="*/ 1038 w 1038"/>
              <a:gd name="T5" fmla="*/ 132 h 265"/>
              <a:gd name="T6" fmla="*/ 928 w 1038"/>
              <a:gd name="T7" fmla="*/ 0 h 265"/>
              <a:gd name="T8" fmla="*/ 110 w 1038"/>
              <a:gd name="T9" fmla="*/ 0 h 265"/>
              <a:gd name="T10" fmla="*/ 0 w 1038"/>
              <a:gd name="T11" fmla="*/ 132 h 265"/>
              <a:gd name="T12" fmla="*/ 110 w 1038"/>
              <a:gd name="T13" fmla="*/ 265 h 265"/>
            </a:gdLst>
            <a:ahLst/>
            <a:cxnLst>
              <a:cxn ang="0">
                <a:pos x="T0" y="T1"/>
              </a:cxn>
              <a:cxn ang="0">
                <a:pos x="T2" y="T3"/>
              </a:cxn>
              <a:cxn ang="0">
                <a:pos x="T4" y="T5"/>
              </a:cxn>
              <a:cxn ang="0">
                <a:pos x="T6" y="T7"/>
              </a:cxn>
              <a:cxn ang="0">
                <a:pos x="T8" y="T9"/>
              </a:cxn>
              <a:cxn ang="0">
                <a:pos x="T10" y="T11"/>
              </a:cxn>
              <a:cxn ang="0">
                <a:pos x="T12" y="T13"/>
              </a:cxn>
            </a:cxnLst>
            <a:rect l="0" t="0" r="r" b="b"/>
            <a:pathLst>
              <a:path w="1038" h="265">
                <a:moveTo>
                  <a:pt x="110" y="265"/>
                </a:moveTo>
                <a:lnTo>
                  <a:pt x="928" y="265"/>
                </a:lnTo>
                <a:lnTo>
                  <a:pt x="1038" y="132"/>
                </a:lnTo>
                <a:lnTo>
                  <a:pt x="928" y="0"/>
                </a:lnTo>
                <a:lnTo>
                  <a:pt x="110" y="0"/>
                </a:lnTo>
                <a:lnTo>
                  <a:pt x="0" y="132"/>
                </a:lnTo>
                <a:lnTo>
                  <a:pt x="110" y="265"/>
                </a:lnTo>
                <a:close/>
              </a:path>
            </a:pathLst>
          </a:custGeom>
          <a:noFill/>
          <a:ln>
            <a:noFill/>
          </a:ln>
        </p:spPr>
        <p:txBody>
          <a:bodyPr vert="horz" wrap="square" lIns="91440" tIns="45720" rIns="91440" bIns="45720" numCol="1" anchor="t" anchorCtr="0" compatLnSpc="1"/>
          <a:lstStyle/>
          <a:p>
            <a:endParaRPr lang="zh-CN" altLang="en-US"/>
          </a:p>
        </p:txBody>
      </p:sp>
      <p:sp>
        <p:nvSpPr>
          <p:cNvPr id="101" name="Freeform 100"/>
          <p:cNvSpPr/>
          <p:nvPr/>
        </p:nvSpPr>
        <p:spPr bwMode="auto">
          <a:xfrm>
            <a:off x="5260975" y="2348520"/>
            <a:ext cx="1647825" cy="420687"/>
          </a:xfrm>
          <a:custGeom>
            <a:avLst/>
            <a:gdLst>
              <a:gd name="T0" fmla="*/ 110 w 1038"/>
              <a:gd name="T1" fmla="*/ 265 h 265"/>
              <a:gd name="T2" fmla="*/ 928 w 1038"/>
              <a:gd name="T3" fmla="*/ 265 h 265"/>
              <a:gd name="T4" fmla="*/ 1038 w 1038"/>
              <a:gd name="T5" fmla="*/ 132 h 265"/>
              <a:gd name="T6" fmla="*/ 928 w 1038"/>
              <a:gd name="T7" fmla="*/ 0 h 265"/>
              <a:gd name="T8" fmla="*/ 110 w 1038"/>
              <a:gd name="T9" fmla="*/ 0 h 265"/>
              <a:gd name="T10" fmla="*/ 0 w 1038"/>
              <a:gd name="T11" fmla="*/ 132 h 265"/>
              <a:gd name="T12" fmla="*/ 110 w 1038"/>
              <a:gd name="T13" fmla="*/ 265 h 265"/>
            </a:gdLst>
            <a:ahLst/>
            <a:cxnLst>
              <a:cxn ang="0">
                <a:pos x="T0" y="T1"/>
              </a:cxn>
              <a:cxn ang="0">
                <a:pos x="T2" y="T3"/>
              </a:cxn>
              <a:cxn ang="0">
                <a:pos x="T4" y="T5"/>
              </a:cxn>
              <a:cxn ang="0">
                <a:pos x="T6" y="T7"/>
              </a:cxn>
              <a:cxn ang="0">
                <a:pos x="T8" y="T9"/>
              </a:cxn>
              <a:cxn ang="0">
                <a:pos x="T10" y="T11"/>
              </a:cxn>
              <a:cxn ang="0">
                <a:pos x="T12" y="T13"/>
              </a:cxn>
            </a:cxnLst>
            <a:rect l="0" t="0" r="r" b="b"/>
            <a:pathLst>
              <a:path w="1038" h="265">
                <a:moveTo>
                  <a:pt x="110" y="265"/>
                </a:moveTo>
                <a:lnTo>
                  <a:pt x="928" y="265"/>
                </a:lnTo>
                <a:lnTo>
                  <a:pt x="1038" y="132"/>
                </a:lnTo>
                <a:lnTo>
                  <a:pt x="928" y="0"/>
                </a:lnTo>
                <a:lnTo>
                  <a:pt x="110" y="0"/>
                </a:lnTo>
                <a:lnTo>
                  <a:pt x="0" y="132"/>
                </a:lnTo>
                <a:lnTo>
                  <a:pt x="110" y="265"/>
                </a:lnTo>
                <a:close/>
              </a:path>
            </a:pathLst>
          </a:custGeom>
          <a:noFill/>
          <a:ln w="9525" cap="rnd">
            <a:solidFill>
              <a:srgbClr val="000000"/>
            </a:solidFill>
            <a:prstDash val="solid"/>
            <a:round/>
          </a:ln>
        </p:spPr>
        <p:txBody>
          <a:bodyPr vert="horz" wrap="square" lIns="91440" tIns="45720" rIns="91440" bIns="45720" numCol="1" anchor="t" anchorCtr="0" compatLnSpc="1"/>
          <a:lstStyle/>
          <a:p>
            <a:endParaRPr lang="zh-CN" altLang="en-US"/>
          </a:p>
        </p:txBody>
      </p:sp>
      <p:sp>
        <p:nvSpPr>
          <p:cNvPr id="102" name="Rectangle 101"/>
          <p:cNvSpPr>
            <a:spLocks noChangeArrowheads="1"/>
          </p:cNvSpPr>
          <p:nvPr/>
        </p:nvSpPr>
        <p:spPr bwMode="auto">
          <a:xfrm>
            <a:off x="5567363" y="2478695"/>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页块</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103" name="Rectangle 102"/>
          <p:cNvSpPr>
            <a:spLocks noChangeArrowheads="1"/>
          </p:cNvSpPr>
          <p:nvPr/>
        </p:nvSpPr>
        <p:spPr bwMode="auto">
          <a:xfrm>
            <a:off x="5897563" y="2470757"/>
            <a:ext cx="439738"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1" u="none" strike="noStrike" cap="none" normalizeH="0" baseline="0" dirty="0" smtClean="0">
                <a:ln>
                  <a:noFill/>
                </a:ln>
                <a:solidFill>
                  <a:srgbClr val="000000"/>
                </a:solidFill>
                <a:effectLst/>
                <a:latin typeface="Times New Roman" panose="02020603050405020304" pitchFamily="18" charset="0"/>
              </a:rPr>
              <a:t>cache</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104" name="Rectangle 103"/>
          <p:cNvSpPr>
            <a:spLocks noChangeArrowheads="1"/>
          </p:cNvSpPr>
          <p:nvPr/>
        </p:nvSpPr>
        <p:spPr bwMode="auto">
          <a:xfrm>
            <a:off x="6280150" y="2478695"/>
            <a:ext cx="239713" cy="185737"/>
          </a:xfrm>
          <a:prstGeom prst="rect">
            <a:avLst/>
          </a:prstGeom>
          <a:noFill/>
          <a:ln>
            <a:noFill/>
          </a:ln>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命中</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105" name="Rectangle 104"/>
          <p:cNvSpPr>
            <a:spLocks noChangeArrowheads="1"/>
          </p:cNvSpPr>
          <p:nvPr/>
        </p:nvSpPr>
        <p:spPr bwMode="auto">
          <a:xfrm>
            <a:off x="4244975" y="2597757"/>
            <a:ext cx="163513" cy="217487"/>
          </a:xfrm>
          <a:prstGeom prst="rect">
            <a:avLst/>
          </a:prstGeom>
          <a:noFill/>
          <a:ln>
            <a:noFill/>
          </a:ln>
        </p:spPr>
        <p:txBody>
          <a:bodyPr vert="horz" wrap="square" lIns="91440" tIns="45720" rIns="91440" bIns="45720" numCol="1" anchor="t" anchorCtr="0" compatLnSpc="1"/>
          <a:lstStyle/>
          <a:p>
            <a:endParaRPr lang="zh-CN" altLang="en-US"/>
          </a:p>
        </p:txBody>
      </p:sp>
      <p:sp>
        <p:nvSpPr>
          <p:cNvPr id="106" name="Rectangle 105"/>
          <p:cNvSpPr>
            <a:spLocks noChangeArrowheads="1"/>
          </p:cNvSpPr>
          <p:nvPr/>
        </p:nvSpPr>
        <p:spPr bwMode="auto">
          <a:xfrm>
            <a:off x="4248150" y="2626332"/>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否</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108" name="Rectangle 107"/>
          <p:cNvSpPr>
            <a:spLocks noChangeArrowheads="1"/>
          </p:cNvSpPr>
          <p:nvPr/>
        </p:nvSpPr>
        <p:spPr bwMode="auto">
          <a:xfrm>
            <a:off x="6890543" y="2639032"/>
            <a:ext cx="239713"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否</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110" name="Rectangle 109"/>
          <p:cNvSpPr>
            <a:spLocks noChangeArrowheads="1"/>
          </p:cNvSpPr>
          <p:nvPr/>
        </p:nvSpPr>
        <p:spPr bwMode="auto">
          <a:xfrm>
            <a:off x="6135687" y="2818059"/>
            <a:ext cx="153988"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宋体" panose="02010600030101010101" pitchFamily="2" charset="-122"/>
                <a:ea typeface="宋体" panose="02010600030101010101" pitchFamily="2" charset="-122"/>
              </a:rPr>
              <a:t>是</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112" name="Rectangle 111"/>
          <p:cNvSpPr>
            <a:spLocks noChangeArrowheads="1"/>
          </p:cNvSpPr>
          <p:nvPr/>
        </p:nvSpPr>
        <p:spPr bwMode="auto">
          <a:xfrm>
            <a:off x="3708400" y="3413732"/>
            <a:ext cx="361950" cy="223837"/>
          </a:xfrm>
          <a:prstGeom prst="rect">
            <a:avLst/>
          </a:prstGeom>
          <a:noFill/>
          <a:ln>
            <a:noFill/>
          </a:ln>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b="0" i="0" u="none" strike="noStrike" cap="none" normalizeH="0" baseline="0" dirty="0" smtClean="0">
                <a:ln>
                  <a:noFill/>
                </a:ln>
                <a:solidFill>
                  <a:srgbClr val="000000"/>
                </a:solidFill>
                <a:effectLst/>
                <a:latin typeface="Times New Roman" panose="02020603050405020304" pitchFamily="18" charset="0"/>
              </a:rPr>
              <a:t>PPN</a:t>
            </a:r>
            <a:endParaRPr kumimoji="0" lang="zh-CN" altLang="zh-CN" sz="1800" b="0" i="0" u="none" strike="noStrike" cap="none" normalizeH="0" baseline="0" dirty="0" smtClean="0">
              <a:ln>
                <a:noFill/>
              </a:ln>
              <a:solidFill>
                <a:schemeClr val="tx1"/>
              </a:solidFill>
              <a:effectLst/>
              <a:latin typeface="Arial" panose="020B0604020202020204" pitchFamily="34" charset="0"/>
            </a:endParaRPr>
          </a:p>
        </p:txBody>
      </p:sp>
      <p:sp>
        <p:nvSpPr>
          <p:cNvPr id="2" name="矩形 1"/>
          <p:cNvSpPr/>
          <p:nvPr/>
        </p:nvSpPr>
        <p:spPr>
          <a:xfrm>
            <a:off x="4979522" y="6228696"/>
            <a:ext cx="4003019" cy="369332"/>
          </a:xfrm>
          <a:prstGeom prst="rect">
            <a:avLst/>
          </a:prstGeom>
        </p:spPr>
        <p:txBody>
          <a:bodyPr wrap="none">
            <a:spAutoFit/>
          </a:bodyPr>
          <a:lstStyle/>
          <a:p>
            <a:r>
              <a:rPr lang="zh-CN" altLang="en-US" dirty="0" smtClean="0">
                <a:latin typeface="+mn-ea"/>
              </a:rPr>
              <a:t>包含</a:t>
            </a:r>
            <a:r>
              <a:rPr lang="en-US" altLang="zh-CN" dirty="0" smtClean="0">
                <a:latin typeface="+mn-ea"/>
              </a:rPr>
              <a:t>TLB</a:t>
            </a:r>
            <a:r>
              <a:rPr lang="zh-CN" altLang="en-US" dirty="0" smtClean="0">
                <a:latin typeface="+mn-ea"/>
              </a:rPr>
              <a:t>的虚拟地址</a:t>
            </a:r>
            <a:r>
              <a:rPr lang="zh-CN" altLang="en-US" dirty="0">
                <a:latin typeface="+mn-ea"/>
                <a:sym typeface="Wingdings" panose="05000000000000000000" pitchFamily="2" charset="2"/>
              </a:rPr>
              <a:t>转换</a:t>
            </a:r>
            <a:r>
              <a:rPr lang="zh-CN" altLang="en-US" dirty="0" smtClean="0">
                <a:latin typeface="+mn-ea"/>
                <a:sym typeface="Wingdings" panose="05000000000000000000" pitchFamily="2" charset="2"/>
              </a:rPr>
              <a:t>物理</a:t>
            </a:r>
            <a:r>
              <a:rPr lang="zh-CN" altLang="en-US" dirty="0">
                <a:latin typeface="+mn-ea"/>
                <a:sym typeface="Wingdings" panose="05000000000000000000" pitchFamily="2" charset="2"/>
              </a:rPr>
              <a:t>地址流程</a:t>
            </a:r>
            <a:endParaRPr lang="zh-CN" altLang="en-US" dirty="0">
              <a:latin typeface="+mn-ea"/>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710788" y="161267"/>
            <a:ext cx="5088127" cy="61764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7.9 </a:t>
            </a:r>
            <a:r>
              <a:rPr lang="zh-CN" altLang="en-US" dirty="0" smtClean="0">
                <a:solidFill>
                  <a:schemeClr val="tx1"/>
                </a:solidFill>
                <a:latin typeface="禹卫书法行书简体" panose="02000603000000000000" pitchFamily="2" charset="-122"/>
                <a:ea typeface="禹卫书法行书简体" panose="02000603000000000000" pitchFamily="2" charset="-122"/>
              </a:rPr>
              <a:t>虚拟存储器</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13" name="矩形 12"/>
          <p:cNvSpPr/>
          <p:nvPr/>
        </p:nvSpPr>
        <p:spPr>
          <a:xfrm>
            <a:off x="796925" y="805180"/>
            <a:ext cx="9930130" cy="491490"/>
          </a:xfrm>
          <a:prstGeom prst="rect">
            <a:avLst/>
          </a:prstGeom>
        </p:spPr>
        <p:txBody>
          <a:bodyPr wrap="squar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3.</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旁路转换缓存</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 TLB</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sym typeface="Symbol" panose="05050102010706020507" pitchFamily="18" charset="2"/>
              </a:rPr>
              <a:t>: </a:t>
            </a: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Translation </a:t>
            </a:r>
            <a:r>
              <a:rPr lang="en-US" altLang="zh-CN"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Lookaside Buffer</a:t>
            </a:r>
            <a:r>
              <a:rPr lang="en-US" altLang="zh-CN" sz="2400" dirty="0" smtClean="0">
                <a:latin typeface="微软雅黑" panose="020B0503020204020204" pitchFamily="34" charset="-122"/>
                <a:ea typeface="微软雅黑" panose="020B0503020204020204" pitchFamily="34" charset="-122"/>
              </a:rPr>
              <a:t>)</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4" name="Text Box 2"/>
          <p:cNvSpPr txBox="1">
            <a:spLocks noChangeArrowheads="1"/>
          </p:cNvSpPr>
          <p:nvPr/>
        </p:nvSpPr>
        <p:spPr bwMode="auto">
          <a:xfrm>
            <a:off x="975968" y="1428033"/>
            <a:ext cx="51498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zh-CN" altLang="en-US" sz="2000" b="1" dirty="0" smtClean="0">
                <a:solidFill>
                  <a:srgbClr val="3333CC"/>
                </a:solidFill>
                <a:latin typeface="Times New Roman" panose="02020603050405020304" pitchFamily="18" charset="0"/>
                <a:sym typeface="Wingdings" panose="05000000000000000000" pitchFamily="2" charset="2"/>
              </a:rPr>
              <a:t></a:t>
            </a:r>
            <a:r>
              <a:rPr lang="zh-CN" altLang="en-US" sz="2200" b="1" dirty="0" smtClean="0">
                <a:latin typeface="Times New Roman" panose="02020603050405020304" pitchFamily="18" charset="0"/>
              </a:rPr>
              <a:t>包含</a:t>
            </a:r>
            <a:r>
              <a:rPr lang="en-US" altLang="zh-CN" sz="2200" b="1" dirty="0">
                <a:latin typeface="Times New Roman" panose="02020603050405020304" pitchFamily="18" charset="0"/>
              </a:rPr>
              <a:t>Cache</a:t>
            </a:r>
            <a:r>
              <a:rPr lang="zh-CN" altLang="en-US" sz="2200" b="1" dirty="0">
                <a:latin typeface="Times New Roman" panose="02020603050405020304" pitchFamily="18" charset="0"/>
              </a:rPr>
              <a:t>和</a:t>
            </a:r>
            <a:r>
              <a:rPr lang="en-US" altLang="zh-CN" sz="2200" b="1" dirty="0">
                <a:latin typeface="Times New Roman" panose="02020603050405020304" pitchFamily="18" charset="0"/>
              </a:rPr>
              <a:t>TLB</a:t>
            </a:r>
            <a:r>
              <a:rPr lang="zh-CN" altLang="en-US" sz="2200" b="1" dirty="0">
                <a:latin typeface="Times New Roman" panose="02020603050405020304" pitchFamily="18" charset="0"/>
              </a:rPr>
              <a:t>的存储层次访问</a:t>
            </a:r>
            <a:endParaRPr lang="zh-CN" altLang="en-US" sz="2200" b="1" dirty="0">
              <a:latin typeface="Times New Roman" panose="02020603050405020304" pitchFamily="18" charset="0"/>
            </a:endParaRPr>
          </a:p>
        </p:txBody>
      </p:sp>
      <p:sp>
        <p:nvSpPr>
          <p:cNvPr id="6" name="Text Box 3"/>
          <p:cNvSpPr txBox="1">
            <a:spLocks noChangeArrowheads="1"/>
          </p:cNvSpPr>
          <p:nvPr/>
        </p:nvSpPr>
        <p:spPr bwMode="auto">
          <a:xfrm>
            <a:off x="984282" y="1846462"/>
            <a:ext cx="5141536" cy="2273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just" eaLnBrk="1" hangingPunct="1">
              <a:lnSpc>
                <a:spcPct val="135000"/>
              </a:lnSpc>
              <a:spcBef>
                <a:spcPct val="50000"/>
              </a:spcBef>
              <a:buFontTx/>
              <a:buNone/>
            </a:pPr>
            <a:r>
              <a:rPr lang="zh-CN" altLang="en-US" sz="2100" dirty="0">
                <a:latin typeface="+mn-ea"/>
                <a:ea typeface="+mn-ea"/>
              </a:rPr>
              <a:t>存储器系统页大小为</a:t>
            </a:r>
            <a:r>
              <a:rPr lang="en-US" altLang="zh-CN" sz="2100" dirty="0">
                <a:latin typeface="+mn-ea"/>
                <a:ea typeface="+mn-ea"/>
              </a:rPr>
              <a:t>4K,</a:t>
            </a:r>
            <a:r>
              <a:rPr lang="zh-CN" altLang="en-US" sz="2100" dirty="0">
                <a:latin typeface="+mn-ea"/>
                <a:ea typeface="+mn-ea"/>
              </a:rPr>
              <a:t>地址空间为</a:t>
            </a:r>
            <a:r>
              <a:rPr lang="en-US" altLang="zh-CN" sz="2100" dirty="0">
                <a:latin typeface="+mn-ea"/>
                <a:ea typeface="+mn-ea"/>
              </a:rPr>
              <a:t>32</a:t>
            </a:r>
            <a:r>
              <a:rPr lang="zh-CN" altLang="en-US" sz="2100" dirty="0">
                <a:latin typeface="+mn-ea"/>
                <a:ea typeface="+mn-ea"/>
              </a:rPr>
              <a:t>位</a:t>
            </a:r>
            <a:r>
              <a:rPr lang="en-US" altLang="zh-CN" sz="2100" dirty="0">
                <a:latin typeface="+mn-ea"/>
                <a:ea typeface="+mn-ea"/>
              </a:rPr>
              <a:t>,</a:t>
            </a:r>
            <a:r>
              <a:rPr lang="zh-CN" altLang="en-US" sz="2100" dirty="0">
                <a:latin typeface="+mn-ea"/>
                <a:ea typeface="+mn-ea"/>
              </a:rPr>
              <a:t>假设</a:t>
            </a:r>
            <a:r>
              <a:rPr lang="zh-CN" altLang="en-US" sz="2100" dirty="0" smtClean="0">
                <a:latin typeface="+mn-ea"/>
                <a:ea typeface="+mn-ea"/>
              </a:rPr>
              <a:t>物理地址</a:t>
            </a:r>
            <a:r>
              <a:rPr lang="zh-CN" altLang="en-US" sz="2100" dirty="0">
                <a:latin typeface="+mn-ea"/>
                <a:ea typeface="+mn-ea"/>
              </a:rPr>
              <a:t>长度与虚拟地址相同</a:t>
            </a:r>
            <a:r>
              <a:rPr lang="en-US" altLang="zh-CN" sz="2100" dirty="0">
                <a:latin typeface="+mn-ea"/>
                <a:ea typeface="+mn-ea"/>
              </a:rPr>
              <a:t>,TLB</a:t>
            </a:r>
            <a:r>
              <a:rPr lang="zh-CN" altLang="en-US" sz="2100" dirty="0">
                <a:latin typeface="+mn-ea"/>
                <a:ea typeface="+mn-ea"/>
              </a:rPr>
              <a:t>包含</a:t>
            </a:r>
            <a:r>
              <a:rPr lang="en-US" altLang="zh-CN" sz="2100" dirty="0">
                <a:latin typeface="+mn-ea"/>
                <a:ea typeface="+mn-ea"/>
              </a:rPr>
              <a:t>64</a:t>
            </a:r>
            <a:r>
              <a:rPr lang="zh-CN" altLang="en-US" sz="2100" dirty="0">
                <a:latin typeface="+mn-ea"/>
                <a:ea typeface="+mn-ea"/>
              </a:rPr>
              <a:t>个表项</a:t>
            </a:r>
            <a:r>
              <a:rPr lang="en-US" altLang="zh-CN" sz="2100" dirty="0">
                <a:latin typeface="+mn-ea"/>
                <a:ea typeface="+mn-ea"/>
              </a:rPr>
              <a:t>,</a:t>
            </a:r>
            <a:r>
              <a:rPr lang="zh-CN" altLang="en-US" sz="2100" dirty="0">
                <a:latin typeface="+mn-ea"/>
                <a:ea typeface="+mn-ea"/>
              </a:rPr>
              <a:t>采用全相联</a:t>
            </a:r>
            <a:r>
              <a:rPr lang="en-US" altLang="zh-CN" sz="2100" dirty="0">
                <a:latin typeface="+mn-ea"/>
                <a:ea typeface="+mn-ea"/>
              </a:rPr>
              <a:t>.</a:t>
            </a:r>
            <a:r>
              <a:rPr lang="zh-CN" altLang="en-US" sz="2100" dirty="0">
                <a:latin typeface="+mn-ea"/>
                <a:ea typeface="+mn-ea"/>
              </a:rPr>
              <a:t>主存块大小为</a:t>
            </a:r>
            <a:r>
              <a:rPr lang="en-US" altLang="zh-CN" sz="2100" dirty="0">
                <a:latin typeface="+mn-ea"/>
                <a:ea typeface="+mn-ea"/>
              </a:rPr>
              <a:t>4B</a:t>
            </a:r>
            <a:r>
              <a:rPr lang="en-US" altLang="zh-CN" sz="2100" dirty="0" smtClean="0">
                <a:latin typeface="+mn-ea"/>
                <a:ea typeface="+mn-ea"/>
              </a:rPr>
              <a:t>. Cache</a:t>
            </a:r>
            <a:r>
              <a:rPr lang="zh-CN" altLang="en-US" sz="2100" dirty="0">
                <a:latin typeface="+mn-ea"/>
                <a:ea typeface="+mn-ea"/>
              </a:rPr>
              <a:t>采用直接映像，数据区容量为</a:t>
            </a:r>
            <a:r>
              <a:rPr lang="en-US" altLang="zh-CN" sz="2100" dirty="0">
                <a:latin typeface="+mn-ea"/>
                <a:ea typeface="+mn-ea"/>
              </a:rPr>
              <a:t>64KB,</a:t>
            </a:r>
            <a:r>
              <a:rPr lang="zh-CN" altLang="en-US" sz="2100" dirty="0">
                <a:latin typeface="+mn-ea"/>
                <a:ea typeface="+mn-ea"/>
              </a:rPr>
              <a:t>包含</a:t>
            </a:r>
            <a:r>
              <a:rPr lang="en-US" altLang="zh-CN" sz="2100" dirty="0">
                <a:latin typeface="+mn-ea"/>
                <a:ea typeface="+mn-ea"/>
              </a:rPr>
              <a:t>1</a:t>
            </a:r>
            <a:r>
              <a:rPr lang="zh-CN" altLang="en-US" sz="2100" dirty="0">
                <a:latin typeface="+mn-ea"/>
                <a:ea typeface="+mn-ea"/>
              </a:rPr>
              <a:t>位有效位</a:t>
            </a:r>
            <a:r>
              <a:rPr lang="en-US" altLang="zh-CN" sz="2100" dirty="0">
                <a:latin typeface="+mn-ea"/>
                <a:ea typeface="+mn-ea"/>
              </a:rPr>
              <a:t>.</a:t>
            </a:r>
            <a:endParaRPr lang="en-US" altLang="zh-CN" sz="2100" dirty="0">
              <a:latin typeface="+mn-ea"/>
              <a:ea typeface="+mn-ea"/>
            </a:endParaRPr>
          </a:p>
        </p:txBody>
      </p:sp>
      <p:pic>
        <p:nvPicPr>
          <p:cNvPr id="7"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002778" y="1384106"/>
            <a:ext cx="4968875" cy="5151166"/>
          </a:xfrm>
          <a:prstGeom prst="rect">
            <a:avLst/>
          </a:prstGeom>
          <a:noFill/>
          <a:ln w="9525">
            <a:solidFill>
              <a:srgbClr val="9900FF"/>
            </a:solidFill>
            <a:miter lim="800000"/>
            <a:headEnd/>
            <a:tailEnd/>
          </a:ln>
          <a:extLst>
            <a:ext uri="{909E8E84-426E-40DD-AFC4-6F175D3DCCD1}">
              <a14:hiddenFill xmlns:a14="http://schemas.microsoft.com/office/drawing/2010/main">
                <a:solidFill>
                  <a:srgbClr val="FFFFFF"/>
                </a:solidFill>
              </a14:hiddenFill>
            </a:ext>
          </a:extLst>
        </p:spPr>
      </p:pic>
      <p:grpSp>
        <p:nvGrpSpPr>
          <p:cNvPr id="8" name="Group 5"/>
          <p:cNvGrpSpPr/>
          <p:nvPr/>
        </p:nvGrpSpPr>
        <p:grpSpPr bwMode="auto">
          <a:xfrm>
            <a:off x="7235233" y="1674950"/>
            <a:ext cx="4225925" cy="3919539"/>
            <a:chOff x="104" y="178"/>
            <a:chExt cx="2662" cy="2469"/>
          </a:xfrm>
          <a:solidFill>
            <a:srgbClr val="FFC000"/>
          </a:solidFill>
        </p:grpSpPr>
        <p:sp>
          <p:nvSpPr>
            <p:cNvPr id="9" name="Rectangle 6"/>
            <p:cNvSpPr>
              <a:spLocks noChangeArrowheads="1"/>
            </p:cNvSpPr>
            <p:nvPr/>
          </p:nvSpPr>
          <p:spPr bwMode="auto">
            <a:xfrm>
              <a:off x="733" y="183"/>
              <a:ext cx="253" cy="184"/>
            </a:xfrm>
            <a:prstGeom prst="rect">
              <a:avLst/>
            </a:prstGeom>
            <a:grp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dirty="0">
                  <a:latin typeface="Times New Roman" panose="02020603050405020304" pitchFamily="18" charset="0"/>
                </a:rPr>
                <a:t>a</a:t>
              </a:r>
              <a:endParaRPr lang="en-US" altLang="zh-CN" sz="1800" b="1" dirty="0">
                <a:latin typeface="Times New Roman" panose="02020603050405020304" pitchFamily="18" charset="0"/>
              </a:endParaRPr>
            </a:p>
          </p:txBody>
        </p:sp>
        <p:sp>
          <p:nvSpPr>
            <p:cNvPr id="10" name="Rectangle 7"/>
            <p:cNvSpPr>
              <a:spLocks noChangeArrowheads="1"/>
            </p:cNvSpPr>
            <p:nvPr/>
          </p:nvSpPr>
          <p:spPr bwMode="auto">
            <a:xfrm>
              <a:off x="2472" y="178"/>
              <a:ext cx="294" cy="227"/>
            </a:xfrm>
            <a:prstGeom prst="rect">
              <a:avLst/>
            </a:prstGeom>
            <a:grp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a:latin typeface="Times New Roman" panose="02020603050405020304" pitchFamily="18" charset="0"/>
                </a:rPr>
                <a:t>b</a:t>
              </a:r>
              <a:endParaRPr lang="en-US" altLang="zh-CN" sz="1800" b="1">
                <a:latin typeface="Times New Roman" panose="02020603050405020304" pitchFamily="18" charset="0"/>
              </a:endParaRPr>
            </a:p>
          </p:txBody>
        </p:sp>
        <p:sp>
          <p:nvSpPr>
            <p:cNvPr id="11" name="Rectangle 8"/>
            <p:cNvSpPr>
              <a:spLocks noChangeArrowheads="1"/>
            </p:cNvSpPr>
            <p:nvPr/>
          </p:nvSpPr>
          <p:spPr bwMode="auto">
            <a:xfrm>
              <a:off x="2381" y="781"/>
              <a:ext cx="220" cy="165"/>
            </a:xfrm>
            <a:prstGeom prst="rect">
              <a:avLst/>
            </a:prstGeom>
            <a:grp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a:latin typeface="Times New Roman" panose="02020603050405020304" pitchFamily="18" charset="0"/>
                </a:rPr>
                <a:t>c</a:t>
              </a:r>
              <a:endParaRPr lang="en-US" altLang="zh-CN" sz="1800" b="1">
                <a:latin typeface="Times New Roman" panose="02020603050405020304" pitchFamily="18" charset="0"/>
              </a:endParaRPr>
            </a:p>
          </p:txBody>
        </p:sp>
        <p:sp>
          <p:nvSpPr>
            <p:cNvPr id="12" name="Rectangle 9"/>
            <p:cNvSpPr>
              <a:spLocks noChangeArrowheads="1"/>
            </p:cNvSpPr>
            <p:nvPr/>
          </p:nvSpPr>
          <p:spPr bwMode="auto">
            <a:xfrm>
              <a:off x="104" y="1886"/>
              <a:ext cx="190" cy="227"/>
            </a:xfrm>
            <a:prstGeom prst="rect">
              <a:avLst/>
            </a:prstGeom>
            <a:grp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dirty="0">
                  <a:latin typeface="Times New Roman" panose="02020603050405020304" pitchFamily="18" charset="0"/>
                </a:rPr>
                <a:t>d</a:t>
              </a:r>
              <a:endParaRPr lang="en-US" altLang="zh-CN" sz="1800" b="1" dirty="0">
                <a:latin typeface="Times New Roman" panose="02020603050405020304" pitchFamily="18" charset="0"/>
              </a:endParaRPr>
            </a:p>
          </p:txBody>
        </p:sp>
        <p:sp>
          <p:nvSpPr>
            <p:cNvPr id="14" name="Rectangle 10"/>
            <p:cNvSpPr>
              <a:spLocks noChangeArrowheads="1"/>
            </p:cNvSpPr>
            <p:nvPr/>
          </p:nvSpPr>
          <p:spPr bwMode="auto">
            <a:xfrm>
              <a:off x="1771" y="1951"/>
              <a:ext cx="260" cy="166"/>
            </a:xfrm>
            <a:prstGeom prst="rect">
              <a:avLst/>
            </a:prstGeom>
            <a:grp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a:latin typeface="Times New Roman" panose="02020603050405020304" pitchFamily="18" charset="0"/>
                </a:rPr>
                <a:t>e</a:t>
              </a:r>
              <a:endParaRPr lang="en-US" altLang="zh-CN" sz="1800" b="1">
                <a:latin typeface="Times New Roman" panose="02020603050405020304" pitchFamily="18" charset="0"/>
              </a:endParaRPr>
            </a:p>
          </p:txBody>
        </p:sp>
        <p:sp>
          <p:nvSpPr>
            <p:cNvPr id="15" name="Rectangle 11"/>
            <p:cNvSpPr>
              <a:spLocks noChangeArrowheads="1"/>
            </p:cNvSpPr>
            <p:nvPr/>
          </p:nvSpPr>
          <p:spPr bwMode="auto">
            <a:xfrm>
              <a:off x="2472" y="1714"/>
              <a:ext cx="203" cy="202"/>
            </a:xfrm>
            <a:prstGeom prst="rect">
              <a:avLst/>
            </a:prstGeom>
            <a:grp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a:latin typeface="Times New Roman" panose="02020603050405020304" pitchFamily="18" charset="0"/>
                </a:rPr>
                <a:t>f</a:t>
              </a:r>
              <a:endParaRPr lang="en-US" altLang="zh-CN" sz="1800" b="1">
                <a:latin typeface="Times New Roman" panose="02020603050405020304" pitchFamily="18" charset="0"/>
              </a:endParaRPr>
            </a:p>
          </p:txBody>
        </p:sp>
        <p:sp>
          <p:nvSpPr>
            <p:cNvPr id="16" name="Rectangle 12"/>
            <p:cNvSpPr>
              <a:spLocks noChangeArrowheads="1"/>
            </p:cNvSpPr>
            <p:nvPr/>
          </p:nvSpPr>
          <p:spPr bwMode="auto">
            <a:xfrm>
              <a:off x="986" y="2439"/>
              <a:ext cx="220" cy="208"/>
            </a:xfrm>
            <a:prstGeom prst="rect">
              <a:avLst/>
            </a:prstGeom>
            <a:grp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dirty="0">
                  <a:latin typeface="Times New Roman" panose="02020603050405020304" pitchFamily="18" charset="0"/>
                </a:rPr>
                <a:t>g</a:t>
              </a:r>
              <a:endParaRPr lang="en-US" altLang="zh-CN" sz="1800" b="1" dirty="0">
                <a:latin typeface="Times New Roman" panose="02020603050405020304" pitchFamily="18" charset="0"/>
              </a:endParaRPr>
            </a:p>
          </p:txBody>
        </p:sp>
      </p:grpSp>
      <p:sp>
        <p:nvSpPr>
          <p:cNvPr id="17" name="Text Box 13"/>
          <p:cNvSpPr txBox="1">
            <a:spLocks noChangeArrowheads="1"/>
          </p:cNvSpPr>
          <p:nvPr/>
        </p:nvSpPr>
        <p:spPr bwMode="auto">
          <a:xfrm>
            <a:off x="2093463" y="4226041"/>
            <a:ext cx="1116012" cy="2022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14000"/>
              </a:lnSpc>
              <a:spcBef>
                <a:spcPts val="0"/>
              </a:spcBef>
              <a:buFontTx/>
              <a:buNone/>
            </a:pPr>
            <a:r>
              <a:rPr lang="en-US" altLang="zh-CN" sz="2200" b="1" dirty="0">
                <a:latin typeface="Times New Roman" panose="02020603050405020304" pitchFamily="18" charset="0"/>
              </a:rPr>
              <a:t>b=12 </a:t>
            </a:r>
            <a:endParaRPr lang="en-US" altLang="zh-CN" sz="2200" b="1" dirty="0">
              <a:latin typeface="Times New Roman" panose="02020603050405020304" pitchFamily="18" charset="0"/>
            </a:endParaRPr>
          </a:p>
          <a:p>
            <a:pPr eaLnBrk="1" hangingPunct="1">
              <a:lnSpc>
                <a:spcPct val="114000"/>
              </a:lnSpc>
              <a:spcBef>
                <a:spcPts val="0"/>
              </a:spcBef>
              <a:buFontTx/>
              <a:buNone/>
            </a:pPr>
            <a:r>
              <a:rPr lang="en-US" altLang="zh-CN" sz="2200" b="1" dirty="0">
                <a:latin typeface="Times New Roman" panose="02020603050405020304" pitchFamily="18" charset="0"/>
              </a:rPr>
              <a:t>a= 20</a:t>
            </a:r>
            <a:endParaRPr lang="en-US" altLang="zh-CN" sz="2200" b="1" dirty="0">
              <a:latin typeface="Times New Roman" panose="02020603050405020304" pitchFamily="18" charset="0"/>
            </a:endParaRPr>
          </a:p>
          <a:p>
            <a:pPr eaLnBrk="1" hangingPunct="1">
              <a:lnSpc>
                <a:spcPct val="114000"/>
              </a:lnSpc>
              <a:spcBef>
                <a:spcPts val="0"/>
              </a:spcBef>
              <a:buFontTx/>
              <a:buNone/>
            </a:pPr>
            <a:r>
              <a:rPr lang="en-US" altLang="zh-CN" sz="2200" b="1" dirty="0">
                <a:latin typeface="Times New Roman" panose="02020603050405020304" pitchFamily="18" charset="0"/>
              </a:rPr>
              <a:t>c=20</a:t>
            </a:r>
            <a:endParaRPr lang="en-US" altLang="zh-CN" sz="2200" b="1" dirty="0">
              <a:latin typeface="Times New Roman" panose="02020603050405020304" pitchFamily="18" charset="0"/>
            </a:endParaRPr>
          </a:p>
          <a:p>
            <a:pPr eaLnBrk="1" hangingPunct="1">
              <a:lnSpc>
                <a:spcPct val="114000"/>
              </a:lnSpc>
              <a:spcBef>
                <a:spcPts val="0"/>
              </a:spcBef>
              <a:buFontTx/>
              <a:buNone/>
            </a:pPr>
            <a:r>
              <a:rPr lang="en-US" altLang="zh-CN" sz="2200" b="1" dirty="0">
                <a:latin typeface="Times New Roman" panose="02020603050405020304" pitchFamily="18" charset="0"/>
              </a:rPr>
              <a:t>e= 14</a:t>
            </a:r>
            <a:endParaRPr lang="en-US" altLang="zh-CN" sz="2200" b="1" dirty="0">
              <a:latin typeface="Times New Roman" panose="02020603050405020304" pitchFamily="18" charset="0"/>
            </a:endParaRPr>
          </a:p>
          <a:p>
            <a:pPr eaLnBrk="1" hangingPunct="1">
              <a:lnSpc>
                <a:spcPct val="114000"/>
              </a:lnSpc>
              <a:spcBef>
                <a:spcPts val="0"/>
              </a:spcBef>
              <a:buFontTx/>
              <a:buNone/>
            </a:pPr>
            <a:r>
              <a:rPr lang="en-US" altLang="zh-CN" sz="2200" b="1" dirty="0">
                <a:latin typeface="Times New Roman" panose="02020603050405020304" pitchFamily="18" charset="0"/>
              </a:rPr>
              <a:t>f= 2</a:t>
            </a:r>
            <a:endParaRPr lang="en-US" altLang="zh-CN" sz="2200" b="1" dirty="0">
              <a:latin typeface="Times New Roman" panose="02020603050405020304" pitchFamily="18" charset="0"/>
            </a:endParaRPr>
          </a:p>
        </p:txBody>
      </p:sp>
      <p:sp>
        <p:nvSpPr>
          <p:cNvPr id="18" name="Text Box 14"/>
          <p:cNvSpPr txBox="1">
            <a:spLocks noChangeArrowheads="1"/>
          </p:cNvSpPr>
          <p:nvPr/>
        </p:nvSpPr>
        <p:spPr bwMode="auto">
          <a:xfrm>
            <a:off x="3677788" y="4365741"/>
            <a:ext cx="108108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en-US" altLang="zh-CN" sz="2400" b="1" dirty="0">
                <a:latin typeface="Times New Roman" panose="02020603050405020304" pitchFamily="18" charset="0"/>
              </a:rPr>
              <a:t>d=16</a:t>
            </a:r>
            <a:endParaRPr lang="en-US" altLang="zh-CN" sz="2400" b="1" dirty="0">
              <a:latin typeface="Times New Roman" panose="02020603050405020304" pitchFamily="18" charset="0"/>
            </a:endParaRPr>
          </a:p>
        </p:txBody>
      </p:sp>
      <p:sp>
        <p:nvSpPr>
          <p:cNvPr id="19" name="Rectangle 15"/>
          <p:cNvSpPr>
            <a:spLocks noChangeArrowheads="1"/>
          </p:cNvSpPr>
          <p:nvPr/>
        </p:nvSpPr>
        <p:spPr bwMode="auto">
          <a:xfrm>
            <a:off x="8984249" y="2743200"/>
            <a:ext cx="356975" cy="304076"/>
          </a:xfrm>
          <a:prstGeom prst="rect">
            <a:avLst/>
          </a:prstGeom>
          <a:solidFill>
            <a:srgbClr val="FFC000"/>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2400" b="1" dirty="0">
                <a:latin typeface="Times New Roman" panose="02020603050405020304" pitchFamily="18" charset="0"/>
              </a:rPr>
              <a:t>H?</a:t>
            </a:r>
            <a:endParaRPr lang="en-US" altLang="zh-CN" sz="2400" b="1" dirty="0">
              <a:latin typeface="Times New Roman" panose="02020603050405020304" pitchFamily="18" charset="0"/>
            </a:endParaRPr>
          </a:p>
        </p:txBody>
      </p:sp>
      <p:sp>
        <p:nvSpPr>
          <p:cNvPr id="20" name="Text Box 16"/>
          <p:cNvSpPr txBox="1">
            <a:spLocks noChangeArrowheads="1"/>
          </p:cNvSpPr>
          <p:nvPr/>
        </p:nvSpPr>
        <p:spPr bwMode="auto">
          <a:xfrm>
            <a:off x="3489863" y="5517281"/>
            <a:ext cx="1189037"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200" b="1" dirty="0">
                <a:solidFill>
                  <a:srgbClr val="3438F6"/>
                </a:solidFill>
                <a:latin typeface="Times New Roman" panose="02020603050405020304" pitchFamily="18" charset="0"/>
              </a:rPr>
              <a:t>H=20</a:t>
            </a:r>
            <a:endParaRPr lang="en-US" altLang="zh-CN" sz="2200" b="1" dirty="0">
              <a:solidFill>
                <a:srgbClr val="3438F6"/>
              </a:solidFill>
              <a:latin typeface="Times New Roman" panose="02020603050405020304" pitchFamily="18" charset="0"/>
            </a:endParaRPr>
          </a:p>
        </p:txBody>
      </p:sp>
      <p:sp>
        <p:nvSpPr>
          <p:cNvPr id="21" name="文本框 20"/>
          <p:cNvSpPr txBox="1">
            <a:spLocks noChangeArrowheads="1"/>
          </p:cNvSpPr>
          <p:nvPr/>
        </p:nvSpPr>
        <p:spPr bwMode="auto">
          <a:xfrm>
            <a:off x="3677788" y="4946766"/>
            <a:ext cx="81438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2400" b="1">
                <a:latin typeface="Times New Roman" panose="02020603050405020304" pitchFamily="18" charset="0"/>
              </a:rPr>
              <a:t>g=16</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vertic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5" fill="hold" nodeType="clickEffect">
                                  <p:stCondLst>
                                    <p:cond delay="0"/>
                                  </p:stCondLst>
                                  <p:childTnLst>
                                    <p:set>
                                      <p:cBhvr>
                                        <p:cTn id="21" dur="1" fill="hold">
                                          <p:stCondLst>
                                            <p:cond delay="0"/>
                                          </p:stCondLst>
                                        </p:cTn>
                                        <p:tgtEl>
                                          <p:spTgt spid="17">
                                            <p:txEl>
                                              <p:pRg st="0" end="0"/>
                                            </p:txEl>
                                          </p:spTgt>
                                        </p:tgtEl>
                                        <p:attrNameLst>
                                          <p:attrName>style.visibility</p:attrName>
                                        </p:attrNameLst>
                                      </p:cBhvr>
                                      <p:to>
                                        <p:strVal val="visible"/>
                                      </p:to>
                                    </p:set>
                                    <p:animEffect transition="in" filter="blinds(vertical)">
                                      <p:cBhvr>
                                        <p:cTn id="22" dur="500"/>
                                        <p:tgtEl>
                                          <p:spTgt spid="17">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5" fill="hold" nodeType="clickEffect">
                                  <p:stCondLst>
                                    <p:cond delay="0"/>
                                  </p:stCondLst>
                                  <p:childTnLst>
                                    <p:set>
                                      <p:cBhvr>
                                        <p:cTn id="26" dur="1" fill="hold">
                                          <p:stCondLst>
                                            <p:cond delay="0"/>
                                          </p:stCondLst>
                                        </p:cTn>
                                        <p:tgtEl>
                                          <p:spTgt spid="17">
                                            <p:txEl>
                                              <p:pRg st="1" end="1"/>
                                            </p:txEl>
                                          </p:spTgt>
                                        </p:tgtEl>
                                        <p:attrNameLst>
                                          <p:attrName>style.visibility</p:attrName>
                                        </p:attrNameLst>
                                      </p:cBhvr>
                                      <p:to>
                                        <p:strVal val="visible"/>
                                      </p:to>
                                    </p:set>
                                    <p:animEffect transition="in" filter="blinds(vertical)">
                                      <p:cBhvr>
                                        <p:cTn id="27" dur="500"/>
                                        <p:tgtEl>
                                          <p:spTgt spid="17">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5" fill="hold" nodeType="clickEffect">
                                  <p:stCondLst>
                                    <p:cond delay="0"/>
                                  </p:stCondLst>
                                  <p:childTnLst>
                                    <p:set>
                                      <p:cBhvr>
                                        <p:cTn id="31" dur="1" fill="hold">
                                          <p:stCondLst>
                                            <p:cond delay="0"/>
                                          </p:stCondLst>
                                        </p:cTn>
                                        <p:tgtEl>
                                          <p:spTgt spid="17">
                                            <p:txEl>
                                              <p:pRg st="2" end="2"/>
                                            </p:txEl>
                                          </p:spTgt>
                                        </p:tgtEl>
                                        <p:attrNameLst>
                                          <p:attrName>style.visibility</p:attrName>
                                        </p:attrNameLst>
                                      </p:cBhvr>
                                      <p:to>
                                        <p:strVal val="visible"/>
                                      </p:to>
                                    </p:set>
                                    <p:animEffect transition="in" filter="blinds(vertical)">
                                      <p:cBhvr>
                                        <p:cTn id="32" dur="500"/>
                                        <p:tgtEl>
                                          <p:spTgt spid="17">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5" fill="hold" nodeType="clickEffect">
                                  <p:stCondLst>
                                    <p:cond delay="0"/>
                                  </p:stCondLst>
                                  <p:childTnLst>
                                    <p:set>
                                      <p:cBhvr>
                                        <p:cTn id="36" dur="1" fill="hold">
                                          <p:stCondLst>
                                            <p:cond delay="0"/>
                                          </p:stCondLst>
                                        </p:cTn>
                                        <p:tgtEl>
                                          <p:spTgt spid="17">
                                            <p:txEl>
                                              <p:pRg st="3" end="3"/>
                                            </p:txEl>
                                          </p:spTgt>
                                        </p:tgtEl>
                                        <p:attrNameLst>
                                          <p:attrName>style.visibility</p:attrName>
                                        </p:attrNameLst>
                                      </p:cBhvr>
                                      <p:to>
                                        <p:strVal val="visible"/>
                                      </p:to>
                                    </p:set>
                                    <p:animEffect transition="in" filter="blinds(vertical)">
                                      <p:cBhvr>
                                        <p:cTn id="37" dur="500"/>
                                        <p:tgtEl>
                                          <p:spTgt spid="17">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5" fill="hold" nodeType="clickEffect">
                                  <p:stCondLst>
                                    <p:cond delay="0"/>
                                  </p:stCondLst>
                                  <p:childTnLst>
                                    <p:set>
                                      <p:cBhvr>
                                        <p:cTn id="41" dur="1" fill="hold">
                                          <p:stCondLst>
                                            <p:cond delay="0"/>
                                          </p:stCondLst>
                                        </p:cTn>
                                        <p:tgtEl>
                                          <p:spTgt spid="17">
                                            <p:txEl>
                                              <p:pRg st="4" end="4"/>
                                            </p:txEl>
                                          </p:spTgt>
                                        </p:tgtEl>
                                        <p:attrNameLst>
                                          <p:attrName>style.visibility</p:attrName>
                                        </p:attrNameLst>
                                      </p:cBhvr>
                                      <p:to>
                                        <p:strVal val="visible"/>
                                      </p:to>
                                    </p:set>
                                    <p:animEffect transition="in" filter="blinds(vertical)">
                                      <p:cBhvr>
                                        <p:cTn id="42" dur="500"/>
                                        <p:tgtEl>
                                          <p:spTgt spid="17">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5" fill="hold" nodeType="clickEffect">
                                  <p:stCondLst>
                                    <p:cond delay="0"/>
                                  </p:stCondLst>
                                  <p:childTnLst>
                                    <p:set>
                                      <p:cBhvr>
                                        <p:cTn id="46" dur="1" fill="hold">
                                          <p:stCondLst>
                                            <p:cond delay="0"/>
                                          </p:stCondLst>
                                        </p:cTn>
                                        <p:tgtEl>
                                          <p:spTgt spid="18">
                                            <p:txEl>
                                              <p:pRg st="0" end="0"/>
                                            </p:txEl>
                                          </p:spTgt>
                                        </p:tgtEl>
                                        <p:attrNameLst>
                                          <p:attrName>style.visibility</p:attrName>
                                        </p:attrNameLst>
                                      </p:cBhvr>
                                      <p:to>
                                        <p:strVal val="visible"/>
                                      </p:to>
                                    </p:set>
                                    <p:animEffect transition="in" filter="blinds(vertical)">
                                      <p:cBhvr>
                                        <p:cTn id="47" dur="500"/>
                                        <p:tgtEl>
                                          <p:spTgt spid="18">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5" fill="hold" grpId="0"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blinds(vertical)">
                                      <p:cBhvr>
                                        <p:cTn id="52" dur="500"/>
                                        <p:tgtEl>
                                          <p:spTgt spid="21"/>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5" fill="hold" grpId="0"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blinds(vertical)">
                                      <p:cBhvr>
                                        <p:cTn id="57" dur="500"/>
                                        <p:tgtEl>
                                          <p:spTgt spid="19"/>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5" fill="hold" nodeType="clickEffect">
                                  <p:stCondLst>
                                    <p:cond delay="0"/>
                                  </p:stCondLst>
                                  <p:childTnLst>
                                    <p:set>
                                      <p:cBhvr>
                                        <p:cTn id="61" dur="1" fill="hold">
                                          <p:stCondLst>
                                            <p:cond delay="0"/>
                                          </p:stCondLst>
                                        </p:cTn>
                                        <p:tgtEl>
                                          <p:spTgt spid="20">
                                            <p:txEl>
                                              <p:pRg st="0" end="0"/>
                                            </p:txEl>
                                          </p:spTgt>
                                        </p:tgtEl>
                                        <p:attrNameLst>
                                          <p:attrName>style.visibility</p:attrName>
                                        </p:attrNameLst>
                                      </p:cBhvr>
                                      <p:to>
                                        <p:strVal val="visible"/>
                                      </p:to>
                                    </p:set>
                                    <p:animEffect transition="in" filter="blinds(vertical)">
                                      <p:cBhvr>
                                        <p:cTn id="62"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9" grpId="0" animBg="1"/>
      <p:bldP spid="2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010402" y="2472623"/>
            <a:ext cx="7858200" cy="1446550"/>
          </a:xfrm>
          <a:prstGeom prst="rect">
            <a:avLst/>
          </a:prstGeom>
          <a:noFill/>
        </p:spPr>
        <p:txBody>
          <a:bodyPr wrap="square" rtlCol="0">
            <a:spAutoFit/>
          </a:bodyPr>
          <a:lstStyle/>
          <a:p>
            <a:pPr algn="ctr"/>
            <a:r>
              <a:rPr lang="zh-CN" altLang="en-US" sz="8800"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第三部分完</a:t>
            </a:r>
            <a:endParaRPr lang="en-US" altLang="zh-CN" sz="8800"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标题 1"/>
          <p:cNvSpPr txBox="1"/>
          <p:nvPr/>
        </p:nvSpPr>
        <p:spPr>
          <a:xfrm>
            <a:off x="710789" y="161267"/>
            <a:ext cx="4368072"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7.7 </a:t>
            </a:r>
            <a:r>
              <a:rPr lang="zh-CN" altLang="en-US" dirty="0" smtClean="0">
                <a:solidFill>
                  <a:schemeClr val="tx1"/>
                </a:solidFill>
                <a:latin typeface="禹卫书法行书简体" panose="02000603000000000000" pitchFamily="2" charset="-122"/>
                <a:ea typeface="禹卫书法行书简体" panose="02000603000000000000" pitchFamily="2" charset="-122"/>
              </a:rPr>
              <a:t>替换算法</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2" name="矩形 1"/>
          <p:cNvSpPr/>
          <p:nvPr/>
        </p:nvSpPr>
        <p:spPr>
          <a:xfrm>
            <a:off x="1230747" y="1034534"/>
            <a:ext cx="3381054" cy="492443"/>
          </a:xfrm>
          <a:prstGeom prst="rect">
            <a:avLst/>
          </a:prstGeom>
        </p:spPr>
        <p:txBody>
          <a:bodyPr wrap="non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几种常见的调度算法</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3" name="矩形 2"/>
          <p:cNvSpPr/>
          <p:nvPr/>
        </p:nvSpPr>
        <p:spPr>
          <a:xfrm>
            <a:off x="1537035" y="2251922"/>
            <a:ext cx="4191000" cy="2603790"/>
          </a:xfrm>
          <a:prstGeom prst="rect">
            <a:avLst/>
          </a:prstGeom>
        </p:spPr>
        <p:txBody>
          <a:bodyPr wrap="square">
            <a:spAutoFit/>
          </a:bodyPr>
          <a:lstStyle/>
          <a:p>
            <a:pPr lvl="1" fontAlgn="base">
              <a:lnSpc>
                <a:spcPct val="120000"/>
              </a:lnSpc>
              <a:spcBef>
                <a:spcPct val="20000"/>
              </a:spcBef>
              <a:spcAft>
                <a:spcPct val="0"/>
              </a:spcAft>
              <a:buClr>
                <a:srgbClr val="FFC000"/>
              </a:buClr>
              <a:defRPr/>
            </a:pPr>
            <a:r>
              <a:rPr lang="zh-CN" altLang="en-US" sz="2200" kern="0" dirty="0" smtClean="0">
                <a:solidFill>
                  <a:srgbClr val="240CD2"/>
                </a:solidFill>
                <a:latin typeface="+mn-ea"/>
                <a:sym typeface="Wingdings" panose="05000000000000000000" pitchFamily="2" charset="2"/>
              </a:rPr>
              <a:t> </a:t>
            </a:r>
            <a:r>
              <a:rPr lang="zh-CN" altLang="en-US" sz="2400" kern="0" dirty="0" smtClean="0">
                <a:latin typeface="+mn-ea"/>
              </a:rPr>
              <a:t>先进先出</a:t>
            </a:r>
            <a:r>
              <a:rPr lang="zh-CN" altLang="en-US" sz="2400" kern="0" dirty="0">
                <a:latin typeface="+mn-ea"/>
              </a:rPr>
              <a:t>法</a:t>
            </a:r>
            <a:r>
              <a:rPr lang="en-US" altLang="zh-CN" sz="2400" kern="0" dirty="0">
                <a:latin typeface="+mn-ea"/>
              </a:rPr>
              <a:t>-FIFO</a:t>
            </a:r>
            <a:endParaRPr lang="zh-CN" altLang="en-US" sz="2400" kern="0" dirty="0">
              <a:latin typeface="+mn-ea"/>
            </a:endParaRPr>
          </a:p>
          <a:p>
            <a:pPr lvl="1" fontAlgn="base">
              <a:lnSpc>
                <a:spcPct val="120000"/>
              </a:lnSpc>
              <a:spcBef>
                <a:spcPct val="20000"/>
              </a:spcBef>
              <a:spcAft>
                <a:spcPct val="0"/>
              </a:spcAft>
              <a:buClr>
                <a:srgbClr val="FFC000"/>
              </a:buClr>
              <a:defRPr/>
            </a:pPr>
            <a:r>
              <a:rPr lang="zh-CN" altLang="en-US" sz="2200" kern="0" dirty="0" smtClean="0">
                <a:solidFill>
                  <a:srgbClr val="240CD2"/>
                </a:solidFill>
                <a:latin typeface="+mn-ea"/>
                <a:sym typeface="Wingdings" panose="05000000000000000000" pitchFamily="2" charset="2"/>
              </a:rPr>
              <a:t> </a:t>
            </a:r>
            <a:r>
              <a:rPr lang="zh-CN" altLang="en-US" sz="2400" kern="0" dirty="0" smtClean="0">
                <a:latin typeface="+mn-ea"/>
              </a:rPr>
              <a:t>最</a:t>
            </a:r>
            <a:r>
              <a:rPr lang="zh-CN" altLang="en-US" sz="2400" kern="0" dirty="0">
                <a:latin typeface="+mn-ea"/>
              </a:rPr>
              <a:t>不经常</a:t>
            </a:r>
            <a:r>
              <a:rPr lang="zh-CN" altLang="en-US" sz="2400" kern="0" dirty="0" smtClean="0">
                <a:latin typeface="+mn-ea"/>
              </a:rPr>
              <a:t>使用</a:t>
            </a:r>
            <a:r>
              <a:rPr lang="en-US" altLang="zh-CN" sz="2400" kern="0" dirty="0" smtClean="0">
                <a:latin typeface="+mn-ea"/>
              </a:rPr>
              <a:t>---</a:t>
            </a:r>
            <a:r>
              <a:rPr lang="en-US" altLang="zh-CN" sz="2400" kern="0" dirty="0">
                <a:latin typeface="+mn-ea"/>
              </a:rPr>
              <a:t>LFU</a:t>
            </a:r>
            <a:endParaRPr lang="en-US" altLang="zh-CN" sz="2400" kern="0" dirty="0">
              <a:latin typeface="+mn-ea"/>
            </a:endParaRPr>
          </a:p>
          <a:p>
            <a:pPr lvl="1" fontAlgn="base">
              <a:lnSpc>
                <a:spcPct val="120000"/>
              </a:lnSpc>
              <a:spcBef>
                <a:spcPct val="20000"/>
              </a:spcBef>
              <a:spcAft>
                <a:spcPct val="0"/>
              </a:spcAft>
              <a:buClr>
                <a:srgbClr val="FFC000"/>
              </a:buClr>
              <a:defRPr/>
            </a:pPr>
            <a:r>
              <a:rPr lang="zh-CN" altLang="en-US" sz="2200" kern="0" dirty="0" smtClean="0">
                <a:solidFill>
                  <a:srgbClr val="240CD2"/>
                </a:solidFill>
                <a:latin typeface="+mn-ea"/>
                <a:sym typeface="Wingdings" panose="05000000000000000000" pitchFamily="2" charset="2"/>
              </a:rPr>
              <a:t> </a:t>
            </a:r>
            <a:r>
              <a:rPr lang="zh-CN" altLang="en-US" sz="2400" kern="0" dirty="0">
                <a:latin typeface="+mn-ea"/>
                <a:sym typeface="Wingdings" panose="05000000000000000000" pitchFamily="2" charset="2"/>
              </a:rPr>
              <a:t>最近</a:t>
            </a:r>
            <a:r>
              <a:rPr lang="zh-CN" altLang="en-US" sz="2400" kern="0" dirty="0" smtClean="0">
                <a:latin typeface="+mn-ea"/>
              </a:rPr>
              <a:t>最少用</a:t>
            </a:r>
            <a:r>
              <a:rPr lang="en-US" altLang="zh-CN" sz="2400" kern="0" dirty="0" smtClean="0">
                <a:latin typeface="+mn-ea"/>
              </a:rPr>
              <a:t>--- </a:t>
            </a:r>
            <a:r>
              <a:rPr lang="en-US" altLang="zh-CN" sz="2400" kern="0" dirty="0">
                <a:latin typeface="+mn-ea"/>
              </a:rPr>
              <a:t>LRU</a:t>
            </a:r>
            <a:endParaRPr lang="en-US" altLang="zh-CN" sz="2400" kern="0" dirty="0">
              <a:latin typeface="+mn-ea"/>
            </a:endParaRPr>
          </a:p>
          <a:p>
            <a:pPr lvl="1" fontAlgn="base">
              <a:lnSpc>
                <a:spcPct val="120000"/>
              </a:lnSpc>
              <a:spcBef>
                <a:spcPct val="20000"/>
              </a:spcBef>
              <a:spcAft>
                <a:spcPct val="0"/>
              </a:spcAft>
              <a:buClr>
                <a:srgbClr val="FFC000"/>
              </a:buClr>
              <a:defRPr/>
            </a:pPr>
            <a:r>
              <a:rPr lang="zh-CN" altLang="en-US" sz="2200" kern="0" dirty="0" smtClean="0">
                <a:solidFill>
                  <a:srgbClr val="240CD2"/>
                </a:solidFill>
                <a:latin typeface="+mn-ea"/>
                <a:sym typeface="Wingdings" panose="05000000000000000000" pitchFamily="2" charset="2"/>
              </a:rPr>
              <a:t> </a:t>
            </a:r>
            <a:r>
              <a:rPr lang="zh-CN" altLang="en-US" sz="2400" kern="0" dirty="0" smtClean="0">
                <a:latin typeface="+mn-ea"/>
              </a:rPr>
              <a:t>随机替换</a:t>
            </a:r>
            <a:endParaRPr lang="en-US" altLang="zh-CN" sz="2400" kern="0" dirty="0" smtClean="0">
              <a:latin typeface="+mn-ea"/>
            </a:endParaRPr>
          </a:p>
          <a:p>
            <a:pPr lvl="1" fontAlgn="base">
              <a:lnSpc>
                <a:spcPct val="120000"/>
              </a:lnSpc>
              <a:spcBef>
                <a:spcPct val="20000"/>
              </a:spcBef>
              <a:spcAft>
                <a:spcPct val="0"/>
              </a:spcAft>
              <a:buClr>
                <a:srgbClr val="FFC000"/>
              </a:buClr>
              <a:defRPr/>
            </a:pPr>
            <a:r>
              <a:rPr lang="zh-CN" altLang="en-US" sz="2200" kern="0" dirty="0">
                <a:solidFill>
                  <a:srgbClr val="240CD2"/>
                </a:solidFill>
                <a:latin typeface="+mn-ea"/>
                <a:sym typeface="Wingdings" panose="05000000000000000000" pitchFamily="2" charset="2"/>
              </a:rPr>
              <a:t> </a:t>
            </a:r>
            <a:r>
              <a:rPr lang="zh-CN" altLang="en-US" sz="2400" kern="0" dirty="0" smtClean="0">
                <a:latin typeface="+mn-ea"/>
              </a:rPr>
              <a:t>最优替换算法</a:t>
            </a:r>
            <a:endParaRPr lang="en-US" altLang="zh-CN" sz="2400" kern="0" dirty="0">
              <a:latin typeface="+mn-ea"/>
            </a:endParaRPr>
          </a:p>
        </p:txBody>
      </p:sp>
      <p:grpSp>
        <p:nvGrpSpPr>
          <p:cNvPr id="21" name="Group 7"/>
          <p:cNvGrpSpPr/>
          <p:nvPr/>
        </p:nvGrpSpPr>
        <p:grpSpPr bwMode="auto">
          <a:xfrm>
            <a:off x="6115063" y="2724935"/>
            <a:ext cx="4651365" cy="1647603"/>
            <a:chOff x="364" y="192"/>
            <a:chExt cx="3044" cy="1200"/>
          </a:xfrm>
        </p:grpSpPr>
        <p:sp>
          <p:nvSpPr>
            <p:cNvPr id="22" name="Rectangle 8"/>
            <p:cNvSpPr>
              <a:spLocks noChangeArrowheads="1"/>
            </p:cNvSpPr>
            <p:nvPr/>
          </p:nvSpPr>
          <p:spPr bwMode="auto">
            <a:xfrm>
              <a:off x="364" y="759"/>
              <a:ext cx="660" cy="432"/>
            </a:xfrm>
            <a:prstGeom prst="rect">
              <a:avLst/>
            </a:prstGeom>
            <a:no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2400" dirty="0">
                  <a:latin typeface="Times New Roman" panose="02020603050405020304" pitchFamily="18" charset="0"/>
                </a:rPr>
                <a:t>CPU  </a:t>
              </a:r>
              <a:endParaRPr lang="en-US" altLang="zh-CN" sz="2400" dirty="0">
                <a:latin typeface="Times New Roman" panose="02020603050405020304" pitchFamily="18" charset="0"/>
              </a:endParaRPr>
            </a:p>
          </p:txBody>
        </p:sp>
        <p:sp>
          <p:nvSpPr>
            <p:cNvPr id="23" name="Rectangle 10"/>
            <p:cNvSpPr>
              <a:spLocks noChangeArrowheads="1"/>
            </p:cNvSpPr>
            <p:nvPr/>
          </p:nvSpPr>
          <p:spPr bwMode="auto">
            <a:xfrm>
              <a:off x="1510" y="288"/>
              <a:ext cx="802" cy="384"/>
            </a:xfrm>
            <a:prstGeom prst="rect">
              <a:avLst/>
            </a:prstGeom>
            <a:solidFill>
              <a:srgbClr val="FFC000"/>
            </a:solid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1800" b="1" dirty="0" smtClean="0">
                  <a:latin typeface="Times New Roman" panose="02020603050405020304" pitchFamily="18" charset="0"/>
                </a:rPr>
                <a:t>Cache</a:t>
              </a:r>
              <a:endParaRPr lang="en-US" altLang="zh-CN" sz="1800" b="1" dirty="0">
                <a:latin typeface="Times New Roman" panose="02020603050405020304" pitchFamily="18" charset="0"/>
              </a:endParaRPr>
            </a:p>
          </p:txBody>
        </p:sp>
        <p:sp>
          <p:nvSpPr>
            <p:cNvPr id="24" name="Rectangle 11"/>
            <p:cNvSpPr>
              <a:spLocks noChangeArrowheads="1"/>
            </p:cNvSpPr>
            <p:nvPr/>
          </p:nvSpPr>
          <p:spPr bwMode="auto">
            <a:xfrm>
              <a:off x="2784" y="192"/>
              <a:ext cx="624" cy="1200"/>
            </a:xfrm>
            <a:prstGeom prst="rect">
              <a:avLst/>
            </a:prstGeom>
            <a:noFill/>
            <a:ln w="9525">
              <a:solidFill>
                <a:schemeClr val="tx1"/>
              </a:solidFill>
              <a:miter lim="800000"/>
            </a:ln>
          </p:spPr>
          <p:txBody>
            <a:bodyPr wrap="none" anchor="ct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zh-CN" altLang="en-US" sz="2400" b="1" dirty="0">
                  <a:latin typeface="Times New Roman" panose="02020603050405020304" pitchFamily="18" charset="0"/>
                </a:rPr>
                <a:t>主存</a:t>
              </a:r>
              <a:endParaRPr lang="zh-CN" altLang="en-US" sz="2400" b="1" dirty="0">
                <a:latin typeface="Times New Roman" panose="02020603050405020304" pitchFamily="18" charset="0"/>
              </a:endParaRPr>
            </a:p>
          </p:txBody>
        </p:sp>
        <p:sp>
          <p:nvSpPr>
            <p:cNvPr id="25" name="Line 13"/>
            <p:cNvSpPr>
              <a:spLocks noChangeShapeType="1"/>
            </p:cNvSpPr>
            <p:nvPr/>
          </p:nvSpPr>
          <p:spPr bwMode="auto">
            <a:xfrm>
              <a:off x="2352" y="480"/>
              <a:ext cx="384" cy="0"/>
            </a:xfrm>
            <a:prstGeom prst="line">
              <a:avLst/>
            </a:prstGeom>
            <a:noFill/>
            <a:ln w="57150" cmpd="thinThick">
              <a:solidFill>
                <a:schemeClr val="tx1"/>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26" name="Line 14"/>
            <p:cNvSpPr>
              <a:spLocks noChangeShapeType="1"/>
            </p:cNvSpPr>
            <p:nvPr/>
          </p:nvSpPr>
          <p:spPr bwMode="auto">
            <a:xfrm>
              <a:off x="1201" y="480"/>
              <a:ext cx="288" cy="0"/>
            </a:xfrm>
            <a:prstGeom prst="line">
              <a:avLst/>
            </a:prstGeom>
            <a:noFill/>
            <a:ln w="57150" cmpd="thinThick">
              <a:solidFill>
                <a:schemeClr val="tx1"/>
              </a:solidFill>
              <a:round/>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27" name="Line 15"/>
            <p:cNvSpPr>
              <a:spLocks noChangeShapeType="1"/>
            </p:cNvSpPr>
            <p:nvPr/>
          </p:nvSpPr>
          <p:spPr bwMode="auto">
            <a:xfrm>
              <a:off x="1056" y="960"/>
              <a:ext cx="1728" cy="0"/>
            </a:xfrm>
            <a:prstGeom prst="line">
              <a:avLst/>
            </a:prstGeom>
            <a:noFill/>
            <a:ln w="57150" cmpd="thinThick">
              <a:solidFill>
                <a:schemeClr val="tx1"/>
              </a:solidFill>
              <a:round/>
              <a:headEnd type="triangle" w="med" len="sm"/>
              <a:tailEnd type="triangle" w="med" len="sm"/>
            </a:ln>
            <a:extLst>
              <a:ext uri="{909E8E84-426E-40DD-AFC4-6F175D3DCCD1}">
                <a14:hiddenFill xmlns:a14="http://schemas.microsoft.com/office/drawing/2010/main">
                  <a:noFill/>
                </a14:hiddenFill>
              </a:ext>
            </a:extLst>
          </p:spPr>
          <p:txBody>
            <a:bodyPr/>
            <a:lstStyle/>
            <a:p>
              <a:endParaRPr lang="zh-CN" altLang="en-US"/>
            </a:p>
          </p:txBody>
        </p:sp>
        <p:sp>
          <p:nvSpPr>
            <p:cNvPr id="28" name="Line 16"/>
            <p:cNvSpPr>
              <a:spLocks noChangeShapeType="1"/>
            </p:cNvSpPr>
            <p:nvPr/>
          </p:nvSpPr>
          <p:spPr bwMode="auto">
            <a:xfrm>
              <a:off x="1201" y="480"/>
              <a:ext cx="0" cy="480"/>
            </a:xfrm>
            <a:prstGeom prst="line">
              <a:avLst/>
            </a:prstGeom>
            <a:noFill/>
            <a:ln w="57150" cmpd="thinThick">
              <a:solidFill>
                <a:schemeClr val="tx1"/>
              </a:solidFill>
              <a:round/>
              <a:tailEnd type="triangle" w="med" len="sm"/>
            </a:ln>
            <a:extLst>
              <a:ext uri="{909E8E84-426E-40DD-AFC4-6F175D3DCCD1}">
                <a14:hiddenFill xmlns:a14="http://schemas.microsoft.com/office/drawing/2010/main">
                  <a:noFill/>
                </a14:hiddenFill>
              </a:ext>
            </a:extLst>
          </p:spPr>
          <p:txBody>
            <a:bodyPr/>
            <a:lstStyle/>
            <a:p>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vertical)">
                                      <p:cBhvr>
                                        <p:cTn id="7" dur="500"/>
                                        <p:tgtEl>
                                          <p:spTgt spid="3"/>
                                        </p:tgtEl>
                                      </p:cBhvr>
                                    </p:animEffect>
                                  </p:childTnLst>
                                </p:cTn>
                              </p:par>
                              <p:par>
                                <p:cTn id="8" presetID="3" presetClass="entr" presetSubtype="5"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blinds(vertical)">
                                      <p:cBhvr>
                                        <p:cTn id="1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标题 1"/>
          <p:cNvSpPr txBox="1"/>
          <p:nvPr/>
        </p:nvSpPr>
        <p:spPr>
          <a:xfrm>
            <a:off x="710789" y="161267"/>
            <a:ext cx="4368072"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7.7 </a:t>
            </a:r>
            <a:r>
              <a:rPr lang="zh-CN" altLang="en-US" dirty="0" smtClean="0">
                <a:solidFill>
                  <a:schemeClr val="tx1"/>
                </a:solidFill>
                <a:latin typeface="禹卫书法行书简体" panose="02000603000000000000" pitchFamily="2" charset="-122"/>
                <a:ea typeface="禹卫书法行书简体" panose="02000603000000000000" pitchFamily="2" charset="-122"/>
              </a:rPr>
              <a:t>替换算法</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2" name="矩形 1"/>
          <p:cNvSpPr/>
          <p:nvPr/>
        </p:nvSpPr>
        <p:spPr>
          <a:xfrm>
            <a:off x="945587" y="800230"/>
            <a:ext cx="3381054" cy="492443"/>
          </a:xfrm>
          <a:prstGeom prst="rect">
            <a:avLst/>
          </a:prstGeom>
        </p:spPr>
        <p:txBody>
          <a:bodyPr wrap="non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几种常见的调度算法</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3" name="矩形 2"/>
          <p:cNvSpPr/>
          <p:nvPr/>
        </p:nvSpPr>
        <p:spPr>
          <a:xfrm>
            <a:off x="946088" y="1332942"/>
            <a:ext cx="6314683" cy="535531"/>
          </a:xfrm>
          <a:prstGeom prst="rect">
            <a:avLst/>
          </a:prstGeom>
        </p:spPr>
        <p:txBody>
          <a:bodyPr wrap="square">
            <a:spAutoFit/>
          </a:bodyPr>
          <a:lstStyle/>
          <a:p>
            <a:pPr marL="0" lvl="1" fontAlgn="base">
              <a:lnSpc>
                <a:spcPct val="120000"/>
              </a:lnSpc>
              <a:spcBef>
                <a:spcPct val="20000"/>
              </a:spcBef>
              <a:spcAft>
                <a:spcPct val="0"/>
              </a:spcAft>
              <a:buClr>
                <a:srgbClr val="FFC000"/>
              </a:buClr>
              <a:defRPr/>
            </a:pPr>
            <a:r>
              <a:rPr lang="en-US" altLang="zh-CN" sz="2400" kern="0" dirty="0">
                <a:latin typeface="+mn-ea"/>
                <a:sym typeface="Wingdings" panose="05000000000000000000" pitchFamily="2" charset="2"/>
              </a:rPr>
              <a:t>(1) </a:t>
            </a:r>
            <a:r>
              <a:rPr lang="zh-CN" altLang="en-US" sz="2400" kern="0" dirty="0" smtClean="0">
                <a:latin typeface="+mn-ea"/>
              </a:rPr>
              <a:t>最</a:t>
            </a:r>
            <a:r>
              <a:rPr lang="zh-CN" altLang="en-US" sz="2400" kern="0" dirty="0">
                <a:latin typeface="+mn-ea"/>
              </a:rPr>
              <a:t>不</a:t>
            </a:r>
            <a:r>
              <a:rPr lang="zh-CN" altLang="en-US" sz="2400" kern="0" dirty="0">
                <a:solidFill>
                  <a:srgbClr val="240CD2"/>
                </a:solidFill>
                <a:latin typeface="+mn-ea"/>
              </a:rPr>
              <a:t>经常</a:t>
            </a:r>
            <a:r>
              <a:rPr lang="zh-CN" altLang="en-US" sz="2400" kern="0" dirty="0" smtClean="0">
                <a:latin typeface="+mn-ea"/>
              </a:rPr>
              <a:t>使用</a:t>
            </a:r>
            <a:r>
              <a:rPr lang="en-US" altLang="zh-CN" sz="2400" kern="0" dirty="0" smtClean="0">
                <a:latin typeface="+mn-ea"/>
              </a:rPr>
              <a:t>LFU(</a:t>
            </a:r>
            <a:r>
              <a:rPr lang="en-US" altLang="zh-CN" sz="2400" dirty="0" smtClean="0"/>
              <a:t>least </a:t>
            </a:r>
            <a:r>
              <a:rPr lang="en-US" altLang="zh-CN" sz="2400" dirty="0"/>
              <a:t>frequently </a:t>
            </a:r>
            <a:r>
              <a:rPr lang="en-US" altLang="zh-CN" sz="2400" dirty="0" smtClean="0"/>
              <a:t>used)</a:t>
            </a:r>
            <a:endParaRPr lang="en-US" altLang="zh-CN" sz="2400" kern="0" dirty="0">
              <a:latin typeface="+mn-ea"/>
            </a:endParaRPr>
          </a:p>
        </p:txBody>
      </p:sp>
      <p:sp>
        <p:nvSpPr>
          <p:cNvPr id="6" name="Text Box 80"/>
          <p:cNvSpPr txBox="1">
            <a:spLocks noChangeArrowheads="1"/>
          </p:cNvSpPr>
          <p:nvPr/>
        </p:nvSpPr>
        <p:spPr bwMode="auto">
          <a:xfrm>
            <a:off x="2488476" y="2250600"/>
            <a:ext cx="533400" cy="366713"/>
          </a:xfrm>
          <a:prstGeom prst="rect">
            <a:avLst/>
          </a:prstGeom>
          <a:noFill/>
          <a:ln w="9525">
            <a:noFill/>
            <a:miter lim="800000"/>
          </a:ln>
        </p:spPr>
        <p:txBody>
          <a:bodyPr>
            <a:spAutoFit/>
          </a:bodyPr>
          <a:lstStyle/>
          <a:p>
            <a:pPr algn="ctr"/>
            <a:r>
              <a:rPr lang="en-US" altLang="zh-CN" b="1" dirty="0">
                <a:latin typeface="+mn-ea"/>
              </a:rPr>
              <a:t>22</a:t>
            </a:r>
            <a:endParaRPr lang="en-US" altLang="zh-CN" b="1" dirty="0">
              <a:latin typeface="+mn-ea"/>
            </a:endParaRPr>
          </a:p>
        </p:txBody>
      </p:sp>
      <p:sp>
        <p:nvSpPr>
          <p:cNvPr id="7" name="Text Box 81"/>
          <p:cNvSpPr txBox="1">
            <a:spLocks noChangeArrowheads="1"/>
          </p:cNvSpPr>
          <p:nvPr/>
        </p:nvSpPr>
        <p:spPr bwMode="auto">
          <a:xfrm>
            <a:off x="3364776" y="2250600"/>
            <a:ext cx="533400" cy="366713"/>
          </a:xfrm>
          <a:prstGeom prst="rect">
            <a:avLst/>
          </a:prstGeom>
          <a:noFill/>
          <a:ln w="9525">
            <a:noFill/>
            <a:miter lim="800000"/>
          </a:ln>
        </p:spPr>
        <p:txBody>
          <a:bodyPr>
            <a:spAutoFit/>
          </a:bodyPr>
          <a:lstStyle/>
          <a:p>
            <a:pPr algn="ctr"/>
            <a:r>
              <a:rPr lang="en-US" altLang="zh-CN" b="1" i="0" dirty="0">
                <a:latin typeface="+mn-ea"/>
              </a:rPr>
              <a:t>11</a:t>
            </a:r>
            <a:endParaRPr lang="en-US" altLang="zh-CN" b="1" i="0" dirty="0">
              <a:latin typeface="+mn-ea"/>
            </a:endParaRPr>
          </a:p>
        </p:txBody>
      </p:sp>
      <p:sp>
        <p:nvSpPr>
          <p:cNvPr id="8" name="Text Box 82"/>
          <p:cNvSpPr txBox="1">
            <a:spLocks noChangeArrowheads="1"/>
          </p:cNvSpPr>
          <p:nvPr/>
        </p:nvSpPr>
        <p:spPr bwMode="auto">
          <a:xfrm>
            <a:off x="4215676" y="2250600"/>
            <a:ext cx="533400" cy="366713"/>
          </a:xfrm>
          <a:prstGeom prst="rect">
            <a:avLst/>
          </a:prstGeom>
          <a:noFill/>
          <a:ln w="9525">
            <a:noFill/>
            <a:miter lim="800000"/>
          </a:ln>
        </p:spPr>
        <p:txBody>
          <a:bodyPr>
            <a:spAutoFit/>
          </a:bodyPr>
          <a:lstStyle/>
          <a:p>
            <a:pPr algn="ctr"/>
            <a:r>
              <a:rPr lang="en-US" altLang="zh-CN" b="1" i="0" dirty="0">
                <a:latin typeface="+mn-ea"/>
              </a:rPr>
              <a:t>22</a:t>
            </a:r>
            <a:endParaRPr lang="en-US" altLang="zh-CN" b="1" i="0" dirty="0">
              <a:latin typeface="+mn-ea"/>
            </a:endParaRPr>
          </a:p>
        </p:txBody>
      </p:sp>
      <p:sp>
        <p:nvSpPr>
          <p:cNvPr id="9" name="Text Box 83"/>
          <p:cNvSpPr txBox="1">
            <a:spLocks noChangeArrowheads="1"/>
          </p:cNvSpPr>
          <p:nvPr/>
        </p:nvSpPr>
        <p:spPr bwMode="auto">
          <a:xfrm>
            <a:off x="5117376" y="2250600"/>
            <a:ext cx="533400" cy="366713"/>
          </a:xfrm>
          <a:prstGeom prst="rect">
            <a:avLst/>
          </a:prstGeom>
          <a:noFill/>
          <a:ln w="9525">
            <a:noFill/>
            <a:miter lim="800000"/>
          </a:ln>
        </p:spPr>
        <p:txBody>
          <a:bodyPr>
            <a:spAutoFit/>
          </a:bodyPr>
          <a:lstStyle/>
          <a:p>
            <a:pPr algn="ctr"/>
            <a:r>
              <a:rPr lang="en-US" altLang="zh-CN" b="1" i="0" dirty="0">
                <a:latin typeface="+mn-ea"/>
              </a:rPr>
              <a:t>19</a:t>
            </a:r>
            <a:endParaRPr lang="en-US" altLang="zh-CN" b="1" i="0" dirty="0">
              <a:latin typeface="+mn-ea"/>
            </a:endParaRPr>
          </a:p>
        </p:txBody>
      </p:sp>
      <p:sp>
        <p:nvSpPr>
          <p:cNvPr id="10" name="Text Box 84"/>
          <p:cNvSpPr txBox="1">
            <a:spLocks noChangeArrowheads="1"/>
          </p:cNvSpPr>
          <p:nvPr/>
        </p:nvSpPr>
        <p:spPr bwMode="auto">
          <a:xfrm>
            <a:off x="6076226" y="2250600"/>
            <a:ext cx="533400" cy="366713"/>
          </a:xfrm>
          <a:prstGeom prst="rect">
            <a:avLst/>
          </a:prstGeom>
          <a:noFill/>
          <a:ln w="9525">
            <a:noFill/>
            <a:miter lim="800000"/>
          </a:ln>
        </p:spPr>
        <p:txBody>
          <a:bodyPr>
            <a:spAutoFit/>
          </a:bodyPr>
          <a:lstStyle/>
          <a:p>
            <a:pPr algn="ctr"/>
            <a:r>
              <a:rPr lang="en-US" altLang="zh-CN" b="1" i="0" dirty="0">
                <a:latin typeface="+mn-ea"/>
              </a:rPr>
              <a:t>11</a:t>
            </a:r>
            <a:endParaRPr lang="en-US" altLang="zh-CN" b="1" i="0" dirty="0">
              <a:latin typeface="+mn-ea"/>
            </a:endParaRPr>
          </a:p>
        </p:txBody>
      </p:sp>
      <p:sp>
        <p:nvSpPr>
          <p:cNvPr id="11" name="Text Box 85"/>
          <p:cNvSpPr txBox="1">
            <a:spLocks noChangeArrowheads="1"/>
          </p:cNvSpPr>
          <p:nvPr/>
        </p:nvSpPr>
        <p:spPr bwMode="auto">
          <a:xfrm>
            <a:off x="7066826" y="2250600"/>
            <a:ext cx="533400" cy="366713"/>
          </a:xfrm>
          <a:prstGeom prst="rect">
            <a:avLst/>
          </a:prstGeom>
          <a:noFill/>
          <a:ln w="9525">
            <a:noFill/>
            <a:miter lim="800000"/>
          </a:ln>
        </p:spPr>
        <p:txBody>
          <a:bodyPr>
            <a:spAutoFit/>
          </a:bodyPr>
          <a:lstStyle/>
          <a:p>
            <a:pPr algn="ctr"/>
            <a:r>
              <a:rPr lang="en-US" altLang="zh-CN" b="1" i="0" dirty="0">
                <a:latin typeface="+mn-ea"/>
              </a:rPr>
              <a:t>16</a:t>
            </a:r>
            <a:endParaRPr lang="en-US" altLang="zh-CN" b="1" i="0" dirty="0">
              <a:latin typeface="+mn-ea"/>
            </a:endParaRPr>
          </a:p>
        </p:txBody>
      </p:sp>
      <p:sp>
        <p:nvSpPr>
          <p:cNvPr id="12" name="Text Box 86"/>
          <p:cNvSpPr txBox="1">
            <a:spLocks noChangeArrowheads="1"/>
          </p:cNvSpPr>
          <p:nvPr/>
        </p:nvSpPr>
        <p:spPr bwMode="auto">
          <a:xfrm>
            <a:off x="8992464" y="2250600"/>
            <a:ext cx="533400" cy="366713"/>
          </a:xfrm>
          <a:prstGeom prst="rect">
            <a:avLst/>
          </a:prstGeom>
          <a:noFill/>
          <a:ln w="9525">
            <a:noFill/>
            <a:miter lim="800000"/>
          </a:ln>
        </p:spPr>
        <p:txBody>
          <a:bodyPr>
            <a:spAutoFit/>
          </a:bodyPr>
          <a:lstStyle/>
          <a:p>
            <a:pPr algn="ctr"/>
            <a:r>
              <a:rPr lang="en-US" altLang="zh-CN" b="1" i="0" dirty="0">
                <a:latin typeface="+mn-ea"/>
              </a:rPr>
              <a:t>4</a:t>
            </a:r>
            <a:endParaRPr lang="en-US" altLang="zh-CN" b="1" i="0" dirty="0">
              <a:latin typeface="+mn-ea"/>
            </a:endParaRPr>
          </a:p>
        </p:txBody>
      </p:sp>
      <p:sp>
        <p:nvSpPr>
          <p:cNvPr id="14" name="Text Box 88"/>
          <p:cNvSpPr txBox="1">
            <a:spLocks noChangeArrowheads="1"/>
          </p:cNvSpPr>
          <p:nvPr/>
        </p:nvSpPr>
        <p:spPr bwMode="auto">
          <a:xfrm>
            <a:off x="2463076" y="5236688"/>
            <a:ext cx="685800" cy="369332"/>
          </a:xfrm>
          <a:prstGeom prst="rect">
            <a:avLst/>
          </a:prstGeom>
          <a:noFill/>
          <a:ln w="9525">
            <a:noFill/>
            <a:miter lim="800000"/>
          </a:ln>
        </p:spPr>
        <p:txBody>
          <a:bodyPr>
            <a:spAutoFit/>
          </a:bodyPr>
          <a:lstStyle/>
          <a:p>
            <a:pPr algn="ctr"/>
            <a:r>
              <a:rPr lang="zh-CN" altLang="en-US" i="0" dirty="0">
                <a:latin typeface="+mn-ea"/>
              </a:rPr>
              <a:t>载入</a:t>
            </a:r>
            <a:endParaRPr lang="zh-CN" altLang="en-US" i="0" dirty="0">
              <a:latin typeface="+mn-ea"/>
            </a:endParaRPr>
          </a:p>
        </p:txBody>
      </p:sp>
      <p:sp>
        <p:nvSpPr>
          <p:cNvPr id="15" name="Text Box 89"/>
          <p:cNvSpPr txBox="1">
            <a:spLocks noChangeArrowheads="1"/>
          </p:cNvSpPr>
          <p:nvPr/>
        </p:nvSpPr>
        <p:spPr bwMode="auto">
          <a:xfrm>
            <a:off x="3301276" y="5236688"/>
            <a:ext cx="685800" cy="369332"/>
          </a:xfrm>
          <a:prstGeom prst="rect">
            <a:avLst/>
          </a:prstGeom>
          <a:noFill/>
          <a:ln w="9525">
            <a:noFill/>
            <a:miter lim="800000"/>
          </a:ln>
        </p:spPr>
        <p:txBody>
          <a:bodyPr>
            <a:spAutoFit/>
          </a:bodyPr>
          <a:lstStyle/>
          <a:p>
            <a:pPr algn="ctr"/>
            <a:r>
              <a:rPr lang="zh-CN" altLang="en-US" i="0" dirty="0">
                <a:latin typeface="+mn-ea"/>
              </a:rPr>
              <a:t>载入</a:t>
            </a:r>
            <a:endParaRPr lang="zh-CN" altLang="en-US" i="0" dirty="0">
              <a:latin typeface="+mn-ea"/>
            </a:endParaRPr>
          </a:p>
        </p:txBody>
      </p:sp>
      <p:sp>
        <p:nvSpPr>
          <p:cNvPr id="16" name="Text Box 90"/>
          <p:cNvSpPr txBox="1">
            <a:spLocks noChangeArrowheads="1"/>
          </p:cNvSpPr>
          <p:nvPr/>
        </p:nvSpPr>
        <p:spPr bwMode="auto">
          <a:xfrm>
            <a:off x="4202976" y="5222400"/>
            <a:ext cx="685800" cy="369332"/>
          </a:xfrm>
          <a:prstGeom prst="rect">
            <a:avLst/>
          </a:prstGeom>
          <a:noFill/>
          <a:ln w="9525">
            <a:noFill/>
            <a:miter lim="800000"/>
          </a:ln>
        </p:spPr>
        <p:txBody>
          <a:bodyPr>
            <a:spAutoFit/>
          </a:bodyPr>
          <a:lstStyle/>
          <a:p>
            <a:pPr algn="ctr"/>
            <a:r>
              <a:rPr lang="zh-CN" altLang="en-US" i="0" dirty="0">
                <a:solidFill>
                  <a:srgbClr val="FF0000"/>
                </a:solidFill>
                <a:latin typeface="+mn-ea"/>
              </a:rPr>
              <a:t>命中</a:t>
            </a:r>
            <a:endParaRPr lang="zh-CN" altLang="en-US" i="0" dirty="0">
              <a:solidFill>
                <a:srgbClr val="FF0000"/>
              </a:solidFill>
              <a:latin typeface="+mn-ea"/>
            </a:endParaRPr>
          </a:p>
        </p:txBody>
      </p:sp>
      <p:sp>
        <p:nvSpPr>
          <p:cNvPr id="17" name="Text Box 91"/>
          <p:cNvSpPr txBox="1">
            <a:spLocks noChangeArrowheads="1"/>
          </p:cNvSpPr>
          <p:nvPr/>
        </p:nvSpPr>
        <p:spPr bwMode="auto">
          <a:xfrm>
            <a:off x="5117376" y="5247800"/>
            <a:ext cx="685800" cy="369332"/>
          </a:xfrm>
          <a:prstGeom prst="rect">
            <a:avLst/>
          </a:prstGeom>
          <a:noFill/>
          <a:ln w="9525">
            <a:noFill/>
            <a:miter lim="800000"/>
          </a:ln>
        </p:spPr>
        <p:txBody>
          <a:bodyPr>
            <a:spAutoFit/>
          </a:bodyPr>
          <a:lstStyle/>
          <a:p>
            <a:pPr algn="ctr"/>
            <a:r>
              <a:rPr lang="zh-CN" altLang="en-US" i="0" dirty="0">
                <a:latin typeface="+mn-ea"/>
              </a:rPr>
              <a:t>载入</a:t>
            </a:r>
            <a:endParaRPr lang="zh-CN" altLang="en-US" i="0" dirty="0">
              <a:latin typeface="+mn-ea"/>
            </a:endParaRPr>
          </a:p>
        </p:txBody>
      </p:sp>
      <p:sp>
        <p:nvSpPr>
          <p:cNvPr id="18" name="Text Box 92"/>
          <p:cNvSpPr txBox="1">
            <a:spLocks noChangeArrowheads="1"/>
          </p:cNvSpPr>
          <p:nvPr/>
        </p:nvSpPr>
        <p:spPr bwMode="auto">
          <a:xfrm>
            <a:off x="6082576" y="5222400"/>
            <a:ext cx="685800" cy="369332"/>
          </a:xfrm>
          <a:prstGeom prst="rect">
            <a:avLst/>
          </a:prstGeom>
          <a:noFill/>
          <a:ln w="9525">
            <a:noFill/>
            <a:miter lim="800000"/>
          </a:ln>
        </p:spPr>
        <p:txBody>
          <a:bodyPr>
            <a:spAutoFit/>
          </a:bodyPr>
          <a:lstStyle/>
          <a:p>
            <a:pPr algn="ctr"/>
            <a:r>
              <a:rPr lang="zh-CN" altLang="en-US" i="0" dirty="0">
                <a:solidFill>
                  <a:srgbClr val="FF0000"/>
                </a:solidFill>
                <a:latin typeface="+mn-ea"/>
              </a:rPr>
              <a:t>命中</a:t>
            </a:r>
            <a:endParaRPr lang="zh-CN" altLang="en-US" i="0" dirty="0">
              <a:solidFill>
                <a:srgbClr val="FF0000"/>
              </a:solidFill>
              <a:latin typeface="+mn-ea"/>
            </a:endParaRPr>
          </a:p>
        </p:txBody>
      </p:sp>
      <p:sp>
        <p:nvSpPr>
          <p:cNvPr id="19" name="Text Box 93"/>
          <p:cNvSpPr txBox="1">
            <a:spLocks noChangeArrowheads="1"/>
          </p:cNvSpPr>
          <p:nvPr/>
        </p:nvSpPr>
        <p:spPr bwMode="auto">
          <a:xfrm>
            <a:off x="7047776" y="5222400"/>
            <a:ext cx="685800" cy="369332"/>
          </a:xfrm>
          <a:prstGeom prst="rect">
            <a:avLst/>
          </a:prstGeom>
          <a:noFill/>
          <a:ln w="9525">
            <a:noFill/>
            <a:miter lim="800000"/>
          </a:ln>
        </p:spPr>
        <p:txBody>
          <a:bodyPr>
            <a:spAutoFit/>
          </a:bodyPr>
          <a:lstStyle/>
          <a:p>
            <a:pPr algn="ctr"/>
            <a:r>
              <a:rPr lang="zh-CN" altLang="en-US" i="0" dirty="0">
                <a:latin typeface="+mn-ea"/>
              </a:rPr>
              <a:t>载入</a:t>
            </a:r>
            <a:endParaRPr lang="zh-CN" altLang="en-US" i="0" dirty="0">
              <a:latin typeface="+mn-ea"/>
            </a:endParaRPr>
          </a:p>
        </p:txBody>
      </p:sp>
      <p:sp>
        <p:nvSpPr>
          <p:cNvPr id="20" name="Text Box 94"/>
          <p:cNvSpPr txBox="1">
            <a:spLocks noChangeArrowheads="1"/>
          </p:cNvSpPr>
          <p:nvPr/>
        </p:nvSpPr>
        <p:spPr bwMode="auto">
          <a:xfrm>
            <a:off x="8897214" y="5222400"/>
            <a:ext cx="685800" cy="369332"/>
          </a:xfrm>
          <a:prstGeom prst="rect">
            <a:avLst/>
          </a:prstGeom>
          <a:noFill/>
          <a:ln w="9525">
            <a:noFill/>
            <a:miter lim="800000"/>
          </a:ln>
        </p:spPr>
        <p:txBody>
          <a:bodyPr>
            <a:spAutoFit/>
          </a:bodyPr>
          <a:lstStyle/>
          <a:p>
            <a:pPr algn="ctr"/>
            <a:r>
              <a:rPr lang="zh-CN" altLang="en-US" i="0" dirty="0">
                <a:solidFill>
                  <a:srgbClr val="0000FF"/>
                </a:solidFill>
                <a:latin typeface="+mn-ea"/>
              </a:rPr>
              <a:t>替换</a:t>
            </a:r>
            <a:endParaRPr lang="zh-CN" altLang="en-US" i="0" dirty="0">
              <a:solidFill>
                <a:srgbClr val="0000FF"/>
              </a:solidFill>
              <a:latin typeface="+mn-ea"/>
            </a:endParaRPr>
          </a:p>
        </p:txBody>
      </p:sp>
      <p:sp>
        <p:nvSpPr>
          <p:cNvPr id="22" name="Line 96"/>
          <p:cNvSpPr>
            <a:spLocks noChangeShapeType="1"/>
          </p:cNvSpPr>
          <p:nvPr/>
        </p:nvSpPr>
        <p:spPr bwMode="auto">
          <a:xfrm>
            <a:off x="2539274" y="2160113"/>
            <a:ext cx="7308000" cy="0"/>
          </a:xfrm>
          <a:prstGeom prst="line">
            <a:avLst/>
          </a:prstGeom>
          <a:noFill/>
          <a:ln w="28575">
            <a:solidFill>
              <a:schemeClr val="tx1"/>
            </a:solidFill>
            <a:round/>
            <a:tailEnd type="triangle" w="med" len="med"/>
          </a:ln>
        </p:spPr>
        <p:txBody>
          <a:bodyPr/>
          <a:lstStyle/>
          <a:p>
            <a:endParaRPr lang="zh-CN" altLang="en-US">
              <a:latin typeface="+mn-ea"/>
            </a:endParaRPr>
          </a:p>
        </p:txBody>
      </p:sp>
      <p:sp>
        <p:nvSpPr>
          <p:cNvPr id="23" name="Text Box 97"/>
          <p:cNvSpPr txBox="1">
            <a:spLocks noChangeArrowheads="1"/>
          </p:cNvSpPr>
          <p:nvPr/>
        </p:nvSpPr>
        <p:spPr bwMode="auto">
          <a:xfrm>
            <a:off x="9739324" y="1955561"/>
            <a:ext cx="533400" cy="366712"/>
          </a:xfrm>
          <a:prstGeom prst="rect">
            <a:avLst/>
          </a:prstGeom>
          <a:noFill/>
          <a:ln w="9525">
            <a:noFill/>
            <a:miter lim="800000"/>
          </a:ln>
        </p:spPr>
        <p:txBody>
          <a:bodyPr>
            <a:spAutoFit/>
          </a:bodyPr>
          <a:lstStyle/>
          <a:p>
            <a:pPr algn="ctr"/>
            <a:r>
              <a:rPr lang="en-US" altLang="zh-CN" b="1" i="0" dirty="0">
                <a:latin typeface="+mn-ea"/>
              </a:rPr>
              <a:t>t</a:t>
            </a:r>
            <a:endParaRPr lang="en-US" altLang="zh-CN" b="1" i="0" dirty="0">
              <a:latin typeface="+mn-ea"/>
            </a:endParaRPr>
          </a:p>
        </p:txBody>
      </p:sp>
      <p:grpSp>
        <p:nvGrpSpPr>
          <p:cNvPr id="24" name="Group 98"/>
          <p:cNvGrpSpPr/>
          <p:nvPr/>
        </p:nvGrpSpPr>
        <p:grpSpPr bwMode="auto">
          <a:xfrm>
            <a:off x="1950314" y="2714150"/>
            <a:ext cx="685800" cy="2181225"/>
            <a:chOff x="0" y="1689"/>
            <a:chExt cx="432" cy="1374"/>
          </a:xfrm>
        </p:grpSpPr>
        <p:sp>
          <p:nvSpPr>
            <p:cNvPr id="25" name="Text Box 99"/>
            <p:cNvSpPr txBox="1">
              <a:spLocks noChangeArrowheads="1"/>
            </p:cNvSpPr>
            <p:nvPr/>
          </p:nvSpPr>
          <p:spPr bwMode="auto">
            <a:xfrm>
              <a:off x="0" y="1689"/>
              <a:ext cx="432" cy="231"/>
            </a:xfrm>
            <a:prstGeom prst="rect">
              <a:avLst/>
            </a:prstGeom>
            <a:noFill/>
            <a:ln w="9525">
              <a:noFill/>
              <a:miter lim="800000"/>
            </a:ln>
          </p:spPr>
          <p:txBody>
            <a:bodyPr>
              <a:spAutoFit/>
            </a:bodyPr>
            <a:lstStyle/>
            <a:p>
              <a:pPr algn="ctr"/>
              <a:r>
                <a:rPr lang="en-US" altLang="zh-CN">
                  <a:latin typeface="+mn-ea"/>
                </a:rPr>
                <a:t>0</a:t>
              </a:r>
              <a:endParaRPr lang="en-US" altLang="zh-CN">
                <a:latin typeface="+mn-ea"/>
              </a:endParaRPr>
            </a:p>
          </p:txBody>
        </p:sp>
        <p:sp>
          <p:nvSpPr>
            <p:cNvPr id="26" name="Text Box 100"/>
            <p:cNvSpPr txBox="1">
              <a:spLocks noChangeArrowheads="1"/>
            </p:cNvSpPr>
            <p:nvPr/>
          </p:nvSpPr>
          <p:spPr bwMode="auto">
            <a:xfrm>
              <a:off x="0" y="2064"/>
              <a:ext cx="432" cy="231"/>
            </a:xfrm>
            <a:prstGeom prst="rect">
              <a:avLst/>
            </a:prstGeom>
            <a:noFill/>
            <a:ln w="9525">
              <a:noFill/>
              <a:miter lim="800000"/>
            </a:ln>
          </p:spPr>
          <p:txBody>
            <a:bodyPr>
              <a:spAutoFit/>
            </a:bodyPr>
            <a:lstStyle/>
            <a:p>
              <a:pPr algn="ctr"/>
              <a:r>
                <a:rPr lang="en-US" altLang="zh-CN">
                  <a:latin typeface="+mn-ea"/>
                </a:rPr>
                <a:t>1</a:t>
              </a:r>
              <a:endParaRPr lang="en-US" altLang="zh-CN">
                <a:latin typeface="+mn-ea"/>
              </a:endParaRPr>
            </a:p>
          </p:txBody>
        </p:sp>
        <p:sp>
          <p:nvSpPr>
            <p:cNvPr id="27" name="Text Box 101"/>
            <p:cNvSpPr txBox="1">
              <a:spLocks noChangeArrowheads="1"/>
            </p:cNvSpPr>
            <p:nvPr/>
          </p:nvSpPr>
          <p:spPr bwMode="auto">
            <a:xfrm>
              <a:off x="0" y="2457"/>
              <a:ext cx="432" cy="231"/>
            </a:xfrm>
            <a:prstGeom prst="rect">
              <a:avLst/>
            </a:prstGeom>
            <a:noFill/>
            <a:ln w="9525">
              <a:noFill/>
              <a:miter lim="800000"/>
            </a:ln>
          </p:spPr>
          <p:txBody>
            <a:bodyPr>
              <a:spAutoFit/>
            </a:bodyPr>
            <a:lstStyle/>
            <a:p>
              <a:pPr algn="ctr"/>
              <a:r>
                <a:rPr lang="en-US" altLang="zh-CN">
                  <a:latin typeface="+mn-ea"/>
                </a:rPr>
                <a:t>2</a:t>
              </a:r>
              <a:endParaRPr lang="en-US" altLang="zh-CN">
                <a:latin typeface="+mn-ea"/>
              </a:endParaRPr>
            </a:p>
          </p:txBody>
        </p:sp>
        <p:sp>
          <p:nvSpPr>
            <p:cNvPr id="28" name="Text Box 102"/>
            <p:cNvSpPr txBox="1">
              <a:spLocks noChangeArrowheads="1"/>
            </p:cNvSpPr>
            <p:nvPr/>
          </p:nvSpPr>
          <p:spPr bwMode="auto">
            <a:xfrm>
              <a:off x="0" y="2832"/>
              <a:ext cx="432" cy="231"/>
            </a:xfrm>
            <a:prstGeom prst="rect">
              <a:avLst/>
            </a:prstGeom>
            <a:noFill/>
            <a:ln w="9525">
              <a:noFill/>
              <a:miter lim="800000"/>
            </a:ln>
          </p:spPr>
          <p:txBody>
            <a:bodyPr>
              <a:spAutoFit/>
            </a:bodyPr>
            <a:lstStyle/>
            <a:p>
              <a:pPr algn="ctr"/>
              <a:r>
                <a:rPr lang="en-US" altLang="zh-CN">
                  <a:latin typeface="+mn-ea"/>
                </a:rPr>
                <a:t>3</a:t>
              </a:r>
              <a:endParaRPr lang="en-US" altLang="zh-CN">
                <a:latin typeface="+mn-ea"/>
              </a:endParaRPr>
            </a:p>
          </p:txBody>
        </p:sp>
      </p:grpSp>
      <p:grpSp>
        <p:nvGrpSpPr>
          <p:cNvPr id="29" name="Group 103"/>
          <p:cNvGrpSpPr/>
          <p:nvPr/>
        </p:nvGrpSpPr>
        <p:grpSpPr bwMode="auto">
          <a:xfrm>
            <a:off x="2463076" y="2617313"/>
            <a:ext cx="614363" cy="2466975"/>
            <a:chOff x="384" y="1584"/>
            <a:chExt cx="387" cy="1554"/>
          </a:xfrm>
          <a:noFill/>
        </p:grpSpPr>
        <p:sp>
          <p:nvSpPr>
            <p:cNvPr id="30" name="Rectangle 104"/>
            <p:cNvSpPr>
              <a:spLocks noChangeArrowheads="1"/>
            </p:cNvSpPr>
            <p:nvPr/>
          </p:nvSpPr>
          <p:spPr bwMode="auto">
            <a:xfrm>
              <a:off x="384"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a:solidFill>
                  <a:srgbClr val="003300"/>
                </a:solidFill>
                <a:latin typeface="+mn-ea"/>
              </a:endParaRPr>
            </a:p>
          </p:txBody>
        </p:sp>
        <p:sp>
          <p:nvSpPr>
            <p:cNvPr id="31" name="Rectangle 105"/>
            <p:cNvSpPr>
              <a:spLocks noChangeArrowheads="1"/>
            </p:cNvSpPr>
            <p:nvPr/>
          </p:nvSpPr>
          <p:spPr bwMode="auto">
            <a:xfrm>
              <a:off x="384"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a:solidFill>
                  <a:srgbClr val="003300"/>
                </a:solidFill>
                <a:latin typeface="+mn-ea"/>
              </a:endParaRPr>
            </a:p>
          </p:txBody>
        </p:sp>
        <p:sp>
          <p:nvSpPr>
            <p:cNvPr id="32" name="Rectangle 106"/>
            <p:cNvSpPr>
              <a:spLocks noChangeArrowheads="1"/>
            </p:cNvSpPr>
            <p:nvPr/>
          </p:nvSpPr>
          <p:spPr bwMode="auto">
            <a:xfrm>
              <a:off x="384"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a:solidFill>
                  <a:srgbClr val="003300"/>
                </a:solidFill>
                <a:latin typeface="+mn-ea"/>
              </a:endParaRPr>
            </a:p>
          </p:txBody>
        </p:sp>
        <p:sp>
          <p:nvSpPr>
            <p:cNvPr id="33" name="Rectangle 107"/>
            <p:cNvSpPr>
              <a:spLocks noChangeArrowheads="1"/>
            </p:cNvSpPr>
            <p:nvPr/>
          </p:nvSpPr>
          <p:spPr bwMode="auto">
            <a:xfrm>
              <a:off x="384"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a:solidFill>
                  <a:srgbClr val="003300"/>
                </a:solidFill>
                <a:latin typeface="+mn-ea"/>
              </a:endParaRPr>
            </a:p>
          </p:txBody>
        </p:sp>
      </p:grpSp>
      <p:sp>
        <p:nvSpPr>
          <p:cNvPr id="34" name="Rectangle 108"/>
          <p:cNvSpPr>
            <a:spLocks noChangeArrowheads="1"/>
          </p:cNvSpPr>
          <p:nvPr/>
        </p:nvSpPr>
        <p:spPr bwMode="auto">
          <a:xfrm>
            <a:off x="2463076" y="2617313"/>
            <a:ext cx="614363" cy="617537"/>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mn-ea"/>
              </a:rPr>
              <a:t>22</a:t>
            </a:r>
            <a:r>
              <a:rPr lang="en-US" altLang="zh-CN" b="1" i="0" baseline="50000" dirty="0">
                <a:solidFill>
                  <a:schemeClr val="bg1"/>
                </a:solidFill>
                <a:latin typeface="+mn-ea"/>
              </a:rPr>
              <a:t>0</a:t>
            </a:r>
            <a:endParaRPr lang="en-US" altLang="zh-CN" b="1" i="0" baseline="50000" dirty="0">
              <a:solidFill>
                <a:schemeClr val="bg1"/>
              </a:solidFill>
              <a:latin typeface="+mn-ea"/>
            </a:endParaRPr>
          </a:p>
        </p:txBody>
      </p:sp>
      <p:grpSp>
        <p:nvGrpSpPr>
          <p:cNvPr id="35" name="Group 109"/>
          <p:cNvGrpSpPr/>
          <p:nvPr/>
        </p:nvGrpSpPr>
        <p:grpSpPr bwMode="auto">
          <a:xfrm>
            <a:off x="3301276" y="2617313"/>
            <a:ext cx="614363" cy="2466975"/>
            <a:chOff x="1008" y="1584"/>
            <a:chExt cx="387" cy="1554"/>
          </a:xfrm>
          <a:noFill/>
        </p:grpSpPr>
        <p:sp>
          <p:nvSpPr>
            <p:cNvPr id="36" name="Rectangle 110"/>
            <p:cNvSpPr>
              <a:spLocks noChangeArrowheads="1"/>
            </p:cNvSpPr>
            <p:nvPr/>
          </p:nvSpPr>
          <p:spPr bwMode="auto">
            <a:xfrm>
              <a:off x="1008"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22</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sp>
          <p:nvSpPr>
            <p:cNvPr id="37" name="Rectangle 111"/>
            <p:cNvSpPr>
              <a:spLocks noChangeArrowheads="1"/>
            </p:cNvSpPr>
            <p:nvPr/>
          </p:nvSpPr>
          <p:spPr bwMode="auto">
            <a:xfrm>
              <a:off x="1008"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38" name="Rectangle 112"/>
            <p:cNvSpPr>
              <a:spLocks noChangeArrowheads="1"/>
            </p:cNvSpPr>
            <p:nvPr/>
          </p:nvSpPr>
          <p:spPr bwMode="auto">
            <a:xfrm>
              <a:off x="1008"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39" name="Rectangle 113"/>
            <p:cNvSpPr>
              <a:spLocks noChangeArrowheads="1"/>
            </p:cNvSpPr>
            <p:nvPr/>
          </p:nvSpPr>
          <p:spPr bwMode="auto">
            <a:xfrm>
              <a:off x="1008"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grpSp>
      <p:sp>
        <p:nvSpPr>
          <p:cNvPr id="40" name="Rectangle 114"/>
          <p:cNvSpPr>
            <a:spLocks noChangeArrowheads="1"/>
          </p:cNvSpPr>
          <p:nvPr/>
        </p:nvSpPr>
        <p:spPr bwMode="auto">
          <a:xfrm>
            <a:off x="3301276" y="3230088"/>
            <a:ext cx="614363" cy="617537"/>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11</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grpSp>
        <p:nvGrpSpPr>
          <p:cNvPr id="41" name="Group 115"/>
          <p:cNvGrpSpPr/>
          <p:nvPr/>
        </p:nvGrpSpPr>
        <p:grpSpPr bwMode="auto">
          <a:xfrm>
            <a:off x="6077814" y="2617313"/>
            <a:ext cx="614362" cy="2466975"/>
            <a:chOff x="2925" y="1584"/>
            <a:chExt cx="387" cy="1554"/>
          </a:xfrm>
          <a:noFill/>
        </p:grpSpPr>
        <p:sp>
          <p:nvSpPr>
            <p:cNvPr id="42" name="Rectangle 116"/>
            <p:cNvSpPr>
              <a:spLocks noChangeArrowheads="1"/>
            </p:cNvSpPr>
            <p:nvPr/>
          </p:nvSpPr>
          <p:spPr bwMode="auto">
            <a:xfrm>
              <a:off x="2925"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22</a:t>
              </a:r>
              <a:r>
                <a:rPr lang="en-US" altLang="zh-CN" b="1" i="0" baseline="50000" dirty="0" smtClean="0">
                  <a:solidFill>
                    <a:srgbClr val="003300"/>
                  </a:solidFill>
                  <a:latin typeface="+mn-ea"/>
                </a:rPr>
                <a:t>1</a:t>
              </a:r>
              <a:endParaRPr lang="en-US" altLang="zh-CN" b="1" i="0" baseline="50000" dirty="0">
                <a:solidFill>
                  <a:srgbClr val="003300"/>
                </a:solidFill>
                <a:latin typeface="+mn-ea"/>
              </a:endParaRPr>
            </a:p>
          </p:txBody>
        </p:sp>
        <p:sp>
          <p:nvSpPr>
            <p:cNvPr id="43" name="Rectangle 117"/>
            <p:cNvSpPr>
              <a:spLocks noChangeArrowheads="1"/>
            </p:cNvSpPr>
            <p:nvPr/>
          </p:nvSpPr>
          <p:spPr bwMode="auto">
            <a:xfrm>
              <a:off x="2925"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11</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sp>
          <p:nvSpPr>
            <p:cNvPr id="44" name="Rectangle 118"/>
            <p:cNvSpPr>
              <a:spLocks noChangeArrowheads="1"/>
            </p:cNvSpPr>
            <p:nvPr/>
          </p:nvSpPr>
          <p:spPr bwMode="auto">
            <a:xfrm>
              <a:off x="2925"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19</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sp>
          <p:nvSpPr>
            <p:cNvPr id="45" name="Rectangle 119"/>
            <p:cNvSpPr>
              <a:spLocks noChangeArrowheads="1"/>
            </p:cNvSpPr>
            <p:nvPr/>
          </p:nvSpPr>
          <p:spPr bwMode="auto">
            <a:xfrm>
              <a:off x="2925"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grpSp>
      <p:grpSp>
        <p:nvGrpSpPr>
          <p:cNvPr id="47" name="Group 120"/>
          <p:cNvGrpSpPr/>
          <p:nvPr/>
        </p:nvGrpSpPr>
        <p:grpSpPr bwMode="auto">
          <a:xfrm>
            <a:off x="7047776" y="2617313"/>
            <a:ext cx="614363" cy="2466975"/>
            <a:chOff x="3504" y="1584"/>
            <a:chExt cx="387" cy="1554"/>
          </a:xfrm>
          <a:noFill/>
        </p:grpSpPr>
        <p:sp>
          <p:nvSpPr>
            <p:cNvPr id="48" name="Rectangle 121"/>
            <p:cNvSpPr>
              <a:spLocks noChangeArrowheads="1"/>
            </p:cNvSpPr>
            <p:nvPr/>
          </p:nvSpPr>
          <p:spPr bwMode="auto">
            <a:xfrm>
              <a:off x="3504"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mn-ea"/>
                </a:rPr>
                <a:t>22</a:t>
              </a:r>
              <a:r>
                <a:rPr lang="en-US" altLang="zh-CN" b="1" i="0" baseline="50000">
                  <a:solidFill>
                    <a:srgbClr val="003300"/>
                  </a:solidFill>
                  <a:latin typeface="+mn-ea"/>
                </a:rPr>
                <a:t>1</a:t>
              </a:r>
              <a:endParaRPr lang="en-US" altLang="zh-CN" b="1" i="0" baseline="50000">
                <a:solidFill>
                  <a:srgbClr val="003300"/>
                </a:solidFill>
                <a:latin typeface="+mn-ea"/>
              </a:endParaRPr>
            </a:p>
          </p:txBody>
        </p:sp>
        <p:sp>
          <p:nvSpPr>
            <p:cNvPr id="49" name="Rectangle 122"/>
            <p:cNvSpPr>
              <a:spLocks noChangeArrowheads="1"/>
            </p:cNvSpPr>
            <p:nvPr/>
          </p:nvSpPr>
          <p:spPr bwMode="auto">
            <a:xfrm>
              <a:off x="3504" y="1968"/>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mn-ea"/>
                </a:rPr>
                <a:t>11</a:t>
              </a:r>
              <a:r>
                <a:rPr lang="en-US" altLang="zh-CN" b="1" i="0" baseline="50000">
                  <a:solidFill>
                    <a:srgbClr val="003300"/>
                  </a:solidFill>
                  <a:latin typeface="+mn-ea"/>
                </a:rPr>
                <a:t>1</a:t>
              </a:r>
              <a:endParaRPr lang="en-US" altLang="zh-CN" b="1" i="0" baseline="50000">
                <a:solidFill>
                  <a:srgbClr val="003300"/>
                </a:solidFill>
                <a:latin typeface="+mn-ea"/>
              </a:endParaRPr>
            </a:p>
          </p:txBody>
        </p:sp>
        <p:sp>
          <p:nvSpPr>
            <p:cNvPr id="50" name="Rectangle 123"/>
            <p:cNvSpPr>
              <a:spLocks noChangeArrowheads="1"/>
            </p:cNvSpPr>
            <p:nvPr/>
          </p:nvSpPr>
          <p:spPr bwMode="auto">
            <a:xfrm>
              <a:off x="3504" y="2354"/>
              <a:ext cx="387" cy="396"/>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19</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sp>
          <p:nvSpPr>
            <p:cNvPr id="51" name="Rectangle 124"/>
            <p:cNvSpPr>
              <a:spLocks noChangeArrowheads="1"/>
            </p:cNvSpPr>
            <p:nvPr/>
          </p:nvSpPr>
          <p:spPr bwMode="auto">
            <a:xfrm>
              <a:off x="3504"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grpSp>
      <p:sp>
        <p:nvSpPr>
          <p:cNvPr id="57" name="Rectangle 130"/>
          <p:cNvSpPr>
            <a:spLocks noChangeArrowheads="1"/>
          </p:cNvSpPr>
          <p:nvPr/>
        </p:nvSpPr>
        <p:spPr bwMode="auto">
          <a:xfrm>
            <a:off x="6078539" y="3233987"/>
            <a:ext cx="614362" cy="646113"/>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11</a:t>
            </a:r>
            <a:r>
              <a:rPr lang="en-US" altLang="zh-CN" b="1" i="0" baseline="50000" dirty="0" smtClean="0">
                <a:solidFill>
                  <a:schemeClr val="bg1"/>
                </a:solidFill>
                <a:latin typeface="+mn-ea"/>
              </a:rPr>
              <a:t>1</a:t>
            </a:r>
            <a:endParaRPr lang="en-US" altLang="zh-CN" b="1" i="0" baseline="50000" dirty="0">
              <a:solidFill>
                <a:schemeClr val="bg1"/>
              </a:solidFill>
              <a:latin typeface="+mn-ea"/>
            </a:endParaRPr>
          </a:p>
        </p:txBody>
      </p:sp>
      <p:sp>
        <p:nvSpPr>
          <p:cNvPr id="58" name="Rectangle 131"/>
          <p:cNvSpPr>
            <a:spLocks noChangeArrowheads="1"/>
          </p:cNvSpPr>
          <p:nvPr/>
        </p:nvSpPr>
        <p:spPr bwMode="auto">
          <a:xfrm>
            <a:off x="7047776" y="4446113"/>
            <a:ext cx="614363" cy="646112"/>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16</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grpSp>
        <p:nvGrpSpPr>
          <p:cNvPr id="59" name="Group 132"/>
          <p:cNvGrpSpPr/>
          <p:nvPr/>
        </p:nvGrpSpPr>
        <p:grpSpPr bwMode="auto">
          <a:xfrm>
            <a:off x="8973414" y="2617313"/>
            <a:ext cx="614362" cy="2466975"/>
            <a:chOff x="4128" y="1584"/>
            <a:chExt cx="387" cy="1554"/>
          </a:xfrm>
          <a:noFill/>
        </p:grpSpPr>
        <p:sp>
          <p:nvSpPr>
            <p:cNvPr id="60" name="Rectangle 133"/>
            <p:cNvSpPr>
              <a:spLocks noChangeArrowheads="1"/>
            </p:cNvSpPr>
            <p:nvPr/>
          </p:nvSpPr>
          <p:spPr bwMode="auto">
            <a:xfrm>
              <a:off x="4128"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mn-ea"/>
                </a:rPr>
                <a:t>22</a:t>
              </a:r>
              <a:r>
                <a:rPr lang="en-US" altLang="zh-CN" b="1" i="0" baseline="50000">
                  <a:solidFill>
                    <a:srgbClr val="003300"/>
                  </a:solidFill>
                  <a:latin typeface="+mn-ea"/>
                </a:rPr>
                <a:t>2</a:t>
              </a:r>
              <a:endParaRPr lang="en-US" altLang="zh-CN" b="1" i="0" baseline="50000">
                <a:solidFill>
                  <a:srgbClr val="003300"/>
                </a:solidFill>
                <a:latin typeface="+mn-ea"/>
              </a:endParaRPr>
            </a:p>
          </p:txBody>
        </p:sp>
        <p:sp>
          <p:nvSpPr>
            <p:cNvPr id="61" name="Rectangle 134"/>
            <p:cNvSpPr>
              <a:spLocks noChangeArrowheads="1"/>
            </p:cNvSpPr>
            <p:nvPr/>
          </p:nvSpPr>
          <p:spPr bwMode="auto">
            <a:xfrm>
              <a:off x="4128"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mn-ea"/>
                </a:rPr>
                <a:t>11</a:t>
              </a:r>
              <a:r>
                <a:rPr lang="en-US" altLang="zh-CN" b="1" i="0" baseline="50000">
                  <a:solidFill>
                    <a:srgbClr val="003300"/>
                  </a:solidFill>
                  <a:latin typeface="+mn-ea"/>
                </a:rPr>
                <a:t>1</a:t>
              </a:r>
              <a:endParaRPr lang="en-US" altLang="zh-CN" b="1" i="0" baseline="50000">
                <a:solidFill>
                  <a:srgbClr val="003300"/>
                </a:solidFill>
                <a:latin typeface="+mn-ea"/>
              </a:endParaRPr>
            </a:p>
          </p:txBody>
        </p:sp>
        <p:sp>
          <p:nvSpPr>
            <p:cNvPr id="62" name="Rectangle 135"/>
            <p:cNvSpPr>
              <a:spLocks noChangeArrowheads="1"/>
            </p:cNvSpPr>
            <p:nvPr/>
          </p:nvSpPr>
          <p:spPr bwMode="auto">
            <a:xfrm>
              <a:off x="4128"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16</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sp>
          <p:nvSpPr>
            <p:cNvPr id="63" name="Rectangle 136"/>
            <p:cNvSpPr>
              <a:spLocks noChangeArrowheads="1"/>
            </p:cNvSpPr>
            <p:nvPr/>
          </p:nvSpPr>
          <p:spPr bwMode="auto">
            <a:xfrm>
              <a:off x="4128" y="236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19</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grpSp>
      <p:grpSp>
        <p:nvGrpSpPr>
          <p:cNvPr id="64" name="Group 137"/>
          <p:cNvGrpSpPr/>
          <p:nvPr/>
        </p:nvGrpSpPr>
        <p:grpSpPr bwMode="auto">
          <a:xfrm>
            <a:off x="4198214" y="2617313"/>
            <a:ext cx="614362" cy="2466975"/>
            <a:chOff x="1629" y="1584"/>
            <a:chExt cx="387" cy="1554"/>
          </a:xfrm>
          <a:noFill/>
        </p:grpSpPr>
        <p:sp>
          <p:nvSpPr>
            <p:cNvPr id="65" name="Rectangle 138"/>
            <p:cNvSpPr>
              <a:spLocks noChangeArrowheads="1"/>
            </p:cNvSpPr>
            <p:nvPr/>
          </p:nvSpPr>
          <p:spPr bwMode="auto">
            <a:xfrm>
              <a:off x="1629"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11</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sp>
          <p:nvSpPr>
            <p:cNvPr id="66" name="Rectangle 139"/>
            <p:cNvSpPr>
              <a:spLocks noChangeArrowheads="1"/>
            </p:cNvSpPr>
            <p:nvPr/>
          </p:nvSpPr>
          <p:spPr bwMode="auto">
            <a:xfrm>
              <a:off x="1629"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67" name="Rectangle 140"/>
            <p:cNvSpPr>
              <a:spLocks noChangeArrowheads="1"/>
            </p:cNvSpPr>
            <p:nvPr/>
          </p:nvSpPr>
          <p:spPr bwMode="auto">
            <a:xfrm>
              <a:off x="1629"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68" name="Rectangle 141"/>
            <p:cNvSpPr>
              <a:spLocks noChangeArrowheads="1"/>
            </p:cNvSpPr>
            <p:nvPr/>
          </p:nvSpPr>
          <p:spPr bwMode="auto">
            <a:xfrm>
              <a:off x="1629" y="1584"/>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22</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grpSp>
      <p:sp>
        <p:nvSpPr>
          <p:cNvPr id="69" name="Rectangle 142"/>
          <p:cNvSpPr>
            <a:spLocks noChangeArrowheads="1"/>
          </p:cNvSpPr>
          <p:nvPr/>
        </p:nvSpPr>
        <p:spPr bwMode="auto">
          <a:xfrm>
            <a:off x="4194677" y="2616176"/>
            <a:ext cx="614362" cy="617538"/>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mn-ea"/>
              </a:rPr>
              <a:t>22</a:t>
            </a:r>
            <a:r>
              <a:rPr lang="en-US" altLang="zh-CN" b="1" i="0" baseline="50000" dirty="0">
                <a:solidFill>
                  <a:schemeClr val="bg1"/>
                </a:solidFill>
                <a:latin typeface="+mn-ea"/>
              </a:rPr>
              <a:t>1</a:t>
            </a:r>
            <a:endParaRPr lang="en-US" altLang="zh-CN" b="1" i="0" baseline="50000" dirty="0">
              <a:solidFill>
                <a:schemeClr val="bg1"/>
              </a:solidFill>
              <a:latin typeface="+mn-ea"/>
            </a:endParaRPr>
          </a:p>
        </p:txBody>
      </p:sp>
      <p:grpSp>
        <p:nvGrpSpPr>
          <p:cNvPr id="70" name="Group 143"/>
          <p:cNvGrpSpPr/>
          <p:nvPr/>
        </p:nvGrpSpPr>
        <p:grpSpPr bwMode="auto">
          <a:xfrm>
            <a:off x="5117376" y="2617313"/>
            <a:ext cx="614363" cy="2466975"/>
            <a:chOff x="2256" y="1584"/>
            <a:chExt cx="387" cy="1554"/>
          </a:xfrm>
          <a:noFill/>
        </p:grpSpPr>
        <p:sp>
          <p:nvSpPr>
            <p:cNvPr id="71" name="Rectangle 144"/>
            <p:cNvSpPr>
              <a:spLocks noChangeArrowheads="1"/>
            </p:cNvSpPr>
            <p:nvPr/>
          </p:nvSpPr>
          <p:spPr bwMode="auto">
            <a:xfrm>
              <a:off x="2256"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a:solidFill>
                    <a:srgbClr val="003300"/>
                  </a:solidFill>
                  <a:latin typeface="+mn-ea"/>
                </a:rPr>
                <a:t>22</a:t>
              </a:r>
              <a:r>
                <a:rPr lang="en-US" altLang="zh-CN" b="1" i="0" baseline="50000" dirty="0">
                  <a:solidFill>
                    <a:srgbClr val="003300"/>
                  </a:solidFill>
                  <a:latin typeface="+mn-ea"/>
                </a:rPr>
                <a:t>1</a:t>
              </a:r>
              <a:endParaRPr lang="en-US" altLang="zh-CN" b="1" i="0" baseline="50000" dirty="0">
                <a:solidFill>
                  <a:srgbClr val="003300"/>
                </a:solidFill>
                <a:latin typeface="+mn-ea"/>
              </a:endParaRPr>
            </a:p>
          </p:txBody>
        </p:sp>
        <p:sp>
          <p:nvSpPr>
            <p:cNvPr id="72" name="Rectangle 145"/>
            <p:cNvSpPr>
              <a:spLocks noChangeArrowheads="1"/>
            </p:cNvSpPr>
            <p:nvPr/>
          </p:nvSpPr>
          <p:spPr bwMode="auto">
            <a:xfrm>
              <a:off x="2256"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73" name="Rectangle 146"/>
            <p:cNvSpPr>
              <a:spLocks noChangeArrowheads="1"/>
            </p:cNvSpPr>
            <p:nvPr/>
          </p:nvSpPr>
          <p:spPr bwMode="auto">
            <a:xfrm>
              <a:off x="2256"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74" name="Rectangle 147"/>
            <p:cNvSpPr>
              <a:spLocks noChangeArrowheads="1"/>
            </p:cNvSpPr>
            <p:nvPr/>
          </p:nvSpPr>
          <p:spPr bwMode="auto">
            <a:xfrm>
              <a:off x="2256" y="1968"/>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11</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grpSp>
      <p:sp>
        <p:nvSpPr>
          <p:cNvPr id="75" name="Rectangle 148"/>
          <p:cNvSpPr>
            <a:spLocks noChangeArrowheads="1"/>
          </p:cNvSpPr>
          <p:nvPr/>
        </p:nvSpPr>
        <p:spPr bwMode="auto">
          <a:xfrm>
            <a:off x="5117376" y="3836513"/>
            <a:ext cx="614363" cy="631825"/>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19</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sp>
        <p:nvSpPr>
          <p:cNvPr id="76" name="Rectangle 149"/>
          <p:cNvSpPr>
            <a:spLocks noChangeArrowheads="1"/>
          </p:cNvSpPr>
          <p:nvPr/>
        </p:nvSpPr>
        <p:spPr bwMode="auto">
          <a:xfrm>
            <a:off x="8974476" y="3853440"/>
            <a:ext cx="614362" cy="633412"/>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4</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sp>
        <p:nvSpPr>
          <p:cNvPr id="78" name="Text Box 151"/>
          <p:cNvSpPr txBox="1">
            <a:spLocks noChangeArrowheads="1"/>
          </p:cNvSpPr>
          <p:nvPr/>
        </p:nvSpPr>
        <p:spPr bwMode="auto">
          <a:xfrm>
            <a:off x="8044726" y="2236313"/>
            <a:ext cx="533400" cy="366712"/>
          </a:xfrm>
          <a:prstGeom prst="rect">
            <a:avLst/>
          </a:prstGeom>
          <a:noFill/>
          <a:ln w="9525">
            <a:noFill/>
            <a:miter lim="800000"/>
          </a:ln>
        </p:spPr>
        <p:txBody>
          <a:bodyPr>
            <a:spAutoFit/>
          </a:bodyPr>
          <a:lstStyle/>
          <a:p>
            <a:pPr algn="ctr"/>
            <a:r>
              <a:rPr lang="en-US" altLang="zh-CN" b="1" i="0" dirty="0">
                <a:latin typeface="+mn-ea"/>
              </a:rPr>
              <a:t>22</a:t>
            </a:r>
            <a:endParaRPr lang="en-US" altLang="zh-CN" b="1" i="0" dirty="0">
              <a:latin typeface="+mn-ea"/>
            </a:endParaRPr>
          </a:p>
        </p:txBody>
      </p:sp>
      <p:sp>
        <p:nvSpPr>
          <p:cNvPr id="79" name="Text Box 152"/>
          <p:cNvSpPr txBox="1">
            <a:spLocks noChangeArrowheads="1"/>
          </p:cNvSpPr>
          <p:nvPr/>
        </p:nvSpPr>
        <p:spPr bwMode="auto">
          <a:xfrm>
            <a:off x="7936776" y="5208113"/>
            <a:ext cx="685800" cy="369332"/>
          </a:xfrm>
          <a:prstGeom prst="rect">
            <a:avLst/>
          </a:prstGeom>
          <a:noFill/>
          <a:ln w="9525">
            <a:noFill/>
            <a:miter lim="800000"/>
          </a:ln>
        </p:spPr>
        <p:txBody>
          <a:bodyPr>
            <a:spAutoFit/>
          </a:bodyPr>
          <a:lstStyle/>
          <a:p>
            <a:pPr algn="ctr"/>
            <a:r>
              <a:rPr lang="zh-CN" altLang="en-US" i="0" dirty="0">
                <a:solidFill>
                  <a:srgbClr val="FF0000"/>
                </a:solidFill>
                <a:latin typeface="+mn-ea"/>
              </a:rPr>
              <a:t>命中</a:t>
            </a:r>
            <a:endParaRPr lang="zh-CN" altLang="en-US" i="0" dirty="0">
              <a:solidFill>
                <a:srgbClr val="FF0000"/>
              </a:solidFill>
              <a:latin typeface="+mn-ea"/>
            </a:endParaRPr>
          </a:p>
        </p:txBody>
      </p:sp>
      <p:grpSp>
        <p:nvGrpSpPr>
          <p:cNvPr id="80" name="Group 153"/>
          <p:cNvGrpSpPr/>
          <p:nvPr/>
        </p:nvGrpSpPr>
        <p:grpSpPr bwMode="auto">
          <a:xfrm>
            <a:off x="8012976" y="2603026"/>
            <a:ext cx="614363" cy="2481263"/>
            <a:chOff x="4128" y="1584"/>
            <a:chExt cx="387" cy="1563"/>
          </a:xfrm>
          <a:noFill/>
        </p:grpSpPr>
        <p:sp>
          <p:nvSpPr>
            <p:cNvPr id="81" name="Rectangle 154"/>
            <p:cNvSpPr>
              <a:spLocks noChangeArrowheads="1"/>
            </p:cNvSpPr>
            <p:nvPr/>
          </p:nvSpPr>
          <p:spPr bwMode="auto">
            <a:xfrm>
              <a:off x="4128"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22</a:t>
              </a:r>
              <a:r>
                <a:rPr lang="en-US" altLang="zh-CN" b="1" i="0" baseline="30000" dirty="0" smtClean="0">
                  <a:solidFill>
                    <a:srgbClr val="003300"/>
                  </a:solidFill>
                  <a:latin typeface="+mn-ea"/>
                </a:rPr>
                <a:t>1</a:t>
              </a:r>
              <a:endParaRPr lang="en-US" altLang="zh-CN" b="1" i="0" baseline="30000" dirty="0">
                <a:solidFill>
                  <a:srgbClr val="003300"/>
                </a:solidFill>
                <a:latin typeface="+mn-ea"/>
              </a:endParaRPr>
            </a:p>
          </p:txBody>
        </p:sp>
        <p:sp>
          <p:nvSpPr>
            <p:cNvPr id="82" name="Rectangle 155"/>
            <p:cNvSpPr>
              <a:spLocks noChangeArrowheads="1"/>
            </p:cNvSpPr>
            <p:nvPr/>
          </p:nvSpPr>
          <p:spPr bwMode="auto">
            <a:xfrm>
              <a:off x="4128"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mn-ea"/>
                </a:rPr>
                <a:t>11</a:t>
              </a:r>
              <a:r>
                <a:rPr lang="en-US" altLang="zh-CN" b="1" i="0" baseline="50000">
                  <a:solidFill>
                    <a:srgbClr val="003300"/>
                  </a:solidFill>
                  <a:latin typeface="+mn-ea"/>
                </a:rPr>
                <a:t>1</a:t>
              </a:r>
              <a:endParaRPr lang="en-US" altLang="zh-CN" b="1" i="0" baseline="50000">
                <a:solidFill>
                  <a:srgbClr val="003300"/>
                </a:solidFill>
                <a:latin typeface="+mn-ea"/>
              </a:endParaRPr>
            </a:p>
          </p:txBody>
        </p:sp>
        <p:sp>
          <p:nvSpPr>
            <p:cNvPr id="83" name="Rectangle 156"/>
            <p:cNvSpPr>
              <a:spLocks noChangeArrowheads="1"/>
            </p:cNvSpPr>
            <p:nvPr/>
          </p:nvSpPr>
          <p:spPr bwMode="auto">
            <a:xfrm>
              <a:off x="4128" y="2718"/>
              <a:ext cx="387" cy="42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16</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sp>
          <p:nvSpPr>
            <p:cNvPr id="84" name="Rectangle 157"/>
            <p:cNvSpPr>
              <a:spLocks noChangeArrowheads="1"/>
            </p:cNvSpPr>
            <p:nvPr/>
          </p:nvSpPr>
          <p:spPr bwMode="auto">
            <a:xfrm>
              <a:off x="4128" y="2367"/>
              <a:ext cx="387" cy="355"/>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19</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grpSp>
      <p:sp>
        <p:nvSpPr>
          <p:cNvPr id="85" name="Rectangle 158"/>
          <p:cNvSpPr>
            <a:spLocks noChangeArrowheads="1"/>
          </p:cNvSpPr>
          <p:nvPr/>
        </p:nvSpPr>
        <p:spPr bwMode="auto">
          <a:xfrm>
            <a:off x="8010663" y="2602224"/>
            <a:ext cx="614363" cy="617538"/>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mn-ea"/>
              </a:rPr>
              <a:t>22</a:t>
            </a:r>
            <a:r>
              <a:rPr lang="en-US" altLang="zh-CN" b="1" i="0" baseline="50000" dirty="0">
                <a:solidFill>
                  <a:schemeClr val="bg1"/>
                </a:solidFill>
                <a:latin typeface="+mn-ea"/>
              </a:rPr>
              <a:t>2</a:t>
            </a:r>
            <a:endParaRPr lang="en-US" altLang="zh-CN" b="1" i="0" baseline="50000" dirty="0">
              <a:solidFill>
                <a:schemeClr val="bg1"/>
              </a:solidFill>
              <a:latin typeface="+mn-ea"/>
            </a:endParaRPr>
          </a:p>
        </p:txBody>
      </p:sp>
      <p:sp>
        <p:nvSpPr>
          <p:cNvPr id="5" name="文本框 4"/>
          <p:cNvSpPr txBox="1"/>
          <p:nvPr/>
        </p:nvSpPr>
        <p:spPr>
          <a:xfrm>
            <a:off x="3021876" y="5889856"/>
            <a:ext cx="6561138" cy="461665"/>
          </a:xfrm>
          <a:prstGeom prst="rect">
            <a:avLst/>
          </a:prstGeom>
          <a:noFill/>
        </p:spPr>
        <p:txBody>
          <a:bodyPr wrap="square" rtlCol="0">
            <a:spAutoFit/>
          </a:bodyPr>
          <a:lstStyle/>
          <a:p>
            <a:pPr algn="ctr"/>
            <a:r>
              <a:rPr lang="zh-CN" altLang="en-US" sz="2400" dirty="0" smtClean="0">
                <a:latin typeface="+mn-ea"/>
              </a:rPr>
              <a:t>命中率</a:t>
            </a:r>
            <a:r>
              <a:rPr lang="en-US" altLang="zh-CN" sz="2400" dirty="0" smtClean="0">
                <a:latin typeface="+mn-ea"/>
              </a:rPr>
              <a:t>= 3/8 = 37.5%</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linds(horizontal)">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blinds(vertical)">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blinds(vertical)">
                                      <p:cBhvr>
                                        <p:cTn id="17" dur="500"/>
                                        <p:tgtEl>
                                          <p:spTgt spid="3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blinds(horizontal)">
                                      <p:cBhvr>
                                        <p:cTn id="22" dur="500"/>
                                        <p:tgtEl>
                                          <p:spTgt spid="3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5"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blinds(vertical)">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5" fill="hold" grpId="0" nodeType="click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blinds(vertical)">
                                      <p:cBhvr>
                                        <p:cTn id="32" dur="500"/>
                                        <p:tgtEl>
                                          <p:spTgt spid="40"/>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blinds(horizontal)">
                                      <p:cBhvr>
                                        <p:cTn id="37" dur="500"/>
                                        <p:tgtEl>
                                          <p:spTgt spid="6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5" fill="hold" grpId="0" nodeType="clickEffect">
                                  <p:stCondLst>
                                    <p:cond delay="0"/>
                                  </p:stCondLst>
                                  <p:childTnLst>
                                    <p:set>
                                      <p:cBhvr>
                                        <p:cTn id="41" dur="1" fill="hold">
                                          <p:stCondLst>
                                            <p:cond delay="0"/>
                                          </p:stCondLst>
                                        </p:cTn>
                                        <p:tgtEl>
                                          <p:spTgt spid="69"/>
                                        </p:tgtEl>
                                        <p:attrNameLst>
                                          <p:attrName>style.visibility</p:attrName>
                                        </p:attrNameLst>
                                      </p:cBhvr>
                                      <p:to>
                                        <p:strVal val="visible"/>
                                      </p:to>
                                    </p:set>
                                    <p:animEffect transition="in" filter="blinds(vertical)">
                                      <p:cBhvr>
                                        <p:cTn id="42" dur="500"/>
                                        <p:tgtEl>
                                          <p:spTgt spid="69"/>
                                        </p:tgtEl>
                                      </p:cBhvr>
                                    </p:animEffect>
                                  </p:childTnLst>
                                </p:cTn>
                              </p:par>
                              <p:par>
                                <p:cTn id="43" presetID="3" presetClass="entr" presetSubtype="5"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blinds(vertical)">
                                      <p:cBhvr>
                                        <p:cTn id="45" dur="500"/>
                                        <p:tgtEl>
                                          <p:spTgt spid="16"/>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nodeType="clickEffect">
                                  <p:stCondLst>
                                    <p:cond delay="0"/>
                                  </p:stCondLst>
                                  <p:childTnLst>
                                    <p:set>
                                      <p:cBhvr>
                                        <p:cTn id="49" dur="1" fill="hold">
                                          <p:stCondLst>
                                            <p:cond delay="0"/>
                                          </p:stCondLst>
                                        </p:cTn>
                                        <p:tgtEl>
                                          <p:spTgt spid="70"/>
                                        </p:tgtEl>
                                        <p:attrNameLst>
                                          <p:attrName>style.visibility</p:attrName>
                                        </p:attrNameLst>
                                      </p:cBhvr>
                                      <p:to>
                                        <p:strVal val="visible"/>
                                      </p:to>
                                    </p:set>
                                    <p:animEffect transition="in" filter="blinds(horizontal)">
                                      <p:cBhvr>
                                        <p:cTn id="50" dur="500"/>
                                        <p:tgtEl>
                                          <p:spTgt spid="70"/>
                                        </p:tgtEl>
                                      </p:cBhvr>
                                    </p:animEffect>
                                  </p:childTnLst>
                                </p:cTn>
                              </p:par>
                              <p:par>
                                <p:cTn id="51" presetID="3" presetClass="entr" presetSubtype="5"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blinds(vertical)">
                                      <p:cBhvr>
                                        <p:cTn id="53" dur="500"/>
                                        <p:tgtEl>
                                          <p:spTgt spid="17"/>
                                        </p:tgtEl>
                                      </p:cBhvr>
                                    </p:animEffect>
                                  </p:childTnLst>
                                </p:cTn>
                              </p:par>
                            </p:childTnLst>
                          </p:cTn>
                        </p:par>
                      </p:childTnLst>
                    </p:cTn>
                  </p:par>
                  <p:par>
                    <p:cTn id="54" fill="hold">
                      <p:stCondLst>
                        <p:cond delay="indefinite"/>
                      </p:stCondLst>
                      <p:childTnLst>
                        <p:par>
                          <p:cTn id="55" fill="hold">
                            <p:stCondLst>
                              <p:cond delay="0"/>
                            </p:stCondLst>
                            <p:childTnLst>
                              <p:par>
                                <p:cTn id="56" presetID="3" presetClass="entr" presetSubtype="5" fill="hold" grpId="0" nodeType="clickEffect">
                                  <p:stCondLst>
                                    <p:cond delay="0"/>
                                  </p:stCondLst>
                                  <p:childTnLst>
                                    <p:set>
                                      <p:cBhvr>
                                        <p:cTn id="57" dur="1" fill="hold">
                                          <p:stCondLst>
                                            <p:cond delay="0"/>
                                          </p:stCondLst>
                                        </p:cTn>
                                        <p:tgtEl>
                                          <p:spTgt spid="75"/>
                                        </p:tgtEl>
                                        <p:attrNameLst>
                                          <p:attrName>style.visibility</p:attrName>
                                        </p:attrNameLst>
                                      </p:cBhvr>
                                      <p:to>
                                        <p:strVal val="visible"/>
                                      </p:to>
                                    </p:set>
                                    <p:animEffect transition="in" filter="blinds(vertical)">
                                      <p:cBhvr>
                                        <p:cTn id="58" dur="500"/>
                                        <p:tgtEl>
                                          <p:spTgt spid="75"/>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nodeType="click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blinds(horizontal)">
                                      <p:cBhvr>
                                        <p:cTn id="63" dur="500"/>
                                        <p:tgtEl>
                                          <p:spTgt spid="41"/>
                                        </p:tgtEl>
                                      </p:cBhvr>
                                    </p:animEffect>
                                  </p:childTnLst>
                                </p:cTn>
                              </p:par>
                              <p:par>
                                <p:cTn id="64" presetID="3" presetClass="entr" presetSubtype="5" fill="hold" grpId="0" nodeType="with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blinds(vertical)">
                                      <p:cBhvr>
                                        <p:cTn id="66" dur="500"/>
                                        <p:tgtEl>
                                          <p:spTgt spid="18"/>
                                        </p:tgtEl>
                                      </p:cBhvr>
                                    </p:animEffect>
                                  </p:childTnLst>
                                </p:cTn>
                              </p:par>
                            </p:childTnLst>
                          </p:cTn>
                        </p:par>
                      </p:childTnLst>
                    </p:cTn>
                  </p:par>
                  <p:par>
                    <p:cTn id="67" fill="hold">
                      <p:stCondLst>
                        <p:cond delay="indefinite"/>
                      </p:stCondLst>
                      <p:childTnLst>
                        <p:par>
                          <p:cTn id="68" fill="hold">
                            <p:stCondLst>
                              <p:cond delay="0"/>
                            </p:stCondLst>
                            <p:childTnLst>
                              <p:par>
                                <p:cTn id="69" presetID="3" presetClass="entr" presetSubtype="5" fill="hold" grpId="0" nodeType="clickEffect">
                                  <p:stCondLst>
                                    <p:cond delay="0"/>
                                  </p:stCondLst>
                                  <p:childTnLst>
                                    <p:set>
                                      <p:cBhvr>
                                        <p:cTn id="70" dur="1" fill="hold">
                                          <p:stCondLst>
                                            <p:cond delay="0"/>
                                          </p:stCondLst>
                                        </p:cTn>
                                        <p:tgtEl>
                                          <p:spTgt spid="57"/>
                                        </p:tgtEl>
                                        <p:attrNameLst>
                                          <p:attrName>style.visibility</p:attrName>
                                        </p:attrNameLst>
                                      </p:cBhvr>
                                      <p:to>
                                        <p:strVal val="visible"/>
                                      </p:to>
                                    </p:set>
                                    <p:animEffect transition="in" filter="blinds(vertical)">
                                      <p:cBhvr>
                                        <p:cTn id="71" dur="500"/>
                                        <p:tgtEl>
                                          <p:spTgt spid="57"/>
                                        </p:tgtEl>
                                      </p:cBhvr>
                                    </p:animEffect>
                                  </p:childTnLst>
                                </p:cTn>
                              </p:par>
                            </p:childTnLst>
                          </p:cTn>
                        </p:par>
                      </p:childTnLst>
                    </p:cTn>
                  </p:par>
                  <p:par>
                    <p:cTn id="72" fill="hold">
                      <p:stCondLst>
                        <p:cond delay="indefinite"/>
                      </p:stCondLst>
                      <p:childTnLst>
                        <p:par>
                          <p:cTn id="73" fill="hold">
                            <p:stCondLst>
                              <p:cond delay="0"/>
                            </p:stCondLst>
                            <p:childTnLst>
                              <p:par>
                                <p:cTn id="74" presetID="3" presetClass="entr" presetSubtype="10" fill="hold" nodeType="clickEffect">
                                  <p:stCondLst>
                                    <p:cond delay="0"/>
                                  </p:stCondLst>
                                  <p:childTnLst>
                                    <p:set>
                                      <p:cBhvr>
                                        <p:cTn id="75" dur="1" fill="hold">
                                          <p:stCondLst>
                                            <p:cond delay="0"/>
                                          </p:stCondLst>
                                        </p:cTn>
                                        <p:tgtEl>
                                          <p:spTgt spid="47"/>
                                        </p:tgtEl>
                                        <p:attrNameLst>
                                          <p:attrName>style.visibility</p:attrName>
                                        </p:attrNameLst>
                                      </p:cBhvr>
                                      <p:to>
                                        <p:strVal val="visible"/>
                                      </p:to>
                                    </p:set>
                                    <p:animEffect transition="in" filter="blinds(horizontal)">
                                      <p:cBhvr>
                                        <p:cTn id="76" dur="500"/>
                                        <p:tgtEl>
                                          <p:spTgt spid="47"/>
                                        </p:tgtEl>
                                      </p:cBhvr>
                                    </p:animEffect>
                                  </p:childTnLst>
                                </p:cTn>
                              </p:par>
                              <p:par>
                                <p:cTn id="77" presetID="3" presetClass="entr" presetSubtype="5" fill="hold" grpId="0" nodeType="withEffect">
                                  <p:stCondLst>
                                    <p:cond delay="0"/>
                                  </p:stCondLst>
                                  <p:childTnLst>
                                    <p:set>
                                      <p:cBhvr>
                                        <p:cTn id="78" dur="1" fill="hold">
                                          <p:stCondLst>
                                            <p:cond delay="0"/>
                                          </p:stCondLst>
                                        </p:cTn>
                                        <p:tgtEl>
                                          <p:spTgt spid="19"/>
                                        </p:tgtEl>
                                        <p:attrNameLst>
                                          <p:attrName>style.visibility</p:attrName>
                                        </p:attrNameLst>
                                      </p:cBhvr>
                                      <p:to>
                                        <p:strVal val="visible"/>
                                      </p:to>
                                    </p:set>
                                    <p:animEffect transition="in" filter="blinds(vertical)">
                                      <p:cBhvr>
                                        <p:cTn id="79" dur="500"/>
                                        <p:tgtEl>
                                          <p:spTgt spid="19"/>
                                        </p:tgtEl>
                                      </p:cBhvr>
                                    </p:animEffect>
                                  </p:childTnLst>
                                </p:cTn>
                              </p:par>
                            </p:childTnLst>
                          </p:cTn>
                        </p:par>
                      </p:childTnLst>
                    </p:cTn>
                  </p:par>
                  <p:par>
                    <p:cTn id="80" fill="hold">
                      <p:stCondLst>
                        <p:cond delay="indefinite"/>
                      </p:stCondLst>
                      <p:childTnLst>
                        <p:par>
                          <p:cTn id="81" fill="hold">
                            <p:stCondLst>
                              <p:cond delay="0"/>
                            </p:stCondLst>
                            <p:childTnLst>
                              <p:par>
                                <p:cTn id="82" presetID="3" presetClass="entr" presetSubtype="5" fill="hold" grpId="0" nodeType="clickEffect">
                                  <p:stCondLst>
                                    <p:cond delay="0"/>
                                  </p:stCondLst>
                                  <p:childTnLst>
                                    <p:set>
                                      <p:cBhvr>
                                        <p:cTn id="83" dur="1" fill="hold">
                                          <p:stCondLst>
                                            <p:cond delay="0"/>
                                          </p:stCondLst>
                                        </p:cTn>
                                        <p:tgtEl>
                                          <p:spTgt spid="58"/>
                                        </p:tgtEl>
                                        <p:attrNameLst>
                                          <p:attrName>style.visibility</p:attrName>
                                        </p:attrNameLst>
                                      </p:cBhvr>
                                      <p:to>
                                        <p:strVal val="visible"/>
                                      </p:to>
                                    </p:set>
                                    <p:animEffect transition="in" filter="blinds(vertical)">
                                      <p:cBhvr>
                                        <p:cTn id="84" dur="500"/>
                                        <p:tgtEl>
                                          <p:spTgt spid="58"/>
                                        </p:tgtEl>
                                      </p:cBhvr>
                                    </p:animEffect>
                                  </p:childTnLst>
                                </p:cTn>
                              </p:par>
                            </p:childTnLst>
                          </p:cTn>
                        </p:par>
                      </p:childTnLst>
                    </p:cTn>
                  </p:par>
                  <p:par>
                    <p:cTn id="85" fill="hold">
                      <p:stCondLst>
                        <p:cond delay="indefinite"/>
                      </p:stCondLst>
                      <p:childTnLst>
                        <p:par>
                          <p:cTn id="86" fill="hold">
                            <p:stCondLst>
                              <p:cond delay="0"/>
                            </p:stCondLst>
                            <p:childTnLst>
                              <p:par>
                                <p:cTn id="87" presetID="3" presetClass="entr" presetSubtype="10" fill="hold" nodeType="clickEffect">
                                  <p:stCondLst>
                                    <p:cond delay="0"/>
                                  </p:stCondLst>
                                  <p:childTnLst>
                                    <p:set>
                                      <p:cBhvr>
                                        <p:cTn id="88" dur="1" fill="hold">
                                          <p:stCondLst>
                                            <p:cond delay="0"/>
                                          </p:stCondLst>
                                        </p:cTn>
                                        <p:tgtEl>
                                          <p:spTgt spid="80"/>
                                        </p:tgtEl>
                                        <p:attrNameLst>
                                          <p:attrName>style.visibility</p:attrName>
                                        </p:attrNameLst>
                                      </p:cBhvr>
                                      <p:to>
                                        <p:strVal val="visible"/>
                                      </p:to>
                                    </p:set>
                                    <p:animEffect transition="in" filter="blinds(horizontal)">
                                      <p:cBhvr>
                                        <p:cTn id="89" dur="500"/>
                                        <p:tgtEl>
                                          <p:spTgt spid="80"/>
                                        </p:tgtEl>
                                      </p:cBhvr>
                                    </p:animEffect>
                                  </p:childTnLst>
                                </p:cTn>
                              </p:par>
                              <p:par>
                                <p:cTn id="90" presetID="3" presetClass="entr" presetSubtype="5" fill="hold" grpId="0" nodeType="withEffect">
                                  <p:stCondLst>
                                    <p:cond delay="0"/>
                                  </p:stCondLst>
                                  <p:childTnLst>
                                    <p:set>
                                      <p:cBhvr>
                                        <p:cTn id="91" dur="1" fill="hold">
                                          <p:stCondLst>
                                            <p:cond delay="0"/>
                                          </p:stCondLst>
                                        </p:cTn>
                                        <p:tgtEl>
                                          <p:spTgt spid="79"/>
                                        </p:tgtEl>
                                        <p:attrNameLst>
                                          <p:attrName>style.visibility</p:attrName>
                                        </p:attrNameLst>
                                      </p:cBhvr>
                                      <p:to>
                                        <p:strVal val="visible"/>
                                      </p:to>
                                    </p:set>
                                    <p:animEffect transition="in" filter="blinds(vertical)">
                                      <p:cBhvr>
                                        <p:cTn id="92" dur="500"/>
                                        <p:tgtEl>
                                          <p:spTgt spid="79"/>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5" fill="hold" grpId="0" nodeType="clickEffect">
                                  <p:stCondLst>
                                    <p:cond delay="0"/>
                                  </p:stCondLst>
                                  <p:childTnLst>
                                    <p:set>
                                      <p:cBhvr>
                                        <p:cTn id="96" dur="1" fill="hold">
                                          <p:stCondLst>
                                            <p:cond delay="0"/>
                                          </p:stCondLst>
                                        </p:cTn>
                                        <p:tgtEl>
                                          <p:spTgt spid="85"/>
                                        </p:tgtEl>
                                        <p:attrNameLst>
                                          <p:attrName>style.visibility</p:attrName>
                                        </p:attrNameLst>
                                      </p:cBhvr>
                                      <p:to>
                                        <p:strVal val="visible"/>
                                      </p:to>
                                    </p:set>
                                    <p:animEffect transition="in" filter="blinds(vertical)">
                                      <p:cBhvr>
                                        <p:cTn id="97" dur="500"/>
                                        <p:tgtEl>
                                          <p:spTgt spid="85"/>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nodeType="clickEffect">
                                  <p:stCondLst>
                                    <p:cond delay="0"/>
                                  </p:stCondLst>
                                  <p:childTnLst>
                                    <p:set>
                                      <p:cBhvr>
                                        <p:cTn id="101" dur="1" fill="hold">
                                          <p:stCondLst>
                                            <p:cond delay="0"/>
                                          </p:stCondLst>
                                        </p:cTn>
                                        <p:tgtEl>
                                          <p:spTgt spid="59"/>
                                        </p:tgtEl>
                                        <p:attrNameLst>
                                          <p:attrName>style.visibility</p:attrName>
                                        </p:attrNameLst>
                                      </p:cBhvr>
                                      <p:to>
                                        <p:strVal val="visible"/>
                                      </p:to>
                                    </p:set>
                                    <p:animEffect transition="in" filter="blinds(horizontal)">
                                      <p:cBhvr>
                                        <p:cTn id="102" dur="500"/>
                                        <p:tgtEl>
                                          <p:spTgt spid="59"/>
                                        </p:tgtEl>
                                      </p:cBhvr>
                                    </p:animEffect>
                                  </p:childTnLst>
                                </p:cTn>
                              </p:par>
                              <p:par>
                                <p:cTn id="103" presetID="3" presetClass="entr" presetSubtype="5" fill="hold" grpId="0" nodeType="withEffect">
                                  <p:stCondLst>
                                    <p:cond delay="0"/>
                                  </p:stCondLst>
                                  <p:childTnLst>
                                    <p:set>
                                      <p:cBhvr>
                                        <p:cTn id="104" dur="1" fill="hold">
                                          <p:stCondLst>
                                            <p:cond delay="0"/>
                                          </p:stCondLst>
                                        </p:cTn>
                                        <p:tgtEl>
                                          <p:spTgt spid="20"/>
                                        </p:tgtEl>
                                        <p:attrNameLst>
                                          <p:attrName>style.visibility</p:attrName>
                                        </p:attrNameLst>
                                      </p:cBhvr>
                                      <p:to>
                                        <p:strVal val="visible"/>
                                      </p:to>
                                    </p:set>
                                    <p:animEffect transition="in" filter="blinds(vertical)">
                                      <p:cBhvr>
                                        <p:cTn id="105" dur="500"/>
                                        <p:tgtEl>
                                          <p:spTgt spid="20"/>
                                        </p:tgtEl>
                                      </p:cBhvr>
                                    </p:animEffect>
                                  </p:childTnLst>
                                </p:cTn>
                              </p:par>
                            </p:childTnLst>
                          </p:cTn>
                        </p:par>
                      </p:childTnLst>
                    </p:cTn>
                  </p:par>
                  <p:par>
                    <p:cTn id="106" fill="hold">
                      <p:stCondLst>
                        <p:cond delay="indefinite"/>
                      </p:stCondLst>
                      <p:childTnLst>
                        <p:par>
                          <p:cTn id="107" fill="hold">
                            <p:stCondLst>
                              <p:cond delay="0"/>
                            </p:stCondLst>
                            <p:childTnLst>
                              <p:par>
                                <p:cTn id="108" presetID="3" presetClass="entr" presetSubtype="5" fill="hold" grpId="0" nodeType="clickEffect">
                                  <p:stCondLst>
                                    <p:cond delay="0"/>
                                  </p:stCondLst>
                                  <p:childTnLst>
                                    <p:set>
                                      <p:cBhvr>
                                        <p:cTn id="109" dur="1" fill="hold">
                                          <p:stCondLst>
                                            <p:cond delay="0"/>
                                          </p:stCondLst>
                                        </p:cTn>
                                        <p:tgtEl>
                                          <p:spTgt spid="76"/>
                                        </p:tgtEl>
                                        <p:attrNameLst>
                                          <p:attrName>style.visibility</p:attrName>
                                        </p:attrNameLst>
                                      </p:cBhvr>
                                      <p:to>
                                        <p:strVal val="visible"/>
                                      </p:to>
                                    </p:set>
                                    <p:animEffect transition="in" filter="blinds(vertical)">
                                      <p:cBhvr>
                                        <p:cTn id="110" dur="500"/>
                                        <p:tgtEl>
                                          <p:spTgt spid="76"/>
                                        </p:tgtEl>
                                      </p:cBhvr>
                                    </p:animEffect>
                                  </p:childTnLst>
                                </p:cTn>
                              </p:par>
                            </p:childTnLst>
                          </p:cTn>
                        </p:par>
                      </p:childTnLst>
                    </p:cTn>
                  </p:par>
                  <p:par>
                    <p:cTn id="111" fill="hold">
                      <p:stCondLst>
                        <p:cond delay="indefinite"/>
                      </p:stCondLst>
                      <p:childTnLst>
                        <p:par>
                          <p:cTn id="112" fill="hold">
                            <p:stCondLst>
                              <p:cond delay="0"/>
                            </p:stCondLst>
                            <p:childTnLst>
                              <p:par>
                                <p:cTn id="113" presetID="3" presetClass="entr" presetSubtype="5" fill="hold" nodeType="clickEffect">
                                  <p:stCondLst>
                                    <p:cond delay="0"/>
                                  </p:stCondLst>
                                  <p:childTnLst>
                                    <p:set>
                                      <p:cBhvr>
                                        <p:cTn id="114" dur="1" fill="hold">
                                          <p:stCondLst>
                                            <p:cond delay="0"/>
                                          </p:stCondLst>
                                        </p:cTn>
                                        <p:tgtEl>
                                          <p:spTgt spid="5">
                                            <p:txEl>
                                              <p:pRg st="0" end="0"/>
                                            </p:txEl>
                                          </p:spTgt>
                                        </p:tgtEl>
                                        <p:attrNameLst>
                                          <p:attrName>style.visibility</p:attrName>
                                        </p:attrNameLst>
                                      </p:cBhvr>
                                      <p:to>
                                        <p:strVal val="visible"/>
                                      </p:to>
                                    </p:set>
                                    <p:animEffect transition="in" filter="blinds(vertical)">
                                      <p:cBhvr>
                                        <p:cTn id="115"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P spid="19" grpId="0"/>
      <p:bldP spid="20" grpId="0"/>
      <p:bldP spid="34" grpId="0" animBg="1"/>
      <p:bldP spid="40" grpId="0" animBg="1"/>
      <p:bldP spid="57" grpId="0" animBg="1"/>
      <p:bldP spid="58" grpId="0" animBg="1"/>
      <p:bldP spid="69" grpId="0" animBg="1"/>
      <p:bldP spid="75" grpId="0" animBg="1"/>
      <p:bldP spid="76" grpId="0" animBg="1"/>
      <p:bldP spid="79" grpId="0"/>
      <p:bldP spid="8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标题 1"/>
          <p:cNvSpPr txBox="1"/>
          <p:nvPr/>
        </p:nvSpPr>
        <p:spPr>
          <a:xfrm>
            <a:off x="710789" y="161267"/>
            <a:ext cx="4368072"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7.7 </a:t>
            </a:r>
            <a:r>
              <a:rPr lang="zh-CN" altLang="en-US" dirty="0" smtClean="0">
                <a:solidFill>
                  <a:schemeClr val="tx1"/>
                </a:solidFill>
                <a:latin typeface="禹卫书法行书简体" panose="02000603000000000000" pitchFamily="2" charset="-122"/>
                <a:ea typeface="禹卫书法行书简体" panose="02000603000000000000" pitchFamily="2" charset="-122"/>
              </a:rPr>
              <a:t>替换算法</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7" name="矩形 36"/>
          <p:cNvSpPr/>
          <p:nvPr/>
        </p:nvSpPr>
        <p:spPr>
          <a:xfrm>
            <a:off x="894080" y="1459786"/>
            <a:ext cx="6671744" cy="461665"/>
          </a:xfrm>
          <a:prstGeom prst="rect">
            <a:avLst/>
          </a:prstGeom>
        </p:spPr>
        <p:txBody>
          <a:bodyPr wrap="square">
            <a:spAutoFit/>
          </a:bodyPr>
          <a:lstStyle/>
          <a:p>
            <a:pPr>
              <a:spcBef>
                <a:spcPct val="50000"/>
              </a:spcBef>
            </a:pPr>
            <a:r>
              <a:rPr lang="en-US" altLang="zh-CN" sz="2400" kern="0" dirty="0" smtClean="0">
                <a:latin typeface="+mn-ea"/>
                <a:sym typeface="Wingdings" panose="05000000000000000000" pitchFamily="2" charset="2"/>
              </a:rPr>
              <a:t>(2) </a:t>
            </a:r>
            <a:r>
              <a:rPr lang="zh-CN" altLang="en-US" sz="2400" kern="0" dirty="0" smtClean="0">
                <a:latin typeface="+mn-ea"/>
              </a:rPr>
              <a:t>最近</a:t>
            </a:r>
            <a:r>
              <a:rPr lang="zh-CN" altLang="en-US" sz="2400" kern="0" dirty="0">
                <a:latin typeface="+mn-ea"/>
              </a:rPr>
              <a:t>最少用</a:t>
            </a:r>
            <a:r>
              <a:rPr lang="en-US" altLang="zh-CN" sz="2400" kern="0" dirty="0">
                <a:latin typeface="+mn-ea"/>
              </a:rPr>
              <a:t>LRU(Least Recently Used)</a:t>
            </a:r>
            <a:endParaRPr lang="zh-CN" altLang="en-US" sz="2400" kern="0" dirty="0">
              <a:latin typeface="+mn-ea"/>
            </a:endParaRPr>
          </a:p>
        </p:txBody>
      </p:sp>
      <p:sp>
        <p:nvSpPr>
          <p:cNvPr id="38" name="矩形 37"/>
          <p:cNvSpPr/>
          <p:nvPr/>
        </p:nvSpPr>
        <p:spPr>
          <a:xfrm>
            <a:off x="945587" y="909090"/>
            <a:ext cx="3381054" cy="492443"/>
          </a:xfrm>
          <a:prstGeom prst="rect">
            <a:avLst/>
          </a:prstGeom>
        </p:spPr>
        <p:txBody>
          <a:bodyPr wrap="non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几种常见的调度算法</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150" name="Text Box 80"/>
          <p:cNvSpPr txBox="1">
            <a:spLocks noChangeArrowheads="1"/>
          </p:cNvSpPr>
          <p:nvPr/>
        </p:nvSpPr>
        <p:spPr bwMode="auto">
          <a:xfrm>
            <a:off x="2488476" y="2250600"/>
            <a:ext cx="533400" cy="366713"/>
          </a:xfrm>
          <a:prstGeom prst="rect">
            <a:avLst/>
          </a:prstGeom>
          <a:noFill/>
          <a:ln w="9525">
            <a:noFill/>
            <a:miter lim="800000"/>
          </a:ln>
        </p:spPr>
        <p:txBody>
          <a:bodyPr>
            <a:spAutoFit/>
          </a:bodyPr>
          <a:lstStyle/>
          <a:p>
            <a:pPr algn="ctr"/>
            <a:r>
              <a:rPr lang="en-US" altLang="zh-CN" b="1" dirty="0">
                <a:latin typeface="+mn-ea"/>
              </a:rPr>
              <a:t>22</a:t>
            </a:r>
            <a:endParaRPr lang="en-US" altLang="zh-CN" b="1" dirty="0">
              <a:latin typeface="+mn-ea"/>
            </a:endParaRPr>
          </a:p>
        </p:txBody>
      </p:sp>
      <p:sp>
        <p:nvSpPr>
          <p:cNvPr id="151" name="Text Box 81"/>
          <p:cNvSpPr txBox="1">
            <a:spLocks noChangeArrowheads="1"/>
          </p:cNvSpPr>
          <p:nvPr/>
        </p:nvSpPr>
        <p:spPr bwMode="auto">
          <a:xfrm>
            <a:off x="3364776" y="2250600"/>
            <a:ext cx="533400" cy="366713"/>
          </a:xfrm>
          <a:prstGeom prst="rect">
            <a:avLst/>
          </a:prstGeom>
          <a:noFill/>
          <a:ln w="9525">
            <a:noFill/>
            <a:miter lim="800000"/>
          </a:ln>
        </p:spPr>
        <p:txBody>
          <a:bodyPr>
            <a:spAutoFit/>
          </a:bodyPr>
          <a:lstStyle/>
          <a:p>
            <a:pPr algn="ctr"/>
            <a:r>
              <a:rPr lang="en-US" altLang="zh-CN" b="1" i="0" dirty="0">
                <a:latin typeface="+mn-ea"/>
              </a:rPr>
              <a:t>11</a:t>
            </a:r>
            <a:endParaRPr lang="en-US" altLang="zh-CN" b="1" i="0" dirty="0">
              <a:latin typeface="+mn-ea"/>
            </a:endParaRPr>
          </a:p>
        </p:txBody>
      </p:sp>
      <p:sp>
        <p:nvSpPr>
          <p:cNvPr id="152" name="Text Box 82"/>
          <p:cNvSpPr txBox="1">
            <a:spLocks noChangeArrowheads="1"/>
          </p:cNvSpPr>
          <p:nvPr/>
        </p:nvSpPr>
        <p:spPr bwMode="auto">
          <a:xfrm>
            <a:off x="4215676" y="2250600"/>
            <a:ext cx="533400" cy="366713"/>
          </a:xfrm>
          <a:prstGeom prst="rect">
            <a:avLst/>
          </a:prstGeom>
          <a:noFill/>
          <a:ln w="9525">
            <a:noFill/>
            <a:miter lim="800000"/>
          </a:ln>
        </p:spPr>
        <p:txBody>
          <a:bodyPr>
            <a:spAutoFit/>
          </a:bodyPr>
          <a:lstStyle/>
          <a:p>
            <a:pPr algn="ctr"/>
            <a:r>
              <a:rPr lang="en-US" altLang="zh-CN" b="1" i="0" dirty="0">
                <a:latin typeface="+mn-ea"/>
              </a:rPr>
              <a:t>22</a:t>
            </a:r>
            <a:endParaRPr lang="en-US" altLang="zh-CN" b="1" i="0" dirty="0">
              <a:latin typeface="+mn-ea"/>
            </a:endParaRPr>
          </a:p>
        </p:txBody>
      </p:sp>
      <p:sp>
        <p:nvSpPr>
          <p:cNvPr id="153" name="Text Box 83"/>
          <p:cNvSpPr txBox="1">
            <a:spLocks noChangeArrowheads="1"/>
          </p:cNvSpPr>
          <p:nvPr/>
        </p:nvSpPr>
        <p:spPr bwMode="auto">
          <a:xfrm>
            <a:off x="5117376" y="2250600"/>
            <a:ext cx="533400" cy="366713"/>
          </a:xfrm>
          <a:prstGeom prst="rect">
            <a:avLst/>
          </a:prstGeom>
          <a:noFill/>
          <a:ln w="9525">
            <a:noFill/>
            <a:miter lim="800000"/>
          </a:ln>
        </p:spPr>
        <p:txBody>
          <a:bodyPr>
            <a:spAutoFit/>
          </a:bodyPr>
          <a:lstStyle/>
          <a:p>
            <a:pPr algn="ctr"/>
            <a:r>
              <a:rPr lang="en-US" altLang="zh-CN" b="1" i="0" dirty="0">
                <a:latin typeface="+mn-ea"/>
              </a:rPr>
              <a:t>19</a:t>
            </a:r>
            <a:endParaRPr lang="en-US" altLang="zh-CN" b="1" i="0" dirty="0">
              <a:latin typeface="+mn-ea"/>
            </a:endParaRPr>
          </a:p>
        </p:txBody>
      </p:sp>
      <p:sp>
        <p:nvSpPr>
          <p:cNvPr id="154" name="Text Box 84"/>
          <p:cNvSpPr txBox="1">
            <a:spLocks noChangeArrowheads="1"/>
          </p:cNvSpPr>
          <p:nvPr/>
        </p:nvSpPr>
        <p:spPr bwMode="auto">
          <a:xfrm>
            <a:off x="6076226" y="2250600"/>
            <a:ext cx="533400" cy="366713"/>
          </a:xfrm>
          <a:prstGeom prst="rect">
            <a:avLst/>
          </a:prstGeom>
          <a:noFill/>
          <a:ln w="9525">
            <a:noFill/>
            <a:miter lim="800000"/>
          </a:ln>
        </p:spPr>
        <p:txBody>
          <a:bodyPr>
            <a:spAutoFit/>
          </a:bodyPr>
          <a:lstStyle/>
          <a:p>
            <a:pPr algn="ctr"/>
            <a:r>
              <a:rPr lang="en-US" altLang="zh-CN" b="1" i="0" dirty="0">
                <a:latin typeface="+mn-ea"/>
              </a:rPr>
              <a:t>11</a:t>
            </a:r>
            <a:endParaRPr lang="en-US" altLang="zh-CN" b="1" i="0" dirty="0">
              <a:latin typeface="+mn-ea"/>
            </a:endParaRPr>
          </a:p>
        </p:txBody>
      </p:sp>
      <p:sp>
        <p:nvSpPr>
          <p:cNvPr id="155" name="Text Box 85"/>
          <p:cNvSpPr txBox="1">
            <a:spLocks noChangeArrowheads="1"/>
          </p:cNvSpPr>
          <p:nvPr/>
        </p:nvSpPr>
        <p:spPr bwMode="auto">
          <a:xfrm>
            <a:off x="7066826" y="2250600"/>
            <a:ext cx="533400" cy="366713"/>
          </a:xfrm>
          <a:prstGeom prst="rect">
            <a:avLst/>
          </a:prstGeom>
          <a:noFill/>
          <a:ln w="9525">
            <a:noFill/>
            <a:miter lim="800000"/>
          </a:ln>
        </p:spPr>
        <p:txBody>
          <a:bodyPr>
            <a:spAutoFit/>
          </a:bodyPr>
          <a:lstStyle/>
          <a:p>
            <a:pPr algn="ctr"/>
            <a:r>
              <a:rPr lang="en-US" altLang="zh-CN" b="1" i="0" dirty="0">
                <a:latin typeface="+mn-ea"/>
              </a:rPr>
              <a:t>16</a:t>
            </a:r>
            <a:endParaRPr lang="en-US" altLang="zh-CN" b="1" i="0" dirty="0">
              <a:latin typeface="+mn-ea"/>
            </a:endParaRPr>
          </a:p>
        </p:txBody>
      </p:sp>
      <p:sp>
        <p:nvSpPr>
          <p:cNvPr id="156" name="Text Box 86"/>
          <p:cNvSpPr txBox="1">
            <a:spLocks noChangeArrowheads="1"/>
          </p:cNvSpPr>
          <p:nvPr/>
        </p:nvSpPr>
        <p:spPr bwMode="auto">
          <a:xfrm>
            <a:off x="8992464" y="2250600"/>
            <a:ext cx="533400" cy="366713"/>
          </a:xfrm>
          <a:prstGeom prst="rect">
            <a:avLst/>
          </a:prstGeom>
          <a:noFill/>
          <a:ln w="9525">
            <a:noFill/>
            <a:miter lim="800000"/>
          </a:ln>
        </p:spPr>
        <p:txBody>
          <a:bodyPr>
            <a:spAutoFit/>
          </a:bodyPr>
          <a:lstStyle/>
          <a:p>
            <a:pPr algn="ctr"/>
            <a:r>
              <a:rPr lang="en-US" altLang="zh-CN" b="1" i="0" dirty="0">
                <a:latin typeface="+mn-ea"/>
              </a:rPr>
              <a:t>4</a:t>
            </a:r>
            <a:endParaRPr lang="en-US" altLang="zh-CN" b="1" i="0" dirty="0">
              <a:latin typeface="+mn-ea"/>
            </a:endParaRPr>
          </a:p>
        </p:txBody>
      </p:sp>
      <p:sp>
        <p:nvSpPr>
          <p:cNvPr id="157" name="Text Box 88"/>
          <p:cNvSpPr txBox="1">
            <a:spLocks noChangeArrowheads="1"/>
          </p:cNvSpPr>
          <p:nvPr/>
        </p:nvSpPr>
        <p:spPr bwMode="auto">
          <a:xfrm>
            <a:off x="2463076" y="5236688"/>
            <a:ext cx="685800" cy="369332"/>
          </a:xfrm>
          <a:prstGeom prst="rect">
            <a:avLst/>
          </a:prstGeom>
          <a:noFill/>
          <a:ln w="9525">
            <a:noFill/>
            <a:miter lim="800000"/>
          </a:ln>
        </p:spPr>
        <p:txBody>
          <a:bodyPr>
            <a:spAutoFit/>
          </a:bodyPr>
          <a:lstStyle/>
          <a:p>
            <a:pPr algn="ctr"/>
            <a:r>
              <a:rPr lang="zh-CN" altLang="en-US" i="0" dirty="0">
                <a:latin typeface="+mn-ea"/>
              </a:rPr>
              <a:t>载入</a:t>
            </a:r>
            <a:endParaRPr lang="zh-CN" altLang="en-US" i="0" dirty="0">
              <a:latin typeface="+mn-ea"/>
            </a:endParaRPr>
          </a:p>
        </p:txBody>
      </p:sp>
      <p:sp>
        <p:nvSpPr>
          <p:cNvPr id="158" name="Text Box 89"/>
          <p:cNvSpPr txBox="1">
            <a:spLocks noChangeArrowheads="1"/>
          </p:cNvSpPr>
          <p:nvPr/>
        </p:nvSpPr>
        <p:spPr bwMode="auto">
          <a:xfrm>
            <a:off x="3301276" y="5236688"/>
            <a:ext cx="685800" cy="369332"/>
          </a:xfrm>
          <a:prstGeom prst="rect">
            <a:avLst/>
          </a:prstGeom>
          <a:noFill/>
          <a:ln w="9525">
            <a:noFill/>
            <a:miter lim="800000"/>
          </a:ln>
        </p:spPr>
        <p:txBody>
          <a:bodyPr>
            <a:spAutoFit/>
          </a:bodyPr>
          <a:lstStyle/>
          <a:p>
            <a:pPr algn="ctr"/>
            <a:r>
              <a:rPr lang="zh-CN" altLang="en-US" i="0" dirty="0">
                <a:latin typeface="+mn-ea"/>
              </a:rPr>
              <a:t>载入</a:t>
            </a:r>
            <a:endParaRPr lang="zh-CN" altLang="en-US" i="0" dirty="0">
              <a:latin typeface="+mn-ea"/>
            </a:endParaRPr>
          </a:p>
        </p:txBody>
      </p:sp>
      <p:sp>
        <p:nvSpPr>
          <p:cNvPr id="159" name="Text Box 90"/>
          <p:cNvSpPr txBox="1">
            <a:spLocks noChangeArrowheads="1"/>
          </p:cNvSpPr>
          <p:nvPr/>
        </p:nvSpPr>
        <p:spPr bwMode="auto">
          <a:xfrm>
            <a:off x="4195832" y="5215256"/>
            <a:ext cx="685800" cy="369332"/>
          </a:xfrm>
          <a:prstGeom prst="rect">
            <a:avLst/>
          </a:prstGeom>
          <a:noFill/>
          <a:ln w="9525">
            <a:noFill/>
            <a:miter lim="800000"/>
          </a:ln>
        </p:spPr>
        <p:txBody>
          <a:bodyPr>
            <a:spAutoFit/>
          </a:bodyPr>
          <a:lstStyle/>
          <a:p>
            <a:pPr algn="ctr"/>
            <a:r>
              <a:rPr lang="zh-CN" altLang="en-US" i="0" dirty="0">
                <a:solidFill>
                  <a:srgbClr val="FF0000"/>
                </a:solidFill>
                <a:latin typeface="+mn-ea"/>
              </a:rPr>
              <a:t>命中</a:t>
            </a:r>
            <a:endParaRPr lang="zh-CN" altLang="en-US" i="0" dirty="0">
              <a:solidFill>
                <a:srgbClr val="FF0000"/>
              </a:solidFill>
              <a:latin typeface="+mn-ea"/>
            </a:endParaRPr>
          </a:p>
        </p:txBody>
      </p:sp>
      <p:sp>
        <p:nvSpPr>
          <p:cNvPr id="160" name="Text Box 91"/>
          <p:cNvSpPr txBox="1">
            <a:spLocks noChangeArrowheads="1"/>
          </p:cNvSpPr>
          <p:nvPr/>
        </p:nvSpPr>
        <p:spPr bwMode="auto">
          <a:xfrm>
            <a:off x="5103088" y="5219224"/>
            <a:ext cx="685800" cy="369332"/>
          </a:xfrm>
          <a:prstGeom prst="rect">
            <a:avLst/>
          </a:prstGeom>
          <a:noFill/>
          <a:ln w="9525">
            <a:noFill/>
            <a:miter lim="800000"/>
          </a:ln>
        </p:spPr>
        <p:txBody>
          <a:bodyPr>
            <a:spAutoFit/>
          </a:bodyPr>
          <a:lstStyle/>
          <a:p>
            <a:pPr algn="ctr"/>
            <a:r>
              <a:rPr lang="zh-CN" altLang="en-US" i="0" dirty="0">
                <a:latin typeface="+mn-ea"/>
              </a:rPr>
              <a:t>载入</a:t>
            </a:r>
            <a:endParaRPr lang="zh-CN" altLang="en-US" i="0" dirty="0">
              <a:latin typeface="+mn-ea"/>
            </a:endParaRPr>
          </a:p>
        </p:txBody>
      </p:sp>
      <p:sp>
        <p:nvSpPr>
          <p:cNvPr id="161" name="Text Box 92"/>
          <p:cNvSpPr txBox="1">
            <a:spLocks noChangeArrowheads="1"/>
          </p:cNvSpPr>
          <p:nvPr/>
        </p:nvSpPr>
        <p:spPr bwMode="auto">
          <a:xfrm>
            <a:off x="6003992" y="5215256"/>
            <a:ext cx="685800" cy="369332"/>
          </a:xfrm>
          <a:prstGeom prst="rect">
            <a:avLst/>
          </a:prstGeom>
          <a:noFill/>
          <a:ln w="9525">
            <a:noFill/>
            <a:miter lim="800000"/>
          </a:ln>
        </p:spPr>
        <p:txBody>
          <a:bodyPr>
            <a:spAutoFit/>
          </a:bodyPr>
          <a:lstStyle/>
          <a:p>
            <a:pPr algn="ctr"/>
            <a:r>
              <a:rPr lang="zh-CN" altLang="en-US" i="0" dirty="0">
                <a:solidFill>
                  <a:srgbClr val="FF0000"/>
                </a:solidFill>
                <a:latin typeface="+mn-ea"/>
              </a:rPr>
              <a:t>命中</a:t>
            </a:r>
            <a:endParaRPr lang="zh-CN" altLang="en-US" i="0" dirty="0">
              <a:solidFill>
                <a:srgbClr val="FF0000"/>
              </a:solidFill>
              <a:latin typeface="+mn-ea"/>
            </a:endParaRPr>
          </a:p>
        </p:txBody>
      </p:sp>
      <p:sp>
        <p:nvSpPr>
          <p:cNvPr id="162" name="Text Box 93"/>
          <p:cNvSpPr txBox="1">
            <a:spLocks noChangeArrowheads="1"/>
          </p:cNvSpPr>
          <p:nvPr/>
        </p:nvSpPr>
        <p:spPr bwMode="auto">
          <a:xfrm>
            <a:off x="7019200" y="5222400"/>
            <a:ext cx="685800" cy="369332"/>
          </a:xfrm>
          <a:prstGeom prst="rect">
            <a:avLst/>
          </a:prstGeom>
          <a:noFill/>
          <a:ln w="9525">
            <a:noFill/>
            <a:miter lim="800000"/>
          </a:ln>
        </p:spPr>
        <p:txBody>
          <a:bodyPr>
            <a:spAutoFit/>
          </a:bodyPr>
          <a:lstStyle/>
          <a:p>
            <a:pPr algn="ctr"/>
            <a:r>
              <a:rPr lang="zh-CN" altLang="en-US" i="0" dirty="0">
                <a:latin typeface="+mn-ea"/>
              </a:rPr>
              <a:t>载入</a:t>
            </a:r>
            <a:endParaRPr lang="zh-CN" altLang="en-US" i="0" dirty="0">
              <a:latin typeface="+mn-ea"/>
            </a:endParaRPr>
          </a:p>
        </p:txBody>
      </p:sp>
      <p:sp>
        <p:nvSpPr>
          <p:cNvPr id="163" name="Text Box 94"/>
          <p:cNvSpPr txBox="1">
            <a:spLocks noChangeArrowheads="1"/>
          </p:cNvSpPr>
          <p:nvPr/>
        </p:nvSpPr>
        <p:spPr bwMode="auto">
          <a:xfrm>
            <a:off x="8925790" y="5222400"/>
            <a:ext cx="685800" cy="369332"/>
          </a:xfrm>
          <a:prstGeom prst="rect">
            <a:avLst/>
          </a:prstGeom>
          <a:noFill/>
          <a:ln w="9525">
            <a:noFill/>
            <a:miter lim="800000"/>
          </a:ln>
        </p:spPr>
        <p:txBody>
          <a:bodyPr>
            <a:spAutoFit/>
          </a:bodyPr>
          <a:lstStyle/>
          <a:p>
            <a:pPr algn="ctr"/>
            <a:r>
              <a:rPr lang="zh-CN" altLang="en-US" i="0" dirty="0">
                <a:solidFill>
                  <a:srgbClr val="0000FF"/>
                </a:solidFill>
                <a:latin typeface="+mn-ea"/>
              </a:rPr>
              <a:t>替换</a:t>
            </a:r>
            <a:endParaRPr lang="zh-CN" altLang="en-US" i="0" dirty="0">
              <a:solidFill>
                <a:srgbClr val="0000FF"/>
              </a:solidFill>
              <a:latin typeface="+mn-ea"/>
            </a:endParaRPr>
          </a:p>
        </p:txBody>
      </p:sp>
      <p:sp>
        <p:nvSpPr>
          <p:cNvPr id="164" name="Line 96"/>
          <p:cNvSpPr>
            <a:spLocks noChangeShapeType="1"/>
          </p:cNvSpPr>
          <p:nvPr/>
        </p:nvSpPr>
        <p:spPr bwMode="auto">
          <a:xfrm>
            <a:off x="2539274" y="2160113"/>
            <a:ext cx="7308000" cy="0"/>
          </a:xfrm>
          <a:prstGeom prst="line">
            <a:avLst/>
          </a:prstGeom>
          <a:noFill/>
          <a:ln w="28575">
            <a:solidFill>
              <a:schemeClr val="tx1"/>
            </a:solidFill>
            <a:round/>
            <a:tailEnd type="triangle" w="med" len="med"/>
          </a:ln>
        </p:spPr>
        <p:txBody>
          <a:bodyPr/>
          <a:lstStyle/>
          <a:p>
            <a:endParaRPr lang="zh-CN" altLang="en-US">
              <a:latin typeface="+mn-ea"/>
            </a:endParaRPr>
          </a:p>
        </p:txBody>
      </p:sp>
      <p:sp>
        <p:nvSpPr>
          <p:cNvPr id="165" name="Text Box 97"/>
          <p:cNvSpPr txBox="1">
            <a:spLocks noChangeArrowheads="1"/>
          </p:cNvSpPr>
          <p:nvPr/>
        </p:nvSpPr>
        <p:spPr bwMode="auto">
          <a:xfrm>
            <a:off x="9739324" y="1955561"/>
            <a:ext cx="533400" cy="366712"/>
          </a:xfrm>
          <a:prstGeom prst="rect">
            <a:avLst/>
          </a:prstGeom>
          <a:noFill/>
          <a:ln w="9525">
            <a:noFill/>
            <a:miter lim="800000"/>
          </a:ln>
        </p:spPr>
        <p:txBody>
          <a:bodyPr>
            <a:spAutoFit/>
          </a:bodyPr>
          <a:lstStyle/>
          <a:p>
            <a:pPr algn="ctr"/>
            <a:r>
              <a:rPr lang="en-US" altLang="zh-CN" b="1" i="0" dirty="0">
                <a:latin typeface="+mn-ea"/>
              </a:rPr>
              <a:t>t</a:t>
            </a:r>
            <a:endParaRPr lang="en-US" altLang="zh-CN" b="1" i="0" dirty="0">
              <a:latin typeface="+mn-ea"/>
            </a:endParaRPr>
          </a:p>
        </p:txBody>
      </p:sp>
      <p:grpSp>
        <p:nvGrpSpPr>
          <p:cNvPr id="166" name="Group 98"/>
          <p:cNvGrpSpPr/>
          <p:nvPr/>
        </p:nvGrpSpPr>
        <p:grpSpPr bwMode="auto">
          <a:xfrm>
            <a:off x="1950314" y="2714150"/>
            <a:ext cx="685800" cy="2181225"/>
            <a:chOff x="0" y="1689"/>
            <a:chExt cx="432" cy="1374"/>
          </a:xfrm>
        </p:grpSpPr>
        <p:sp>
          <p:nvSpPr>
            <p:cNvPr id="167" name="Text Box 99"/>
            <p:cNvSpPr txBox="1">
              <a:spLocks noChangeArrowheads="1"/>
            </p:cNvSpPr>
            <p:nvPr/>
          </p:nvSpPr>
          <p:spPr bwMode="auto">
            <a:xfrm>
              <a:off x="0" y="1689"/>
              <a:ext cx="432" cy="231"/>
            </a:xfrm>
            <a:prstGeom prst="rect">
              <a:avLst/>
            </a:prstGeom>
            <a:noFill/>
            <a:ln w="9525">
              <a:noFill/>
              <a:miter lim="800000"/>
            </a:ln>
          </p:spPr>
          <p:txBody>
            <a:bodyPr>
              <a:spAutoFit/>
            </a:bodyPr>
            <a:lstStyle/>
            <a:p>
              <a:pPr algn="ctr"/>
              <a:r>
                <a:rPr lang="en-US" altLang="zh-CN">
                  <a:latin typeface="+mn-ea"/>
                </a:rPr>
                <a:t>0</a:t>
              </a:r>
              <a:endParaRPr lang="en-US" altLang="zh-CN">
                <a:latin typeface="+mn-ea"/>
              </a:endParaRPr>
            </a:p>
          </p:txBody>
        </p:sp>
        <p:sp>
          <p:nvSpPr>
            <p:cNvPr id="168" name="Text Box 100"/>
            <p:cNvSpPr txBox="1">
              <a:spLocks noChangeArrowheads="1"/>
            </p:cNvSpPr>
            <p:nvPr/>
          </p:nvSpPr>
          <p:spPr bwMode="auto">
            <a:xfrm>
              <a:off x="0" y="2064"/>
              <a:ext cx="432" cy="231"/>
            </a:xfrm>
            <a:prstGeom prst="rect">
              <a:avLst/>
            </a:prstGeom>
            <a:noFill/>
            <a:ln w="9525">
              <a:noFill/>
              <a:miter lim="800000"/>
            </a:ln>
          </p:spPr>
          <p:txBody>
            <a:bodyPr>
              <a:spAutoFit/>
            </a:bodyPr>
            <a:lstStyle/>
            <a:p>
              <a:pPr algn="ctr"/>
              <a:r>
                <a:rPr lang="en-US" altLang="zh-CN">
                  <a:latin typeface="+mn-ea"/>
                </a:rPr>
                <a:t>1</a:t>
              </a:r>
              <a:endParaRPr lang="en-US" altLang="zh-CN">
                <a:latin typeface="+mn-ea"/>
              </a:endParaRPr>
            </a:p>
          </p:txBody>
        </p:sp>
        <p:sp>
          <p:nvSpPr>
            <p:cNvPr id="169" name="Text Box 101"/>
            <p:cNvSpPr txBox="1">
              <a:spLocks noChangeArrowheads="1"/>
            </p:cNvSpPr>
            <p:nvPr/>
          </p:nvSpPr>
          <p:spPr bwMode="auto">
            <a:xfrm>
              <a:off x="0" y="2457"/>
              <a:ext cx="432" cy="231"/>
            </a:xfrm>
            <a:prstGeom prst="rect">
              <a:avLst/>
            </a:prstGeom>
            <a:noFill/>
            <a:ln w="9525">
              <a:noFill/>
              <a:miter lim="800000"/>
            </a:ln>
          </p:spPr>
          <p:txBody>
            <a:bodyPr>
              <a:spAutoFit/>
            </a:bodyPr>
            <a:lstStyle/>
            <a:p>
              <a:pPr algn="ctr"/>
              <a:r>
                <a:rPr lang="en-US" altLang="zh-CN">
                  <a:latin typeface="+mn-ea"/>
                </a:rPr>
                <a:t>2</a:t>
              </a:r>
              <a:endParaRPr lang="en-US" altLang="zh-CN">
                <a:latin typeface="+mn-ea"/>
              </a:endParaRPr>
            </a:p>
          </p:txBody>
        </p:sp>
        <p:sp>
          <p:nvSpPr>
            <p:cNvPr id="170" name="Text Box 102"/>
            <p:cNvSpPr txBox="1">
              <a:spLocks noChangeArrowheads="1"/>
            </p:cNvSpPr>
            <p:nvPr/>
          </p:nvSpPr>
          <p:spPr bwMode="auto">
            <a:xfrm>
              <a:off x="0" y="2832"/>
              <a:ext cx="432" cy="231"/>
            </a:xfrm>
            <a:prstGeom prst="rect">
              <a:avLst/>
            </a:prstGeom>
            <a:noFill/>
            <a:ln w="9525">
              <a:noFill/>
              <a:miter lim="800000"/>
            </a:ln>
          </p:spPr>
          <p:txBody>
            <a:bodyPr>
              <a:spAutoFit/>
            </a:bodyPr>
            <a:lstStyle/>
            <a:p>
              <a:pPr algn="ctr"/>
              <a:r>
                <a:rPr lang="en-US" altLang="zh-CN">
                  <a:latin typeface="+mn-ea"/>
                </a:rPr>
                <a:t>3</a:t>
              </a:r>
              <a:endParaRPr lang="en-US" altLang="zh-CN">
                <a:latin typeface="+mn-ea"/>
              </a:endParaRPr>
            </a:p>
          </p:txBody>
        </p:sp>
      </p:grpSp>
      <p:grpSp>
        <p:nvGrpSpPr>
          <p:cNvPr id="171" name="Group 103"/>
          <p:cNvGrpSpPr/>
          <p:nvPr/>
        </p:nvGrpSpPr>
        <p:grpSpPr bwMode="auto">
          <a:xfrm>
            <a:off x="2463076" y="2617313"/>
            <a:ext cx="614363" cy="2466975"/>
            <a:chOff x="384" y="1584"/>
            <a:chExt cx="387" cy="1554"/>
          </a:xfrm>
          <a:noFill/>
        </p:grpSpPr>
        <p:sp>
          <p:nvSpPr>
            <p:cNvPr id="172" name="Rectangle 104"/>
            <p:cNvSpPr>
              <a:spLocks noChangeArrowheads="1"/>
            </p:cNvSpPr>
            <p:nvPr/>
          </p:nvSpPr>
          <p:spPr bwMode="auto">
            <a:xfrm>
              <a:off x="384"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a:solidFill>
                  <a:srgbClr val="003300"/>
                </a:solidFill>
                <a:latin typeface="+mn-ea"/>
              </a:endParaRPr>
            </a:p>
          </p:txBody>
        </p:sp>
        <p:sp>
          <p:nvSpPr>
            <p:cNvPr id="173" name="Rectangle 105"/>
            <p:cNvSpPr>
              <a:spLocks noChangeArrowheads="1"/>
            </p:cNvSpPr>
            <p:nvPr/>
          </p:nvSpPr>
          <p:spPr bwMode="auto">
            <a:xfrm>
              <a:off x="384"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a:solidFill>
                  <a:srgbClr val="003300"/>
                </a:solidFill>
                <a:latin typeface="+mn-ea"/>
              </a:endParaRPr>
            </a:p>
          </p:txBody>
        </p:sp>
        <p:sp>
          <p:nvSpPr>
            <p:cNvPr id="174" name="Rectangle 106"/>
            <p:cNvSpPr>
              <a:spLocks noChangeArrowheads="1"/>
            </p:cNvSpPr>
            <p:nvPr/>
          </p:nvSpPr>
          <p:spPr bwMode="auto">
            <a:xfrm>
              <a:off x="384"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a:solidFill>
                  <a:srgbClr val="003300"/>
                </a:solidFill>
                <a:latin typeface="+mn-ea"/>
              </a:endParaRPr>
            </a:p>
          </p:txBody>
        </p:sp>
        <p:sp>
          <p:nvSpPr>
            <p:cNvPr id="175" name="Rectangle 107"/>
            <p:cNvSpPr>
              <a:spLocks noChangeArrowheads="1"/>
            </p:cNvSpPr>
            <p:nvPr/>
          </p:nvSpPr>
          <p:spPr bwMode="auto">
            <a:xfrm>
              <a:off x="384"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a:solidFill>
                  <a:srgbClr val="003300"/>
                </a:solidFill>
                <a:latin typeface="+mn-ea"/>
              </a:endParaRPr>
            </a:p>
          </p:txBody>
        </p:sp>
      </p:grpSp>
      <p:sp>
        <p:nvSpPr>
          <p:cNvPr id="176" name="Rectangle 108"/>
          <p:cNvSpPr>
            <a:spLocks noChangeArrowheads="1"/>
          </p:cNvSpPr>
          <p:nvPr/>
        </p:nvSpPr>
        <p:spPr bwMode="auto">
          <a:xfrm>
            <a:off x="2463076" y="2617313"/>
            <a:ext cx="614363" cy="617537"/>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mn-ea"/>
              </a:rPr>
              <a:t>22</a:t>
            </a:r>
            <a:r>
              <a:rPr lang="en-US" altLang="zh-CN" b="1" i="0" baseline="50000" dirty="0">
                <a:solidFill>
                  <a:schemeClr val="bg1"/>
                </a:solidFill>
                <a:latin typeface="+mn-ea"/>
              </a:rPr>
              <a:t>0</a:t>
            </a:r>
            <a:endParaRPr lang="en-US" altLang="zh-CN" b="1" i="0" baseline="50000" dirty="0">
              <a:solidFill>
                <a:schemeClr val="bg1"/>
              </a:solidFill>
              <a:latin typeface="+mn-ea"/>
            </a:endParaRPr>
          </a:p>
        </p:txBody>
      </p:sp>
      <p:sp>
        <p:nvSpPr>
          <p:cNvPr id="178" name="Rectangle 110"/>
          <p:cNvSpPr>
            <a:spLocks noChangeArrowheads="1"/>
          </p:cNvSpPr>
          <p:nvPr/>
        </p:nvSpPr>
        <p:spPr bwMode="auto">
          <a:xfrm>
            <a:off x="3300641" y="2608473"/>
            <a:ext cx="614363" cy="617538"/>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22</a:t>
            </a:r>
            <a:r>
              <a:rPr lang="en-US" altLang="zh-CN" b="1" i="0" baseline="30000" dirty="0" smtClean="0">
                <a:solidFill>
                  <a:srgbClr val="003300"/>
                </a:solidFill>
                <a:latin typeface="+mn-ea"/>
              </a:rPr>
              <a:t>1</a:t>
            </a:r>
            <a:endParaRPr lang="en-US" altLang="zh-CN" b="1" i="0" baseline="30000" dirty="0">
              <a:solidFill>
                <a:srgbClr val="003300"/>
              </a:solidFill>
              <a:latin typeface="+mn-ea"/>
            </a:endParaRPr>
          </a:p>
        </p:txBody>
      </p:sp>
      <p:sp>
        <p:nvSpPr>
          <p:cNvPr id="179" name="Rectangle 111"/>
          <p:cNvSpPr>
            <a:spLocks noChangeArrowheads="1"/>
          </p:cNvSpPr>
          <p:nvPr/>
        </p:nvSpPr>
        <p:spPr bwMode="auto">
          <a:xfrm>
            <a:off x="3301276" y="3234851"/>
            <a:ext cx="614363"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180" name="Rectangle 112"/>
          <p:cNvSpPr>
            <a:spLocks noChangeArrowheads="1"/>
          </p:cNvSpPr>
          <p:nvPr/>
        </p:nvSpPr>
        <p:spPr bwMode="auto">
          <a:xfrm>
            <a:off x="3301276" y="3850801"/>
            <a:ext cx="614363" cy="617538"/>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181" name="Rectangle 113"/>
          <p:cNvSpPr>
            <a:spLocks noChangeArrowheads="1"/>
          </p:cNvSpPr>
          <p:nvPr/>
        </p:nvSpPr>
        <p:spPr bwMode="auto">
          <a:xfrm>
            <a:off x="3301276" y="4468338"/>
            <a:ext cx="614363"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182" name="Rectangle 114"/>
          <p:cNvSpPr>
            <a:spLocks noChangeArrowheads="1"/>
          </p:cNvSpPr>
          <p:nvPr/>
        </p:nvSpPr>
        <p:spPr bwMode="auto">
          <a:xfrm>
            <a:off x="3300641" y="3224818"/>
            <a:ext cx="614363" cy="617537"/>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11</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grpSp>
        <p:nvGrpSpPr>
          <p:cNvPr id="183" name="Group 115"/>
          <p:cNvGrpSpPr/>
          <p:nvPr/>
        </p:nvGrpSpPr>
        <p:grpSpPr bwMode="auto">
          <a:xfrm>
            <a:off x="6027008" y="2609473"/>
            <a:ext cx="615951" cy="2479677"/>
            <a:chOff x="2924" y="1584"/>
            <a:chExt cx="388" cy="1562"/>
          </a:xfrm>
          <a:noFill/>
        </p:grpSpPr>
        <p:sp>
          <p:nvSpPr>
            <p:cNvPr id="184" name="Rectangle 116"/>
            <p:cNvSpPr>
              <a:spLocks noChangeArrowheads="1"/>
            </p:cNvSpPr>
            <p:nvPr/>
          </p:nvSpPr>
          <p:spPr bwMode="auto">
            <a:xfrm>
              <a:off x="2925"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en-US" altLang="zh-CN" b="1" i="0" baseline="50000" dirty="0">
                <a:solidFill>
                  <a:srgbClr val="003300"/>
                </a:solidFill>
                <a:latin typeface="+mn-ea"/>
              </a:endParaRPr>
            </a:p>
          </p:txBody>
        </p:sp>
        <p:sp>
          <p:nvSpPr>
            <p:cNvPr id="185" name="Rectangle 117"/>
            <p:cNvSpPr>
              <a:spLocks noChangeArrowheads="1"/>
            </p:cNvSpPr>
            <p:nvPr/>
          </p:nvSpPr>
          <p:spPr bwMode="auto">
            <a:xfrm>
              <a:off x="2925"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186" name="Rectangle 118"/>
            <p:cNvSpPr>
              <a:spLocks noChangeArrowheads="1"/>
            </p:cNvSpPr>
            <p:nvPr/>
          </p:nvSpPr>
          <p:spPr bwMode="auto">
            <a:xfrm>
              <a:off x="2924" y="2363"/>
              <a:ext cx="387" cy="392"/>
            </a:xfrm>
            <a:prstGeom prst="rect">
              <a:avLst/>
            </a:prstGeom>
            <a:grp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187" name="Rectangle 119"/>
            <p:cNvSpPr>
              <a:spLocks noChangeArrowheads="1"/>
            </p:cNvSpPr>
            <p:nvPr/>
          </p:nvSpPr>
          <p:spPr bwMode="auto">
            <a:xfrm>
              <a:off x="2925" y="2758"/>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grpSp>
      <p:grpSp>
        <p:nvGrpSpPr>
          <p:cNvPr id="188" name="Group 120"/>
          <p:cNvGrpSpPr/>
          <p:nvPr/>
        </p:nvGrpSpPr>
        <p:grpSpPr bwMode="auto">
          <a:xfrm>
            <a:off x="7047776" y="2617315"/>
            <a:ext cx="614363" cy="2476501"/>
            <a:chOff x="3504" y="1584"/>
            <a:chExt cx="387" cy="1560"/>
          </a:xfrm>
          <a:noFill/>
        </p:grpSpPr>
        <p:sp>
          <p:nvSpPr>
            <p:cNvPr id="189" name="Rectangle 121"/>
            <p:cNvSpPr>
              <a:spLocks noChangeArrowheads="1"/>
            </p:cNvSpPr>
            <p:nvPr/>
          </p:nvSpPr>
          <p:spPr bwMode="auto">
            <a:xfrm>
              <a:off x="3504"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en-US" altLang="zh-CN" b="1" i="0" baseline="50000" dirty="0">
                <a:solidFill>
                  <a:srgbClr val="003300"/>
                </a:solidFill>
                <a:latin typeface="+mn-ea"/>
              </a:endParaRPr>
            </a:p>
          </p:txBody>
        </p:sp>
        <p:sp>
          <p:nvSpPr>
            <p:cNvPr id="190" name="Rectangle 122"/>
            <p:cNvSpPr>
              <a:spLocks noChangeArrowheads="1"/>
            </p:cNvSpPr>
            <p:nvPr/>
          </p:nvSpPr>
          <p:spPr bwMode="auto">
            <a:xfrm>
              <a:off x="3504"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en-US" altLang="zh-CN" b="1" i="0" baseline="50000" dirty="0">
                <a:solidFill>
                  <a:srgbClr val="003300"/>
                </a:solidFill>
                <a:latin typeface="+mn-ea"/>
              </a:endParaRPr>
            </a:p>
          </p:txBody>
        </p:sp>
        <p:sp>
          <p:nvSpPr>
            <p:cNvPr id="191" name="Rectangle 123"/>
            <p:cNvSpPr>
              <a:spLocks noChangeArrowheads="1"/>
            </p:cNvSpPr>
            <p:nvPr/>
          </p:nvSpPr>
          <p:spPr bwMode="auto">
            <a:xfrm>
              <a:off x="3504" y="2360"/>
              <a:ext cx="387" cy="396"/>
            </a:xfrm>
            <a:prstGeom prst="rect">
              <a:avLst/>
            </a:prstGeom>
            <a:grp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192" name="Rectangle 124"/>
            <p:cNvSpPr>
              <a:spLocks noChangeArrowheads="1"/>
            </p:cNvSpPr>
            <p:nvPr/>
          </p:nvSpPr>
          <p:spPr bwMode="auto">
            <a:xfrm>
              <a:off x="3504" y="2756"/>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grpSp>
      <p:sp>
        <p:nvSpPr>
          <p:cNvPr id="196" name="Rectangle 133"/>
          <p:cNvSpPr>
            <a:spLocks noChangeArrowheads="1"/>
          </p:cNvSpPr>
          <p:nvPr/>
        </p:nvSpPr>
        <p:spPr bwMode="auto">
          <a:xfrm>
            <a:off x="8973405" y="2617313"/>
            <a:ext cx="614362" cy="617538"/>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22</a:t>
            </a:r>
            <a:r>
              <a:rPr lang="en-US" altLang="zh-CN" b="1" i="0" baseline="50000" dirty="0" smtClean="0">
                <a:solidFill>
                  <a:srgbClr val="003300"/>
                </a:solidFill>
                <a:latin typeface="+mn-ea"/>
              </a:rPr>
              <a:t>1</a:t>
            </a:r>
            <a:endParaRPr lang="en-US" altLang="zh-CN" b="1" i="0" baseline="50000" dirty="0">
              <a:solidFill>
                <a:srgbClr val="003300"/>
              </a:solidFill>
              <a:latin typeface="+mn-ea"/>
            </a:endParaRPr>
          </a:p>
        </p:txBody>
      </p:sp>
      <p:sp>
        <p:nvSpPr>
          <p:cNvPr id="197" name="Rectangle 134"/>
          <p:cNvSpPr>
            <a:spLocks noChangeArrowheads="1"/>
          </p:cNvSpPr>
          <p:nvPr/>
        </p:nvSpPr>
        <p:spPr bwMode="auto">
          <a:xfrm>
            <a:off x="8973403" y="3234851"/>
            <a:ext cx="614362" cy="615950"/>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11</a:t>
            </a:r>
            <a:r>
              <a:rPr lang="en-US" altLang="zh-CN" b="1" i="0" baseline="50000" dirty="0" smtClean="0">
                <a:solidFill>
                  <a:srgbClr val="003300"/>
                </a:solidFill>
                <a:latin typeface="+mn-ea"/>
              </a:rPr>
              <a:t>3</a:t>
            </a:r>
            <a:endParaRPr lang="en-US" altLang="zh-CN" b="1" i="0" baseline="50000" dirty="0">
              <a:solidFill>
                <a:srgbClr val="003300"/>
              </a:solidFill>
              <a:latin typeface="+mn-ea"/>
            </a:endParaRPr>
          </a:p>
        </p:txBody>
      </p:sp>
      <p:sp>
        <p:nvSpPr>
          <p:cNvPr id="198" name="Rectangle 135"/>
          <p:cNvSpPr>
            <a:spLocks noChangeArrowheads="1"/>
          </p:cNvSpPr>
          <p:nvPr/>
        </p:nvSpPr>
        <p:spPr bwMode="auto">
          <a:xfrm>
            <a:off x="8973414" y="4468338"/>
            <a:ext cx="614362"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199" name="Rectangle 136"/>
          <p:cNvSpPr>
            <a:spLocks noChangeArrowheads="1"/>
          </p:cNvSpPr>
          <p:nvPr/>
        </p:nvSpPr>
        <p:spPr bwMode="auto">
          <a:xfrm>
            <a:off x="8973414" y="3849213"/>
            <a:ext cx="614362"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201" name="Rectangle 138"/>
          <p:cNvSpPr>
            <a:spLocks noChangeArrowheads="1"/>
          </p:cNvSpPr>
          <p:nvPr/>
        </p:nvSpPr>
        <p:spPr bwMode="auto">
          <a:xfrm>
            <a:off x="4198214" y="3226913"/>
            <a:ext cx="614362" cy="615950"/>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11</a:t>
            </a:r>
            <a:r>
              <a:rPr lang="en-US" altLang="zh-CN" b="1" i="0" baseline="30000" dirty="0" smtClean="0">
                <a:solidFill>
                  <a:srgbClr val="003300"/>
                </a:solidFill>
                <a:latin typeface="+mn-ea"/>
              </a:rPr>
              <a:t>1</a:t>
            </a:r>
            <a:endParaRPr lang="en-US" altLang="zh-CN" b="1" i="0" baseline="30000" dirty="0">
              <a:solidFill>
                <a:srgbClr val="003300"/>
              </a:solidFill>
              <a:latin typeface="+mn-ea"/>
            </a:endParaRPr>
          </a:p>
        </p:txBody>
      </p:sp>
      <p:sp>
        <p:nvSpPr>
          <p:cNvPr id="202" name="Rectangle 139"/>
          <p:cNvSpPr>
            <a:spLocks noChangeArrowheads="1"/>
          </p:cNvSpPr>
          <p:nvPr/>
        </p:nvSpPr>
        <p:spPr bwMode="auto">
          <a:xfrm>
            <a:off x="4198214" y="3850801"/>
            <a:ext cx="614362" cy="617538"/>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203" name="Rectangle 140"/>
          <p:cNvSpPr>
            <a:spLocks noChangeArrowheads="1"/>
          </p:cNvSpPr>
          <p:nvPr/>
        </p:nvSpPr>
        <p:spPr bwMode="auto">
          <a:xfrm>
            <a:off x="4198214" y="4468338"/>
            <a:ext cx="614362"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204" name="Rectangle 141"/>
          <p:cNvSpPr>
            <a:spLocks noChangeArrowheads="1"/>
          </p:cNvSpPr>
          <p:nvPr/>
        </p:nvSpPr>
        <p:spPr bwMode="auto">
          <a:xfrm>
            <a:off x="4198214" y="2617313"/>
            <a:ext cx="614362"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205" name="Rectangle 142"/>
          <p:cNvSpPr>
            <a:spLocks noChangeArrowheads="1"/>
          </p:cNvSpPr>
          <p:nvPr/>
        </p:nvSpPr>
        <p:spPr bwMode="auto">
          <a:xfrm>
            <a:off x="4199802" y="2620888"/>
            <a:ext cx="614362" cy="617538"/>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22</a:t>
            </a:r>
            <a:r>
              <a:rPr lang="en-US" altLang="zh-CN" b="1" i="0" baseline="50000" dirty="0" smtClean="0">
                <a:solidFill>
                  <a:schemeClr val="bg1"/>
                </a:solidFill>
                <a:latin typeface="+mn-ea"/>
              </a:rPr>
              <a:t>0</a:t>
            </a:r>
            <a:endParaRPr lang="en-US" altLang="zh-CN" b="1" i="0" baseline="50000" dirty="0">
              <a:solidFill>
                <a:schemeClr val="bg1"/>
              </a:solidFill>
              <a:latin typeface="+mn-ea"/>
            </a:endParaRPr>
          </a:p>
        </p:txBody>
      </p:sp>
      <p:sp>
        <p:nvSpPr>
          <p:cNvPr id="207" name="Rectangle 144"/>
          <p:cNvSpPr>
            <a:spLocks noChangeArrowheads="1"/>
          </p:cNvSpPr>
          <p:nvPr/>
        </p:nvSpPr>
        <p:spPr bwMode="auto">
          <a:xfrm>
            <a:off x="5118833" y="2612225"/>
            <a:ext cx="614363" cy="617538"/>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mn-ea"/>
              </a:rPr>
              <a:t>22</a:t>
            </a:r>
            <a:r>
              <a:rPr lang="en-US" altLang="zh-CN" b="1" i="0" baseline="50000">
                <a:solidFill>
                  <a:srgbClr val="003300"/>
                </a:solidFill>
                <a:latin typeface="+mn-ea"/>
              </a:rPr>
              <a:t>1</a:t>
            </a:r>
            <a:endParaRPr lang="en-US" altLang="zh-CN" b="1" i="0" baseline="50000">
              <a:solidFill>
                <a:srgbClr val="003300"/>
              </a:solidFill>
              <a:latin typeface="+mn-ea"/>
            </a:endParaRPr>
          </a:p>
        </p:txBody>
      </p:sp>
      <p:sp>
        <p:nvSpPr>
          <p:cNvPr id="208" name="Rectangle 145"/>
          <p:cNvSpPr>
            <a:spLocks noChangeArrowheads="1"/>
          </p:cNvSpPr>
          <p:nvPr/>
        </p:nvSpPr>
        <p:spPr bwMode="auto">
          <a:xfrm>
            <a:off x="5117376" y="3850801"/>
            <a:ext cx="614363" cy="617538"/>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209" name="Rectangle 146"/>
          <p:cNvSpPr>
            <a:spLocks noChangeArrowheads="1"/>
          </p:cNvSpPr>
          <p:nvPr/>
        </p:nvSpPr>
        <p:spPr bwMode="auto">
          <a:xfrm>
            <a:off x="5117376" y="4468338"/>
            <a:ext cx="614363"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210" name="Rectangle 147"/>
          <p:cNvSpPr>
            <a:spLocks noChangeArrowheads="1"/>
          </p:cNvSpPr>
          <p:nvPr/>
        </p:nvSpPr>
        <p:spPr bwMode="auto">
          <a:xfrm>
            <a:off x="5122138" y="3234850"/>
            <a:ext cx="614363" cy="615950"/>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11</a:t>
            </a:r>
            <a:r>
              <a:rPr lang="en-US" altLang="zh-CN" b="1" i="0" baseline="30000" dirty="0" smtClean="0">
                <a:solidFill>
                  <a:srgbClr val="003300"/>
                </a:solidFill>
                <a:latin typeface="+mn-ea"/>
              </a:rPr>
              <a:t>2</a:t>
            </a:r>
            <a:endParaRPr lang="en-US" altLang="zh-CN" b="1" i="0" baseline="30000" dirty="0">
              <a:solidFill>
                <a:srgbClr val="003300"/>
              </a:solidFill>
              <a:latin typeface="+mn-ea"/>
            </a:endParaRPr>
          </a:p>
        </p:txBody>
      </p:sp>
      <p:sp>
        <p:nvSpPr>
          <p:cNvPr id="211" name="Rectangle 148"/>
          <p:cNvSpPr>
            <a:spLocks noChangeArrowheads="1"/>
          </p:cNvSpPr>
          <p:nvPr/>
        </p:nvSpPr>
        <p:spPr bwMode="auto">
          <a:xfrm>
            <a:off x="5118764" y="3847135"/>
            <a:ext cx="614363" cy="631825"/>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19</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sp>
        <p:nvSpPr>
          <p:cNvPr id="212" name="Rectangle 149"/>
          <p:cNvSpPr>
            <a:spLocks noChangeArrowheads="1"/>
          </p:cNvSpPr>
          <p:nvPr/>
        </p:nvSpPr>
        <p:spPr bwMode="auto">
          <a:xfrm>
            <a:off x="8973403" y="3846834"/>
            <a:ext cx="614362" cy="633412"/>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4</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sp>
        <p:nvSpPr>
          <p:cNvPr id="213" name="Text Box 151"/>
          <p:cNvSpPr txBox="1">
            <a:spLocks noChangeArrowheads="1"/>
          </p:cNvSpPr>
          <p:nvPr/>
        </p:nvSpPr>
        <p:spPr bwMode="auto">
          <a:xfrm>
            <a:off x="8044726" y="2236313"/>
            <a:ext cx="533400" cy="366712"/>
          </a:xfrm>
          <a:prstGeom prst="rect">
            <a:avLst/>
          </a:prstGeom>
          <a:noFill/>
          <a:ln w="9525">
            <a:noFill/>
            <a:miter lim="800000"/>
          </a:ln>
        </p:spPr>
        <p:txBody>
          <a:bodyPr>
            <a:spAutoFit/>
          </a:bodyPr>
          <a:lstStyle/>
          <a:p>
            <a:pPr algn="ctr"/>
            <a:r>
              <a:rPr lang="en-US" altLang="zh-CN" b="1" i="0" dirty="0">
                <a:latin typeface="+mn-ea"/>
              </a:rPr>
              <a:t>22</a:t>
            </a:r>
            <a:endParaRPr lang="en-US" altLang="zh-CN" b="1" i="0" dirty="0">
              <a:latin typeface="+mn-ea"/>
            </a:endParaRPr>
          </a:p>
        </p:txBody>
      </p:sp>
      <p:sp>
        <p:nvSpPr>
          <p:cNvPr id="214" name="Text Box 152"/>
          <p:cNvSpPr txBox="1">
            <a:spLocks noChangeArrowheads="1"/>
          </p:cNvSpPr>
          <p:nvPr/>
        </p:nvSpPr>
        <p:spPr bwMode="auto">
          <a:xfrm>
            <a:off x="7951064" y="5215257"/>
            <a:ext cx="685800" cy="369332"/>
          </a:xfrm>
          <a:prstGeom prst="rect">
            <a:avLst/>
          </a:prstGeom>
          <a:noFill/>
          <a:ln w="9525">
            <a:noFill/>
            <a:miter lim="800000"/>
          </a:ln>
        </p:spPr>
        <p:txBody>
          <a:bodyPr>
            <a:spAutoFit/>
          </a:bodyPr>
          <a:lstStyle/>
          <a:p>
            <a:pPr algn="ctr"/>
            <a:r>
              <a:rPr lang="zh-CN" altLang="en-US" i="0" dirty="0">
                <a:solidFill>
                  <a:srgbClr val="FF0000"/>
                </a:solidFill>
                <a:latin typeface="+mn-ea"/>
              </a:rPr>
              <a:t>命中</a:t>
            </a:r>
            <a:endParaRPr lang="zh-CN" altLang="en-US" i="0" dirty="0">
              <a:solidFill>
                <a:srgbClr val="FF0000"/>
              </a:solidFill>
              <a:latin typeface="+mn-ea"/>
            </a:endParaRPr>
          </a:p>
        </p:txBody>
      </p:sp>
      <p:sp>
        <p:nvSpPr>
          <p:cNvPr id="216" name="Rectangle 154"/>
          <p:cNvSpPr>
            <a:spLocks noChangeArrowheads="1"/>
          </p:cNvSpPr>
          <p:nvPr/>
        </p:nvSpPr>
        <p:spPr bwMode="auto">
          <a:xfrm>
            <a:off x="7993071" y="2616855"/>
            <a:ext cx="614364" cy="617538"/>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217" name="Rectangle 155"/>
          <p:cNvSpPr>
            <a:spLocks noChangeArrowheads="1"/>
          </p:cNvSpPr>
          <p:nvPr/>
        </p:nvSpPr>
        <p:spPr bwMode="auto">
          <a:xfrm>
            <a:off x="7993071" y="3233492"/>
            <a:ext cx="614364"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50000" dirty="0">
              <a:solidFill>
                <a:srgbClr val="003300"/>
              </a:solidFill>
              <a:latin typeface="+mn-ea"/>
            </a:endParaRPr>
          </a:p>
        </p:txBody>
      </p:sp>
      <p:sp>
        <p:nvSpPr>
          <p:cNvPr id="218" name="Rectangle 156"/>
          <p:cNvSpPr>
            <a:spLocks noChangeArrowheads="1"/>
          </p:cNvSpPr>
          <p:nvPr/>
        </p:nvSpPr>
        <p:spPr bwMode="auto">
          <a:xfrm>
            <a:off x="7993071" y="4409936"/>
            <a:ext cx="614364" cy="674352"/>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222" name="Rectangle 112"/>
          <p:cNvSpPr>
            <a:spLocks noChangeArrowheads="1"/>
          </p:cNvSpPr>
          <p:nvPr/>
        </p:nvSpPr>
        <p:spPr bwMode="auto">
          <a:xfrm>
            <a:off x="3300641" y="2615241"/>
            <a:ext cx="614363" cy="617538"/>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223" name="Rectangle 139"/>
          <p:cNvSpPr>
            <a:spLocks noChangeArrowheads="1"/>
          </p:cNvSpPr>
          <p:nvPr/>
        </p:nvSpPr>
        <p:spPr bwMode="auto">
          <a:xfrm>
            <a:off x="4198359" y="3236838"/>
            <a:ext cx="614362" cy="617538"/>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224" name="Rectangle 145"/>
          <p:cNvSpPr>
            <a:spLocks noChangeArrowheads="1"/>
          </p:cNvSpPr>
          <p:nvPr/>
        </p:nvSpPr>
        <p:spPr bwMode="auto">
          <a:xfrm>
            <a:off x="5115150" y="2616853"/>
            <a:ext cx="614363" cy="617538"/>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225" name="Rectangle 146"/>
          <p:cNvSpPr>
            <a:spLocks noChangeArrowheads="1"/>
          </p:cNvSpPr>
          <p:nvPr/>
        </p:nvSpPr>
        <p:spPr bwMode="auto">
          <a:xfrm>
            <a:off x="5115150" y="3234390"/>
            <a:ext cx="614363"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mn-ea"/>
            </a:endParaRPr>
          </a:p>
        </p:txBody>
      </p:sp>
      <p:sp>
        <p:nvSpPr>
          <p:cNvPr id="229" name="Rectangle 144"/>
          <p:cNvSpPr>
            <a:spLocks noChangeArrowheads="1"/>
          </p:cNvSpPr>
          <p:nvPr/>
        </p:nvSpPr>
        <p:spPr bwMode="auto">
          <a:xfrm>
            <a:off x="6029376" y="2610075"/>
            <a:ext cx="614363" cy="617538"/>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22</a:t>
            </a:r>
            <a:r>
              <a:rPr lang="en-US" altLang="zh-CN" b="1" i="0" baseline="50000" dirty="0" smtClean="0">
                <a:solidFill>
                  <a:srgbClr val="003300"/>
                </a:solidFill>
                <a:latin typeface="+mn-ea"/>
              </a:rPr>
              <a:t>2</a:t>
            </a:r>
            <a:endParaRPr lang="en-US" altLang="zh-CN" b="1" i="0" baseline="50000" dirty="0">
              <a:solidFill>
                <a:srgbClr val="003300"/>
              </a:solidFill>
              <a:latin typeface="+mn-ea"/>
            </a:endParaRPr>
          </a:p>
        </p:txBody>
      </p:sp>
      <p:sp>
        <p:nvSpPr>
          <p:cNvPr id="230" name="Rectangle 147"/>
          <p:cNvSpPr>
            <a:spLocks noChangeArrowheads="1"/>
          </p:cNvSpPr>
          <p:nvPr/>
        </p:nvSpPr>
        <p:spPr bwMode="auto">
          <a:xfrm>
            <a:off x="6031764" y="3226121"/>
            <a:ext cx="614363" cy="615950"/>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11</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sp>
        <p:nvSpPr>
          <p:cNvPr id="231" name="Rectangle 148"/>
          <p:cNvSpPr>
            <a:spLocks noChangeArrowheads="1"/>
          </p:cNvSpPr>
          <p:nvPr/>
        </p:nvSpPr>
        <p:spPr bwMode="auto">
          <a:xfrm>
            <a:off x="6028708" y="3845125"/>
            <a:ext cx="614363" cy="631825"/>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latin typeface="+mn-ea"/>
              </a:rPr>
              <a:t>19</a:t>
            </a:r>
            <a:r>
              <a:rPr lang="en-US" altLang="zh-CN" b="1" i="0" baseline="30000" dirty="0" smtClean="0">
                <a:latin typeface="+mn-ea"/>
              </a:rPr>
              <a:t>1</a:t>
            </a:r>
            <a:endParaRPr lang="en-US" altLang="zh-CN" b="1" i="0" baseline="30000" dirty="0">
              <a:latin typeface="+mn-ea"/>
            </a:endParaRPr>
          </a:p>
        </p:txBody>
      </p:sp>
      <p:sp>
        <p:nvSpPr>
          <p:cNvPr id="237" name="Rectangle 144"/>
          <p:cNvSpPr>
            <a:spLocks noChangeArrowheads="1"/>
          </p:cNvSpPr>
          <p:nvPr/>
        </p:nvSpPr>
        <p:spPr bwMode="auto">
          <a:xfrm>
            <a:off x="7054225" y="2612263"/>
            <a:ext cx="614363" cy="617538"/>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22</a:t>
            </a:r>
            <a:r>
              <a:rPr lang="en-US" altLang="zh-CN" b="1" i="0" baseline="50000" dirty="0" smtClean="0">
                <a:solidFill>
                  <a:srgbClr val="003300"/>
                </a:solidFill>
                <a:latin typeface="+mn-ea"/>
              </a:rPr>
              <a:t>3</a:t>
            </a:r>
            <a:endParaRPr lang="en-US" altLang="zh-CN" b="1" i="0" baseline="50000" dirty="0">
              <a:solidFill>
                <a:srgbClr val="003300"/>
              </a:solidFill>
              <a:latin typeface="+mn-ea"/>
            </a:endParaRPr>
          </a:p>
        </p:txBody>
      </p:sp>
      <p:sp>
        <p:nvSpPr>
          <p:cNvPr id="238" name="Rectangle 147"/>
          <p:cNvSpPr>
            <a:spLocks noChangeArrowheads="1"/>
          </p:cNvSpPr>
          <p:nvPr/>
        </p:nvSpPr>
        <p:spPr bwMode="auto">
          <a:xfrm>
            <a:off x="7050386" y="3234888"/>
            <a:ext cx="614363" cy="615950"/>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latin typeface="+mn-ea"/>
              </a:rPr>
              <a:t>11</a:t>
            </a:r>
            <a:r>
              <a:rPr lang="en-US" altLang="zh-CN" b="1" i="0" baseline="30000" dirty="0" smtClean="0">
                <a:latin typeface="+mn-ea"/>
              </a:rPr>
              <a:t>1</a:t>
            </a:r>
            <a:endParaRPr lang="en-US" altLang="zh-CN" b="1" i="0" baseline="30000" dirty="0">
              <a:latin typeface="+mn-ea"/>
            </a:endParaRPr>
          </a:p>
        </p:txBody>
      </p:sp>
      <p:sp>
        <p:nvSpPr>
          <p:cNvPr id="239" name="Rectangle 148"/>
          <p:cNvSpPr>
            <a:spLocks noChangeArrowheads="1"/>
          </p:cNvSpPr>
          <p:nvPr/>
        </p:nvSpPr>
        <p:spPr bwMode="auto">
          <a:xfrm>
            <a:off x="7054156" y="3854317"/>
            <a:ext cx="614363" cy="631825"/>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latin typeface="+mn-ea"/>
              </a:rPr>
              <a:t>19</a:t>
            </a:r>
            <a:r>
              <a:rPr lang="en-US" altLang="zh-CN" b="1" i="0" baseline="30000" dirty="0" smtClean="0">
                <a:latin typeface="+mn-ea"/>
              </a:rPr>
              <a:t>2</a:t>
            </a:r>
            <a:endParaRPr lang="en-US" altLang="zh-CN" b="1" i="0" baseline="30000" dirty="0">
              <a:latin typeface="+mn-ea"/>
            </a:endParaRPr>
          </a:p>
        </p:txBody>
      </p:sp>
      <p:sp>
        <p:nvSpPr>
          <p:cNvPr id="240" name="Rectangle 131"/>
          <p:cNvSpPr>
            <a:spLocks noChangeArrowheads="1"/>
          </p:cNvSpPr>
          <p:nvPr/>
        </p:nvSpPr>
        <p:spPr bwMode="auto">
          <a:xfrm>
            <a:off x="7054156" y="4484209"/>
            <a:ext cx="614363" cy="646112"/>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16</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sp>
        <p:nvSpPr>
          <p:cNvPr id="250" name="Rectangle 144"/>
          <p:cNvSpPr>
            <a:spLocks noChangeArrowheads="1"/>
          </p:cNvSpPr>
          <p:nvPr/>
        </p:nvSpPr>
        <p:spPr bwMode="auto">
          <a:xfrm>
            <a:off x="7996289" y="2614134"/>
            <a:ext cx="614363" cy="617538"/>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22</a:t>
            </a:r>
            <a:r>
              <a:rPr lang="en-US" altLang="zh-CN" b="1" i="0" baseline="50000" dirty="0" smtClean="0">
                <a:solidFill>
                  <a:schemeClr val="bg1"/>
                </a:solidFill>
                <a:latin typeface="+mn-ea"/>
              </a:rPr>
              <a:t>0</a:t>
            </a:r>
            <a:endParaRPr lang="en-US" altLang="zh-CN" b="1" i="0" baseline="50000" dirty="0">
              <a:solidFill>
                <a:schemeClr val="bg1"/>
              </a:solidFill>
              <a:latin typeface="+mn-ea"/>
            </a:endParaRPr>
          </a:p>
        </p:txBody>
      </p:sp>
      <p:sp>
        <p:nvSpPr>
          <p:cNvPr id="254" name="Rectangle 157"/>
          <p:cNvSpPr>
            <a:spLocks noChangeArrowheads="1"/>
          </p:cNvSpPr>
          <p:nvPr/>
        </p:nvSpPr>
        <p:spPr bwMode="auto">
          <a:xfrm>
            <a:off x="7993071" y="3850800"/>
            <a:ext cx="614364" cy="563563"/>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255" name="Rectangle 155"/>
          <p:cNvSpPr>
            <a:spLocks noChangeArrowheads="1"/>
          </p:cNvSpPr>
          <p:nvPr/>
        </p:nvSpPr>
        <p:spPr bwMode="auto">
          <a:xfrm>
            <a:off x="7996289" y="3230404"/>
            <a:ext cx="614364" cy="615950"/>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11</a:t>
            </a:r>
            <a:r>
              <a:rPr lang="en-US" altLang="zh-CN" b="1" i="0" baseline="30000" dirty="0" smtClean="0">
                <a:solidFill>
                  <a:srgbClr val="003300"/>
                </a:solidFill>
                <a:latin typeface="+mn-ea"/>
              </a:rPr>
              <a:t>2</a:t>
            </a:r>
            <a:endParaRPr lang="en-US" altLang="zh-CN" b="1" i="0" baseline="30000" dirty="0">
              <a:solidFill>
                <a:srgbClr val="003300"/>
              </a:solidFill>
              <a:latin typeface="+mn-ea"/>
            </a:endParaRPr>
          </a:p>
        </p:txBody>
      </p:sp>
      <p:sp>
        <p:nvSpPr>
          <p:cNvPr id="256" name="Rectangle 157"/>
          <p:cNvSpPr>
            <a:spLocks noChangeArrowheads="1"/>
          </p:cNvSpPr>
          <p:nvPr/>
        </p:nvSpPr>
        <p:spPr bwMode="auto">
          <a:xfrm>
            <a:off x="7996289" y="3846354"/>
            <a:ext cx="614364" cy="563563"/>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19</a:t>
            </a:r>
            <a:r>
              <a:rPr lang="en-US" altLang="zh-CN" b="1" i="0" baseline="30000" dirty="0" smtClean="0">
                <a:solidFill>
                  <a:srgbClr val="003300"/>
                </a:solidFill>
                <a:latin typeface="+mn-ea"/>
              </a:rPr>
              <a:t>3</a:t>
            </a:r>
            <a:endParaRPr lang="en-US" altLang="zh-CN" b="1" i="0" baseline="30000" dirty="0">
              <a:solidFill>
                <a:srgbClr val="003300"/>
              </a:solidFill>
              <a:latin typeface="+mn-ea"/>
            </a:endParaRPr>
          </a:p>
        </p:txBody>
      </p:sp>
      <p:sp>
        <p:nvSpPr>
          <p:cNvPr id="257" name="Rectangle 156"/>
          <p:cNvSpPr>
            <a:spLocks noChangeArrowheads="1"/>
          </p:cNvSpPr>
          <p:nvPr/>
        </p:nvSpPr>
        <p:spPr bwMode="auto">
          <a:xfrm>
            <a:off x="7995227" y="4405947"/>
            <a:ext cx="614364" cy="681038"/>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16</a:t>
            </a:r>
            <a:r>
              <a:rPr lang="en-US" altLang="zh-CN" b="1" i="0" baseline="30000" dirty="0" smtClean="0">
                <a:solidFill>
                  <a:srgbClr val="003300"/>
                </a:solidFill>
                <a:latin typeface="+mn-ea"/>
              </a:rPr>
              <a:t>1</a:t>
            </a:r>
            <a:endParaRPr lang="en-US" altLang="zh-CN" b="1" i="0" baseline="30000" dirty="0">
              <a:solidFill>
                <a:srgbClr val="003300"/>
              </a:solidFill>
              <a:latin typeface="+mn-ea"/>
            </a:endParaRPr>
          </a:p>
        </p:txBody>
      </p:sp>
      <p:sp>
        <p:nvSpPr>
          <p:cNvPr id="258" name="Rectangle 134"/>
          <p:cNvSpPr>
            <a:spLocks noChangeArrowheads="1"/>
          </p:cNvSpPr>
          <p:nvPr/>
        </p:nvSpPr>
        <p:spPr bwMode="auto">
          <a:xfrm>
            <a:off x="8973414" y="3233492"/>
            <a:ext cx="614362"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50000" dirty="0">
              <a:solidFill>
                <a:srgbClr val="003300"/>
              </a:solidFill>
              <a:latin typeface="+mn-ea"/>
            </a:endParaRPr>
          </a:p>
        </p:txBody>
      </p:sp>
      <p:sp>
        <p:nvSpPr>
          <p:cNvPr id="259" name="Rectangle 133"/>
          <p:cNvSpPr>
            <a:spLocks noChangeArrowheads="1"/>
          </p:cNvSpPr>
          <p:nvPr/>
        </p:nvSpPr>
        <p:spPr bwMode="auto">
          <a:xfrm>
            <a:off x="8970196" y="2616405"/>
            <a:ext cx="614362" cy="617538"/>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50000" dirty="0">
              <a:solidFill>
                <a:srgbClr val="003300"/>
              </a:solidFill>
              <a:latin typeface="+mn-ea"/>
            </a:endParaRPr>
          </a:p>
        </p:txBody>
      </p:sp>
      <p:sp>
        <p:nvSpPr>
          <p:cNvPr id="260" name="Rectangle 135"/>
          <p:cNvSpPr>
            <a:spLocks noChangeArrowheads="1"/>
          </p:cNvSpPr>
          <p:nvPr/>
        </p:nvSpPr>
        <p:spPr bwMode="auto">
          <a:xfrm>
            <a:off x="8973403" y="4477858"/>
            <a:ext cx="614362" cy="615950"/>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16</a:t>
            </a:r>
            <a:r>
              <a:rPr lang="en-US" altLang="zh-CN" b="1" i="0" baseline="30000" dirty="0" smtClean="0">
                <a:solidFill>
                  <a:srgbClr val="003300"/>
                </a:solidFill>
                <a:latin typeface="+mn-ea"/>
              </a:rPr>
              <a:t>2</a:t>
            </a:r>
            <a:endParaRPr lang="en-US" altLang="zh-CN" b="1" i="0" baseline="30000" dirty="0">
              <a:solidFill>
                <a:srgbClr val="003300"/>
              </a:solidFill>
              <a:latin typeface="+mn-ea"/>
            </a:endParaRPr>
          </a:p>
        </p:txBody>
      </p:sp>
      <p:sp>
        <p:nvSpPr>
          <p:cNvPr id="261" name="文本框 260"/>
          <p:cNvSpPr txBox="1"/>
          <p:nvPr/>
        </p:nvSpPr>
        <p:spPr>
          <a:xfrm>
            <a:off x="3021876" y="5889856"/>
            <a:ext cx="6561138" cy="461665"/>
          </a:xfrm>
          <a:prstGeom prst="rect">
            <a:avLst/>
          </a:prstGeom>
          <a:noFill/>
        </p:spPr>
        <p:txBody>
          <a:bodyPr wrap="square" rtlCol="0">
            <a:spAutoFit/>
          </a:bodyPr>
          <a:lstStyle/>
          <a:p>
            <a:pPr algn="ctr"/>
            <a:r>
              <a:rPr lang="zh-CN" altLang="en-US" sz="2400" dirty="0" smtClean="0">
                <a:latin typeface="+mn-ea"/>
              </a:rPr>
              <a:t>命中率</a:t>
            </a:r>
            <a:r>
              <a:rPr lang="en-US" altLang="zh-CN" sz="2400" dirty="0" smtClean="0">
                <a:latin typeface="+mn-ea"/>
              </a:rPr>
              <a:t>= 3/8 = 37.5%</a:t>
            </a:r>
            <a:endParaRPr lang="zh-CN" altLang="en-US" sz="2400" dirty="0">
              <a:latin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blinds(vertical)">
                                      <p:cBhvr>
                                        <p:cTn id="7" dur="500"/>
                                        <p:tgtEl>
                                          <p:spTgt spid="15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5" fill="hold" grpId="0" nodeType="clickEffect">
                                  <p:stCondLst>
                                    <p:cond delay="0"/>
                                  </p:stCondLst>
                                  <p:childTnLst>
                                    <p:set>
                                      <p:cBhvr>
                                        <p:cTn id="11" dur="1" fill="hold">
                                          <p:stCondLst>
                                            <p:cond delay="0"/>
                                          </p:stCondLst>
                                        </p:cTn>
                                        <p:tgtEl>
                                          <p:spTgt spid="176"/>
                                        </p:tgtEl>
                                        <p:attrNameLst>
                                          <p:attrName>style.visibility</p:attrName>
                                        </p:attrNameLst>
                                      </p:cBhvr>
                                      <p:to>
                                        <p:strVal val="visible"/>
                                      </p:to>
                                    </p:set>
                                    <p:animEffect transition="in" filter="blinds(vertical)">
                                      <p:cBhvr>
                                        <p:cTn id="12" dur="500"/>
                                        <p:tgtEl>
                                          <p:spTgt spid="17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158"/>
                                        </p:tgtEl>
                                        <p:attrNameLst>
                                          <p:attrName>style.visibility</p:attrName>
                                        </p:attrNameLst>
                                      </p:cBhvr>
                                      <p:to>
                                        <p:strVal val="visible"/>
                                      </p:to>
                                    </p:set>
                                    <p:animEffect transition="in" filter="blinds(vertical)">
                                      <p:cBhvr>
                                        <p:cTn id="17" dur="500"/>
                                        <p:tgtEl>
                                          <p:spTgt spid="15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78"/>
                                        </p:tgtEl>
                                        <p:attrNameLst>
                                          <p:attrName>style.visibility</p:attrName>
                                        </p:attrNameLst>
                                      </p:cBhvr>
                                      <p:to>
                                        <p:strVal val="visible"/>
                                      </p:to>
                                    </p:set>
                                    <p:animEffect transition="in" filter="blinds(horizontal)">
                                      <p:cBhvr>
                                        <p:cTn id="22" dur="500"/>
                                        <p:tgtEl>
                                          <p:spTgt spid="178"/>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82"/>
                                        </p:tgtEl>
                                        <p:attrNameLst>
                                          <p:attrName>style.visibility</p:attrName>
                                        </p:attrNameLst>
                                      </p:cBhvr>
                                      <p:to>
                                        <p:strVal val="visible"/>
                                      </p:to>
                                    </p:set>
                                    <p:animEffect transition="in" filter="blinds(horizontal)">
                                      <p:cBhvr>
                                        <p:cTn id="25" dur="500"/>
                                        <p:tgtEl>
                                          <p:spTgt spid="182"/>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5" fill="hold" grpId="0" nodeType="clickEffect">
                                  <p:stCondLst>
                                    <p:cond delay="0"/>
                                  </p:stCondLst>
                                  <p:childTnLst>
                                    <p:set>
                                      <p:cBhvr>
                                        <p:cTn id="29" dur="1" fill="hold">
                                          <p:stCondLst>
                                            <p:cond delay="0"/>
                                          </p:stCondLst>
                                        </p:cTn>
                                        <p:tgtEl>
                                          <p:spTgt spid="159"/>
                                        </p:tgtEl>
                                        <p:attrNameLst>
                                          <p:attrName>style.visibility</p:attrName>
                                        </p:attrNameLst>
                                      </p:cBhvr>
                                      <p:to>
                                        <p:strVal val="visible"/>
                                      </p:to>
                                    </p:set>
                                    <p:animEffect transition="in" filter="blinds(vertical)">
                                      <p:cBhvr>
                                        <p:cTn id="30" dur="500"/>
                                        <p:tgtEl>
                                          <p:spTgt spid="159"/>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201"/>
                                        </p:tgtEl>
                                        <p:attrNameLst>
                                          <p:attrName>style.visibility</p:attrName>
                                        </p:attrNameLst>
                                      </p:cBhvr>
                                      <p:to>
                                        <p:strVal val="visible"/>
                                      </p:to>
                                    </p:set>
                                    <p:animEffect transition="in" filter="blinds(horizontal)">
                                      <p:cBhvr>
                                        <p:cTn id="35" dur="500"/>
                                        <p:tgtEl>
                                          <p:spTgt spid="201"/>
                                        </p:tgtEl>
                                      </p:cBhvr>
                                    </p:animEffect>
                                  </p:childTnLst>
                                </p:cTn>
                              </p:par>
                              <p:par>
                                <p:cTn id="36" presetID="3" presetClass="entr" presetSubtype="10" fill="hold" grpId="0" nodeType="withEffect">
                                  <p:stCondLst>
                                    <p:cond delay="0"/>
                                  </p:stCondLst>
                                  <p:childTnLst>
                                    <p:set>
                                      <p:cBhvr>
                                        <p:cTn id="37" dur="1" fill="hold">
                                          <p:stCondLst>
                                            <p:cond delay="0"/>
                                          </p:stCondLst>
                                        </p:cTn>
                                        <p:tgtEl>
                                          <p:spTgt spid="205"/>
                                        </p:tgtEl>
                                        <p:attrNameLst>
                                          <p:attrName>style.visibility</p:attrName>
                                        </p:attrNameLst>
                                      </p:cBhvr>
                                      <p:to>
                                        <p:strVal val="visible"/>
                                      </p:to>
                                    </p:set>
                                    <p:animEffect transition="in" filter="blinds(horizontal)">
                                      <p:cBhvr>
                                        <p:cTn id="38" dur="500"/>
                                        <p:tgtEl>
                                          <p:spTgt spid="205"/>
                                        </p:tgtEl>
                                      </p:cBhvr>
                                    </p:animEffect>
                                  </p:childTnLst>
                                </p:cTn>
                              </p:par>
                            </p:childTnLst>
                          </p:cTn>
                        </p:par>
                      </p:childTnLst>
                    </p:cTn>
                  </p:par>
                  <p:par>
                    <p:cTn id="39" fill="hold">
                      <p:stCondLst>
                        <p:cond delay="indefinite"/>
                      </p:stCondLst>
                      <p:childTnLst>
                        <p:par>
                          <p:cTn id="40" fill="hold">
                            <p:stCondLst>
                              <p:cond delay="0"/>
                            </p:stCondLst>
                            <p:childTnLst>
                              <p:par>
                                <p:cTn id="41" presetID="3" presetClass="entr" presetSubtype="5" fill="hold" grpId="0" nodeType="clickEffect">
                                  <p:stCondLst>
                                    <p:cond delay="0"/>
                                  </p:stCondLst>
                                  <p:childTnLst>
                                    <p:set>
                                      <p:cBhvr>
                                        <p:cTn id="42" dur="1" fill="hold">
                                          <p:stCondLst>
                                            <p:cond delay="0"/>
                                          </p:stCondLst>
                                        </p:cTn>
                                        <p:tgtEl>
                                          <p:spTgt spid="160"/>
                                        </p:tgtEl>
                                        <p:attrNameLst>
                                          <p:attrName>style.visibility</p:attrName>
                                        </p:attrNameLst>
                                      </p:cBhvr>
                                      <p:to>
                                        <p:strVal val="visible"/>
                                      </p:to>
                                    </p:set>
                                    <p:animEffect transition="in" filter="blinds(vertical)">
                                      <p:cBhvr>
                                        <p:cTn id="43" dur="500"/>
                                        <p:tgtEl>
                                          <p:spTgt spid="160"/>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207"/>
                                        </p:tgtEl>
                                        <p:attrNameLst>
                                          <p:attrName>style.visibility</p:attrName>
                                        </p:attrNameLst>
                                      </p:cBhvr>
                                      <p:to>
                                        <p:strVal val="visible"/>
                                      </p:to>
                                    </p:set>
                                    <p:animEffect transition="in" filter="blinds(horizontal)">
                                      <p:cBhvr>
                                        <p:cTn id="48" dur="500"/>
                                        <p:tgtEl>
                                          <p:spTgt spid="207"/>
                                        </p:tgtEl>
                                      </p:cBhvr>
                                    </p:animEffect>
                                  </p:childTnLst>
                                </p:cTn>
                              </p:par>
                              <p:par>
                                <p:cTn id="49" presetID="3" presetClass="entr" presetSubtype="10" fill="hold" grpId="0" nodeType="withEffect">
                                  <p:stCondLst>
                                    <p:cond delay="0"/>
                                  </p:stCondLst>
                                  <p:childTnLst>
                                    <p:set>
                                      <p:cBhvr>
                                        <p:cTn id="50" dur="1" fill="hold">
                                          <p:stCondLst>
                                            <p:cond delay="0"/>
                                          </p:stCondLst>
                                        </p:cTn>
                                        <p:tgtEl>
                                          <p:spTgt spid="210"/>
                                        </p:tgtEl>
                                        <p:attrNameLst>
                                          <p:attrName>style.visibility</p:attrName>
                                        </p:attrNameLst>
                                      </p:cBhvr>
                                      <p:to>
                                        <p:strVal val="visible"/>
                                      </p:to>
                                    </p:set>
                                    <p:animEffect transition="in" filter="blinds(horizontal)">
                                      <p:cBhvr>
                                        <p:cTn id="51" dur="500"/>
                                        <p:tgtEl>
                                          <p:spTgt spid="210"/>
                                        </p:tgtEl>
                                      </p:cBhvr>
                                    </p:animEffect>
                                  </p:childTnLst>
                                </p:cTn>
                              </p:par>
                              <p:par>
                                <p:cTn id="52" presetID="3" presetClass="entr" presetSubtype="10" fill="hold" grpId="0" nodeType="withEffect">
                                  <p:stCondLst>
                                    <p:cond delay="0"/>
                                  </p:stCondLst>
                                  <p:childTnLst>
                                    <p:set>
                                      <p:cBhvr>
                                        <p:cTn id="53" dur="1" fill="hold">
                                          <p:stCondLst>
                                            <p:cond delay="0"/>
                                          </p:stCondLst>
                                        </p:cTn>
                                        <p:tgtEl>
                                          <p:spTgt spid="211"/>
                                        </p:tgtEl>
                                        <p:attrNameLst>
                                          <p:attrName>style.visibility</p:attrName>
                                        </p:attrNameLst>
                                      </p:cBhvr>
                                      <p:to>
                                        <p:strVal val="visible"/>
                                      </p:to>
                                    </p:set>
                                    <p:animEffect transition="in" filter="blinds(horizontal)">
                                      <p:cBhvr>
                                        <p:cTn id="54" dur="500"/>
                                        <p:tgtEl>
                                          <p:spTgt spid="211"/>
                                        </p:tgtEl>
                                      </p:cBhvr>
                                    </p:animEffect>
                                  </p:childTnLst>
                                </p:cTn>
                              </p:par>
                            </p:childTnLst>
                          </p:cTn>
                        </p:par>
                      </p:childTnLst>
                    </p:cTn>
                  </p:par>
                  <p:par>
                    <p:cTn id="55" fill="hold">
                      <p:stCondLst>
                        <p:cond delay="indefinite"/>
                      </p:stCondLst>
                      <p:childTnLst>
                        <p:par>
                          <p:cTn id="56" fill="hold">
                            <p:stCondLst>
                              <p:cond delay="0"/>
                            </p:stCondLst>
                            <p:childTnLst>
                              <p:par>
                                <p:cTn id="57" presetID="3" presetClass="entr" presetSubtype="5" fill="hold" grpId="0" nodeType="clickEffect">
                                  <p:stCondLst>
                                    <p:cond delay="0"/>
                                  </p:stCondLst>
                                  <p:childTnLst>
                                    <p:set>
                                      <p:cBhvr>
                                        <p:cTn id="58" dur="1" fill="hold">
                                          <p:stCondLst>
                                            <p:cond delay="0"/>
                                          </p:stCondLst>
                                        </p:cTn>
                                        <p:tgtEl>
                                          <p:spTgt spid="161"/>
                                        </p:tgtEl>
                                        <p:attrNameLst>
                                          <p:attrName>style.visibility</p:attrName>
                                        </p:attrNameLst>
                                      </p:cBhvr>
                                      <p:to>
                                        <p:strVal val="visible"/>
                                      </p:to>
                                    </p:set>
                                    <p:animEffect transition="in" filter="blinds(vertical)">
                                      <p:cBhvr>
                                        <p:cTn id="59" dur="500"/>
                                        <p:tgtEl>
                                          <p:spTgt spid="161"/>
                                        </p:tgtEl>
                                      </p:cBhvr>
                                    </p:animEffect>
                                  </p:childTnLst>
                                </p:cTn>
                              </p:par>
                            </p:childTnLst>
                          </p:cTn>
                        </p:par>
                      </p:childTnLst>
                    </p:cTn>
                  </p:par>
                  <p:par>
                    <p:cTn id="60" fill="hold">
                      <p:stCondLst>
                        <p:cond delay="indefinite"/>
                      </p:stCondLst>
                      <p:childTnLst>
                        <p:par>
                          <p:cTn id="61" fill="hold">
                            <p:stCondLst>
                              <p:cond delay="0"/>
                            </p:stCondLst>
                            <p:childTnLst>
                              <p:par>
                                <p:cTn id="62" presetID="3" presetClass="entr" presetSubtype="10" fill="hold" grpId="0" nodeType="clickEffect">
                                  <p:stCondLst>
                                    <p:cond delay="0"/>
                                  </p:stCondLst>
                                  <p:childTnLst>
                                    <p:set>
                                      <p:cBhvr>
                                        <p:cTn id="63" dur="1" fill="hold">
                                          <p:stCondLst>
                                            <p:cond delay="0"/>
                                          </p:stCondLst>
                                        </p:cTn>
                                        <p:tgtEl>
                                          <p:spTgt spid="229"/>
                                        </p:tgtEl>
                                        <p:attrNameLst>
                                          <p:attrName>style.visibility</p:attrName>
                                        </p:attrNameLst>
                                      </p:cBhvr>
                                      <p:to>
                                        <p:strVal val="visible"/>
                                      </p:to>
                                    </p:set>
                                    <p:animEffect transition="in" filter="blinds(horizontal)">
                                      <p:cBhvr>
                                        <p:cTn id="64" dur="500"/>
                                        <p:tgtEl>
                                          <p:spTgt spid="229"/>
                                        </p:tgtEl>
                                      </p:cBhvr>
                                    </p:animEffect>
                                  </p:childTnLst>
                                </p:cTn>
                              </p:par>
                              <p:par>
                                <p:cTn id="65" presetID="3" presetClass="entr" presetSubtype="10" fill="hold" grpId="0" nodeType="withEffect">
                                  <p:stCondLst>
                                    <p:cond delay="0"/>
                                  </p:stCondLst>
                                  <p:childTnLst>
                                    <p:set>
                                      <p:cBhvr>
                                        <p:cTn id="66" dur="1" fill="hold">
                                          <p:stCondLst>
                                            <p:cond delay="0"/>
                                          </p:stCondLst>
                                        </p:cTn>
                                        <p:tgtEl>
                                          <p:spTgt spid="230"/>
                                        </p:tgtEl>
                                        <p:attrNameLst>
                                          <p:attrName>style.visibility</p:attrName>
                                        </p:attrNameLst>
                                      </p:cBhvr>
                                      <p:to>
                                        <p:strVal val="visible"/>
                                      </p:to>
                                    </p:set>
                                    <p:animEffect transition="in" filter="blinds(horizontal)">
                                      <p:cBhvr>
                                        <p:cTn id="67" dur="500"/>
                                        <p:tgtEl>
                                          <p:spTgt spid="230"/>
                                        </p:tgtEl>
                                      </p:cBhvr>
                                    </p:animEffect>
                                  </p:childTnLst>
                                </p:cTn>
                              </p:par>
                              <p:par>
                                <p:cTn id="68" presetID="3" presetClass="entr" presetSubtype="10" fill="hold" grpId="0" nodeType="withEffect">
                                  <p:stCondLst>
                                    <p:cond delay="0"/>
                                  </p:stCondLst>
                                  <p:childTnLst>
                                    <p:set>
                                      <p:cBhvr>
                                        <p:cTn id="69" dur="1" fill="hold">
                                          <p:stCondLst>
                                            <p:cond delay="0"/>
                                          </p:stCondLst>
                                        </p:cTn>
                                        <p:tgtEl>
                                          <p:spTgt spid="231"/>
                                        </p:tgtEl>
                                        <p:attrNameLst>
                                          <p:attrName>style.visibility</p:attrName>
                                        </p:attrNameLst>
                                      </p:cBhvr>
                                      <p:to>
                                        <p:strVal val="visible"/>
                                      </p:to>
                                    </p:set>
                                    <p:animEffect transition="in" filter="blinds(horizontal)">
                                      <p:cBhvr>
                                        <p:cTn id="70" dur="500"/>
                                        <p:tgtEl>
                                          <p:spTgt spid="231"/>
                                        </p:tgtEl>
                                      </p:cBhvr>
                                    </p:animEffect>
                                  </p:childTnLst>
                                </p:cTn>
                              </p:par>
                            </p:childTnLst>
                          </p:cTn>
                        </p:par>
                      </p:childTnLst>
                    </p:cTn>
                  </p:par>
                  <p:par>
                    <p:cTn id="71" fill="hold">
                      <p:stCondLst>
                        <p:cond delay="indefinite"/>
                      </p:stCondLst>
                      <p:childTnLst>
                        <p:par>
                          <p:cTn id="72" fill="hold">
                            <p:stCondLst>
                              <p:cond delay="0"/>
                            </p:stCondLst>
                            <p:childTnLst>
                              <p:par>
                                <p:cTn id="73" presetID="3" presetClass="entr" presetSubtype="5" fill="hold" grpId="0" nodeType="clickEffect">
                                  <p:stCondLst>
                                    <p:cond delay="0"/>
                                  </p:stCondLst>
                                  <p:childTnLst>
                                    <p:set>
                                      <p:cBhvr>
                                        <p:cTn id="74" dur="1" fill="hold">
                                          <p:stCondLst>
                                            <p:cond delay="0"/>
                                          </p:stCondLst>
                                        </p:cTn>
                                        <p:tgtEl>
                                          <p:spTgt spid="162"/>
                                        </p:tgtEl>
                                        <p:attrNameLst>
                                          <p:attrName>style.visibility</p:attrName>
                                        </p:attrNameLst>
                                      </p:cBhvr>
                                      <p:to>
                                        <p:strVal val="visible"/>
                                      </p:to>
                                    </p:set>
                                    <p:animEffect transition="in" filter="blinds(vertical)">
                                      <p:cBhvr>
                                        <p:cTn id="75" dur="500"/>
                                        <p:tgtEl>
                                          <p:spTgt spid="162"/>
                                        </p:tgtEl>
                                      </p:cBhvr>
                                    </p:animEffect>
                                  </p:childTnLst>
                                </p:cTn>
                              </p:par>
                            </p:childTnLst>
                          </p:cTn>
                        </p:par>
                      </p:childTnLst>
                    </p:cTn>
                  </p:par>
                  <p:par>
                    <p:cTn id="76" fill="hold">
                      <p:stCondLst>
                        <p:cond delay="indefinite"/>
                      </p:stCondLst>
                      <p:childTnLst>
                        <p:par>
                          <p:cTn id="77" fill="hold">
                            <p:stCondLst>
                              <p:cond delay="0"/>
                            </p:stCondLst>
                            <p:childTnLst>
                              <p:par>
                                <p:cTn id="78" presetID="3" presetClass="entr" presetSubtype="10" fill="hold" grpId="0" nodeType="clickEffect">
                                  <p:stCondLst>
                                    <p:cond delay="0"/>
                                  </p:stCondLst>
                                  <p:childTnLst>
                                    <p:set>
                                      <p:cBhvr>
                                        <p:cTn id="79" dur="1" fill="hold">
                                          <p:stCondLst>
                                            <p:cond delay="0"/>
                                          </p:stCondLst>
                                        </p:cTn>
                                        <p:tgtEl>
                                          <p:spTgt spid="237"/>
                                        </p:tgtEl>
                                        <p:attrNameLst>
                                          <p:attrName>style.visibility</p:attrName>
                                        </p:attrNameLst>
                                      </p:cBhvr>
                                      <p:to>
                                        <p:strVal val="visible"/>
                                      </p:to>
                                    </p:set>
                                    <p:animEffect transition="in" filter="blinds(horizontal)">
                                      <p:cBhvr>
                                        <p:cTn id="80" dur="500"/>
                                        <p:tgtEl>
                                          <p:spTgt spid="237"/>
                                        </p:tgtEl>
                                      </p:cBhvr>
                                    </p:animEffect>
                                  </p:childTnLst>
                                </p:cTn>
                              </p:par>
                              <p:par>
                                <p:cTn id="81" presetID="3" presetClass="entr" presetSubtype="10" fill="hold" grpId="0" nodeType="withEffect">
                                  <p:stCondLst>
                                    <p:cond delay="0"/>
                                  </p:stCondLst>
                                  <p:childTnLst>
                                    <p:set>
                                      <p:cBhvr>
                                        <p:cTn id="82" dur="1" fill="hold">
                                          <p:stCondLst>
                                            <p:cond delay="0"/>
                                          </p:stCondLst>
                                        </p:cTn>
                                        <p:tgtEl>
                                          <p:spTgt spid="238"/>
                                        </p:tgtEl>
                                        <p:attrNameLst>
                                          <p:attrName>style.visibility</p:attrName>
                                        </p:attrNameLst>
                                      </p:cBhvr>
                                      <p:to>
                                        <p:strVal val="visible"/>
                                      </p:to>
                                    </p:set>
                                    <p:animEffect transition="in" filter="blinds(horizontal)">
                                      <p:cBhvr>
                                        <p:cTn id="83" dur="500"/>
                                        <p:tgtEl>
                                          <p:spTgt spid="238"/>
                                        </p:tgtEl>
                                      </p:cBhvr>
                                    </p:animEffect>
                                  </p:childTnLst>
                                </p:cTn>
                              </p:par>
                              <p:par>
                                <p:cTn id="84" presetID="3" presetClass="entr" presetSubtype="10" fill="hold" grpId="0" nodeType="withEffect">
                                  <p:stCondLst>
                                    <p:cond delay="0"/>
                                  </p:stCondLst>
                                  <p:childTnLst>
                                    <p:set>
                                      <p:cBhvr>
                                        <p:cTn id="85" dur="1" fill="hold">
                                          <p:stCondLst>
                                            <p:cond delay="0"/>
                                          </p:stCondLst>
                                        </p:cTn>
                                        <p:tgtEl>
                                          <p:spTgt spid="239"/>
                                        </p:tgtEl>
                                        <p:attrNameLst>
                                          <p:attrName>style.visibility</p:attrName>
                                        </p:attrNameLst>
                                      </p:cBhvr>
                                      <p:to>
                                        <p:strVal val="visible"/>
                                      </p:to>
                                    </p:set>
                                    <p:animEffect transition="in" filter="blinds(horizontal)">
                                      <p:cBhvr>
                                        <p:cTn id="86" dur="500"/>
                                        <p:tgtEl>
                                          <p:spTgt spid="239"/>
                                        </p:tgtEl>
                                      </p:cBhvr>
                                    </p:animEffect>
                                  </p:childTnLst>
                                </p:cTn>
                              </p:par>
                              <p:par>
                                <p:cTn id="87" presetID="3" presetClass="entr" presetSubtype="10" fill="hold" grpId="0" nodeType="withEffect">
                                  <p:stCondLst>
                                    <p:cond delay="0"/>
                                  </p:stCondLst>
                                  <p:childTnLst>
                                    <p:set>
                                      <p:cBhvr>
                                        <p:cTn id="88" dur="1" fill="hold">
                                          <p:stCondLst>
                                            <p:cond delay="0"/>
                                          </p:stCondLst>
                                        </p:cTn>
                                        <p:tgtEl>
                                          <p:spTgt spid="240"/>
                                        </p:tgtEl>
                                        <p:attrNameLst>
                                          <p:attrName>style.visibility</p:attrName>
                                        </p:attrNameLst>
                                      </p:cBhvr>
                                      <p:to>
                                        <p:strVal val="visible"/>
                                      </p:to>
                                    </p:set>
                                    <p:animEffect transition="in" filter="blinds(horizontal)">
                                      <p:cBhvr>
                                        <p:cTn id="89" dur="500"/>
                                        <p:tgtEl>
                                          <p:spTgt spid="240"/>
                                        </p:tgtEl>
                                      </p:cBhvr>
                                    </p:animEffect>
                                  </p:childTnLst>
                                </p:cTn>
                              </p:par>
                            </p:childTnLst>
                          </p:cTn>
                        </p:par>
                      </p:childTnLst>
                    </p:cTn>
                  </p:par>
                  <p:par>
                    <p:cTn id="90" fill="hold">
                      <p:stCondLst>
                        <p:cond delay="indefinite"/>
                      </p:stCondLst>
                      <p:childTnLst>
                        <p:par>
                          <p:cTn id="91" fill="hold">
                            <p:stCondLst>
                              <p:cond delay="0"/>
                            </p:stCondLst>
                            <p:childTnLst>
                              <p:par>
                                <p:cTn id="92" presetID="3" presetClass="entr" presetSubtype="5" fill="hold" grpId="0" nodeType="clickEffect">
                                  <p:stCondLst>
                                    <p:cond delay="0"/>
                                  </p:stCondLst>
                                  <p:childTnLst>
                                    <p:set>
                                      <p:cBhvr>
                                        <p:cTn id="93" dur="1" fill="hold">
                                          <p:stCondLst>
                                            <p:cond delay="0"/>
                                          </p:stCondLst>
                                        </p:cTn>
                                        <p:tgtEl>
                                          <p:spTgt spid="214"/>
                                        </p:tgtEl>
                                        <p:attrNameLst>
                                          <p:attrName>style.visibility</p:attrName>
                                        </p:attrNameLst>
                                      </p:cBhvr>
                                      <p:to>
                                        <p:strVal val="visible"/>
                                      </p:to>
                                    </p:set>
                                    <p:animEffect transition="in" filter="blinds(vertical)">
                                      <p:cBhvr>
                                        <p:cTn id="94" dur="500"/>
                                        <p:tgtEl>
                                          <p:spTgt spid="214"/>
                                        </p:tgtEl>
                                      </p:cBhvr>
                                    </p:animEffect>
                                  </p:childTnLst>
                                </p:cTn>
                              </p:par>
                            </p:childTnLst>
                          </p:cTn>
                        </p:par>
                      </p:childTnLst>
                    </p:cTn>
                  </p:par>
                  <p:par>
                    <p:cTn id="95" fill="hold">
                      <p:stCondLst>
                        <p:cond delay="indefinite"/>
                      </p:stCondLst>
                      <p:childTnLst>
                        <p:par>
                          <p:cTn id="96" fill="hold">
                            <p:stCondLst>
                              <p:cond delay="0"/>
                            </p:stCondLst>
                            <p:childTnLst>
                              <p:par>
                                <p:cTn id="97" presetID="3" presetClass="entr" presetSubtype="10" fill="hold" grpId="0" nodeType="clickEffect">
                                  <p:stCondLst>
                                    <p:cond delay="0"/>
                                  </p:stCondLst>
                                  <p:childTnLst>
                                    <p:set>
                                      <p:cBhvr>
                                        <p:cTn id="98" dur="1" fill="hold">
                                          <p:stCondLst>
                                            <p:cond delay="0"/>
                                          </p:stCondLst>
                                        </p:cTn>
                                        <p:tgtEl>
                                          <p:spTgt spid="250"/>
                                        </p:tgtEl>
                                        <p:attrNameLst>
                                          <p:attrName>style.visibility</p:attrName>
                                        </p:attrNameLst>
                                      </p:cBhvr>
                                      <p:to>
                                        <p:strVal val="visible"/>
                                      </p:to>
                                    </p:set>
                                    <p:animEffect transition="in" filter="blinds(horizontal)">
                                      <p:cBhvr>
                                        <p:cTn id="99" dur="500"/>
                                        <p:tgtEl>
                                          <p:spTgt spid="250"/>
                                        </p:tgtEl>
                                      </p:cBhvr>
                                    </p:animEffect>
                                  </p:childTnLst>
                                </p:cTn>
                              </p:par>
                              <p:par>
                                <p:cTn id="100" presetID="3" presetClass="entr" presetSubtype="10" fill="hold" grpId="0" nodeType="withEffect">
                                  <p:stCondLst>
                                    <p:cond delay="0"/>
                                  </p:stCondLst>
                                  <p:childTnLst>
                                    <p:set>
                                      <p:cBhvr>
                                        <p:cTn id="101" dur="1" fill="hold">
                                          <p:stCondLst>
                                            <p:cond delay="0"/>
                                          </p:stCondLst>
                                        </p:cTn>
                                        <p:tgtEl>
                                          <p:spTgt spid="255"/>
                                        </p:tgtEl>
                                        <p:attrNameLst>
                                          <p:attrName>style.visibility</p:attrName>
                                        </p:attrNameLst>
                                      </p:cBhvr>
                                      <p:to>
                                        <p:strVal val="visible"/>
                                      </p:to>
                                    </p:set>
                                    <p:animEffect transition="in" filter="blinds(horizontal)">
                                      <p:cBhvr>
                                        <p:cTn id="102" dur="500"/>
                                        <p:tgtEl>
                                          <p:spTgt spid="255"/>
                                        </p:tgtEl>
                                      </p:cBhvr>
                                    </p:animEffect>
                                  </p:childTnLst>
                                </p:cTn>
                              </p:par>
                              <p:par>
                                <p:cTn id="103" presetID="3" presetClass="entr" presetSubtype="10" fill="hold" grpId="0" nodeType="withEffect">
                                  <p:stCondLst>
                                    <p:cond delay="0"/>
                                  </p:stCondLst>
                                  <p:childTnLst>
                                    <p:set>
                                      <p:cBhvr>
                                        <p:cTn id="104" dur="1" fill="hold">
                                          <p:stCondLst>
                                            <p:cond delay="0"/>
                                          </p:stCondLst>
                                        </p:cTn>
                                        <p:tgtEl>
                                          <p:spTgt spid="256"/>
                                        </p:tgtEl>
                                        <p:attrNameLst>
                                          <p:attrName>style.visibility</p:attrName>
                                        </p:attrNameLst>
                                      </p:cBhvr>
                                      <p:to>
                                        <p:strVal val="visible"/>
                                      </p:to>
                                    </p:set>
                                    <p:animEffect transition="in" filter="blinds(horizontal)">
                                      <p:cBhvr>
                                        <p:cTn id="105" dur="500"/>
                                        <p:tgtEl>
                                          <p:spTgt spid="256"/>
                                        </p:tgtEl>
                                      </p:cBhvr>
                                    </p:animEffect>
                                  </p:childTnLst>
                                </p:cTn>
                              </p:par>
                              <p:par>
                                <p:cTn id="106" presetID="3" presetClass="entr" presetSubtype="10" fill="hold" grpId="0" nodeType="withEffect">
                                  <p:stCondLst>
                                    <p:cond delay="0"/>
                                  </p:stCondLst>
                                  <p:childTnLst>
                                    <p:set>
                                      <p:cBhvr>
                                        <p:cTn id="107" dur="1" fill="hold">
                                          <p:stCondLst>
                                            <p:cond delay="0"/>
                                          </p:stCondLst>
                                        </p:cTn>
                                        <p:tgtEl>
                                          <p:spTgt spid="257"/>
                                        </p:tgtEl>
                                        <p:attrNameLst>
                                          <p:attrName>style.visibility</p:attrName>
                                        </p:attrNameLst>
                                      </p:cBhvr>
                                      <p:to>
                                        <p:strVal val="visible"/>
                                      </p:to>
                                    </p:set>
                                    <p:animEffect transition="in" filter="blinds(horizontal)">
                                      <p:cBhvr>
                                        <p:cTn id="108" dur="500"/>
                                        <p:tgtEl>
                                          <p:spTgt spid="257"/>
                                        </p:tgtEl>
                                      </p:cBhvr>
                                    </p:animEffect>
                                  </p:childTnLst>
                                </p:cTn>
                              </p:par>
                            </p:childTnLst>
                          </p:cTn>
                        </p:par>
                      </p:childTnLst>
                    </p:cTn>
                  </p:par>
                  <p:par>
                    <p:cTn id="109" fill="hold">
                      <p:stCondLst>
                        <p:cond delay="indefinite"/>
                      </p:stCondLst>
                      <p:childTnLst>
                        <p:par>
                          <p:cTn id="110" fill="hold">
                            <p:stCondLst>
                              <p:cond delay="0"/>
                            </p:stCondLst>
                            <p:childTnLst>
                              <p:par>
                                <p:cTn id="111" presetID="3" presetClass="entr" presetSubtype="5" fill="hold" grpId="0" nodeType="clickEffect">
                                  <p:stCondLst>
                                    <p:cond delay="0"/>
                                  </p:stCondLst>
                                  <p:childTnLst>
                                    <p:set>
                                      <p:cBhvr>
                                        <p:cTn id="112" dur="1" fill="hold">
                                          <p:stCondLst>
                                            <p:cond delay="0"/>
                                          </p:stCondLst>
                                        </p:cTn>
                                        <p:tgtEl>
                                          <p:spTgt spid="163"/>
                                        </p:tgtEl>
                                        <p:attrNameLst>
                                          <p:attrName>style.visibility</p:attrName>
                                        </p:attrNameLst>
                                      </p:cBhvr>
                                      <p:to>
                                        <p:strVal val="visible"/>
                                      </p:to>
                                    </p:set>
                                    <p:animEffect transition="in" filter="blinds(vertical)">
                                      <p:cBhvr>
                                        <p:cTn id="113" dur="500"/>
                                        <p:tgtEl>
                                          <p:spTgt spid="163"/>
                                        </p:tgtEl>
                                      </p:cBhvr>
                                    </p:animEffect>
                                  </p:childTnLst>
                                </p:cTn>
                              </p:par>
                            </p:childTnLst>
                          </p:cTn>
                        </p:par>
                      </p:childTnLst>
                    </p:cTn>
                  </p:par>
                  <p:par>
                    <p:cTn id="114" fill="hold">
                      <p:stCondLst>
                        <p:cond delay="indefinite"/>
                      </p:stCondLst>
                      <p:childTnLst>
                        <p:par>
                          <p:cTn id="115" fill="hold">
                            <p:stCondLst>
                              <p:cond delay="0"/>
                            </p:stCondLst>
                            <p:childTnLst>
                              <p:par>
                                <p:cTn id="116" presetID="3" presetClass="entr" presetSubtype="10" fill="hold" grpId="0" nodeType="clickEffect">
                                  <p:stCondLst>
                                    <p:cond delay="0"/>
                                  </p:stCondLst>
                                  <p:childTnLst>
                                    <p:set>
                                      <p:cBhvr>
                                        <p:cTn id="117" dur="1" fill="hold">
                                          <p:stCondLst>
                                            <p:cond delay="0"/>
                                          </p:stCondLst>
                                        </p:cTn>
                                        <p:tgtEl>
                                          <p:spTgt spid="196"/>
                                        </p:tgtEl>
                                        <p:attrNameLst>
                                          <p:attrName>style.visibility</p:attrName>
                                        </p:attrNameLst>
                                      </p:cBhvr>
                                      <p:to>
                                        <p:strVal val="visible"/>
                                      </p:to>
                                    </p:set>
                                    <p:animEffect transition="in" filter="blinds(horizontal)">
                                      <p:cBhvr>
                                        <p:cTn id="118" dur="500"/>
                                        <p:tgtEl>
                                          <p:spTgt spid="196"/>
                                        </p:tgtEl>
                                      </p:cBhvr>
                                    </p:animEffect>
                                  </p:childTnLst>
                                </p:cTn>
                              </p:par>
                              <p:par>
                                <p:cTn id="119" presetID="3" presetClass="entr" presetSubtype="10" fill="hold" grpId="0" nodeType="withEffect">
                                  <p:stCondLst>
                                    <p:cond delay="0"/>
                                  </p:stCondLst>
                                  <p:childTnLst>
                                    <p:set>
                                      <p:cBhvr>
                                        <p:cTn id="120" dur="1" fill="hold">
                                          <p:stCondLst>
                                            <p:cond delay="0"/>
                                          </p:stCondLst>
                                        </p:cTn>
                                        <p:tgtEl>
                                          <p:spTgt spid="197"/>
                                        </p:tgtEl>
                                        <p:attrNameLst>
                                          <p:attrName>style.visibility</p:attrName>
                                        </p:attrNameLst>
                                      </p:cBhvr>
                                      <p:to>
                                        <p:strVal val="visible"/>
                                      </p:to>
                                    </p:set>
                                    <p:animEffect transition="in" filter="blinds(horizontal)">
                                      <p:cBhvr>
                                        <p:cTn id="121" dur="500"/>
                                        <p:tgtEl>
                                          <p:spTgt spid="197"/>
                                        </p:tgtEl>
                                      </p:cBhvr>
                                    </p:animEffect>
                                  </p:childTnLst>
                                </p:cTn>
                              </p:par>
                              <p:par>
                                <p:cTn id="122" presetID="3" presetClass="entr" presetSubtype="10" fill="hold" grpId="0" nodeType="withEffect">
                                  <p:stCondLst>
                                    <p:cond delay="0"/>
                                  </p:stCondLst>
                                  <p:childTnLst>
                                    <p:set>
                                      <p:cBhvr>
                                        <p:cTn id="123" dur="1" fill="hold">
                                          <p:stCondLst>
                                            <p:cond delay="0"/>
                                          </p:stCondLst>
                                        </p:cTn>
                                        <p:tgtEl>
                                          <p:spTgt spid="212"/>
                                        </p:tgtEl>
                                        <p:attrNameLst>
                                          <p:attrName>style.visibility</p:attrName>
                                        </p:attrNameLst>
                                      </p:cBhvr>
                                      <p:to>
                                        <p:strVal val="visible"/>
                                      </p:to>
                                    </p:set>
                                    <p:animEffect transition="in" filter="blinds(horizontal)">
                                      <p:cBhvr>
                                        <p:cTn id="124" dur="500"/>
                                        <p:tgtEl>
                                          <p:spTgt spid="212"/>
                                        </p:tgtEl>
                                      </p:cBhvr>
                                    </p:animEffect>
                                  </p:childTnLst>
                                </p:cTn>
                              </p:par>
                              <p:par>
                                <p:cTn id="125" presetID="3" presetClass="entr" presetSubtype="10" fill="hold" grpId="0" nodeType="withEffect">
                                  <p:stCondLst>
                                    <p:cond delay="0"/>
                                  </p:stCondLst>
                                  <p:childTnLst>
                                    <p:set>
                                      <p:cBhvr>
                                        <p:cTn id="126" dur="1" fill="hold">
                                          <p:stCondLst>
                                            <p:cond delay="0"/>
                                          </p:stCondLst>
                                        </p:cTn>
                                        <p:tgtEl>
                                          <p:spTgt spid="260"/>
                                        </p:tgtEl>
                                        <p:attrNameLst>
                                          <p:attrName>style.visibility</p:attrName>
                                        </p:attrNameLst>
                                      </p:cBhvr>
                                      <p:to>
                                        <p:strVal val="visible"/>
                                      </p:to>
                                    </p:set>
                                    <p:animEffect transition="in" filter="blinds(horizontal)">
                                      <p:cBhvr>
                                        <p:cTn id="127" dur="500"/>
                                        <p:tgtEl>
                                          <p:spTgt spid="260"/>
                                        </p:tgtEl>
                                      </p:cBhvr>
                                    </p:animEffect>
                                  </p:childTnLst>
                                </p:cTn>
                              </p:par>
                            </p:childTnLst>
                          </p:cTn>
                        </p:par>
                      </p:childTnLst>
                    </p:cTn>
                  </p:par>
                  <p:par>
                    <p:cTn id="128" fill="hold">
                      <p:stCondLst>
                        <p:cond delay="indefinite"/>
                      </p:stCondLst>
                      <p:childTnLst>
                        <p:par>
                          <p:cTn id="129" fill="hold">
                            <p:stCondLst>
                              <p:cond delay="0"/>
                            </p:stCondLst>
                            <p:childTnLst>
                              <p:par>
                                <p:cTn id="130" presetID="3" presetClass="entr" presetSubtype="5" fill="hold" nodeType="clickEffect">
                                  <p:stCondLst>
                                    <p:cond delay="0"/>
                                  </p:stCondLst>
                                  <p:childTnLst>
                                    <p:set>
                                      <p:cBhvr>
                                        <p:cTn id="131" dur="1" fill="hold">
                                          <p:stCondLst>
                                            <p:cond delay="0"/>
                                          </p:stCondLst>
                                        </p:cTn>
                                        <p:tgtEl>
                                          <p:spTgt spid="261">
                                            <p:txEl>
                                              <p:pRg st="0" end="0"/>
                                            </p:txEl>
                                          </p:spTgt>
                                        </p:tgtEl>
                                        <p:attrNameLst>
                                          <p:attrName>style.visibility</p:attrName>
                                        </p:attrNameLst>
                                      </p:cBhvr>
                                      <p:to>
                                        <p:strVal val="visible"/>
                                      </p:to>
                                    </p:set>
                                    <p:animEffect transition="in" filter="blinds(vertical)">
                                      <p:cBhvr>
                                        <p:cTn id="132" dur="500"/>
                                        <p:tgtEl>
                                          <p:spTgt spid="26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 grpId="0"/>
      <p:bldP spid="158" grpId="0"/>
      <p:bldP spid="159" grpId="0"/>
      <p:bldP spid="160" grpId="0"/>
      <p:bldP spid="161" grpId="0"/>
      <p:bldP spid="162" grpId="0"/>
      <p:bldP spid="163" grpId="0"/>
      <p:bldP spid="176" grpId="0" animBg="1"/>
      <p:bldP spid="178" grpId="0" animBg="1"/>
      <p:bldP spid="182" grpId="0" animBg="1"/>
      <p:bldP spid="196" grpId="0" animBg="1"/>
      <p:bldP spid="197" grpId="0" animBg="1"/>
      <p:bldP spid="201" grpId="0" animBg="1"/>
      <p:bldP spid="205" grpId="0" animBg="1"/>
      <p:bldP spid="207" grpId="0" animBg="1"/>
      <p:bldP spid="210" grpId="0" animBg="1"/>
      <p:bldP spid="211" grpId="0" animBg="1"/>
      <p:bldP spid="212" grpId="0" animBg="1"/>
      <p:bldP spid="214" grpId="0"/>
      <p:bldP spid="229" grpId="0" animBg="1"/>
      <p:bldP spid="230" grpId="0" animBg="1"/>
      <p:bldP spid="231" grpId="0" animBg="1"/>
      <p:bldP spid="237" grpId="0" animBg="1"/>
      <p:bldP spid="238" grpId="0" animBg="1"/>
      <p:bldP spid="239" grpId="0" animBg="1"/>
      <p:bldP spid="240" grpId="0" animBg="1"/>
      <p:bldP spid="250" grpId="0" animBg="1"/>
      <p:bldP spid="255" grpId="0" animBg="1"/>
      <p:bldP spid="256" grpId="0" animBg="1"/>
      <p:bldP spid="257" grpId="0" animBg="1"/>
      <p:bldP spid="26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标题 1"/>
          <p:cNvSpPr txBox="1"/>
          <p:nvPr/>
        </p:nvSpPr>
        <p:spPr>
          <a:xfrm>
            <a:off x="710789" y="161267"/>
            <a:ext cx="4368072"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7.7 </a:t>
            </a:r>
            <a:r>
              <a:rPr lang="zh-CN" altLang="en-US" dirty="0" smtClean="0">
                <a:solidFill>
                  <a:schemeClr val="tx1"/>
                </a:solidFill>
                <a:latin typeface="禹卫书法行书简体" panose="02000603000000000000" pitchFamily="2" charset="-122"/>
                <a:ea typeface="禹卫书法行书简体" panose="02000603000000000000" pitchFamily="2" charset="-122"/>
              </a:rPr>
              <a:t>替换算法</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37" name="矩形 36"/>
          <p:cNvSpPr/>
          <p:nvPr/>
        </p:nvSpPr>
        <p:spPr>
          <a:xfrm>
            <a:off x="894080" y="1459786"/>
            <a:ext cx="6671744" cy="461665"/>
          </a:xfrm>
          <a:prstGeom prst="rect">
            <a:avLst/>
          </a:prstGeom>
        </p:spPr>
        <p:txBody>
          <a:bodyPr wrap="square">
            <a:spAutoFit/>
          </a:bodyPr>
          <a:lstStyle/>
          <a:p>
            <a:pPr>
              <a:spcBef>
                <a:spcPct val="50000"/>
              </a:spcBef>
            </a:pPr>
            <a:r>
              <a:rPr lang="en-US" altLang="zh-CN" sz="2400" kern="0" dirty="0" smtClean="0">
                <a:latin typeface="+mn-ea"/>
                <a:sym typeface="Wingdings" panose="05000000000000000000" pitchFamily="2" charset="2"/>
              </a:rPr>
              <a:t>(3) </a:t>
            </a:r>
            <a:r>
              <a:rPr lang="en-US" altLang="zh-CN" sz="2400" kern="0" dirty="0" smtClean="0">
                <a:latin typeface="+mn-ea"/>
              </a:rPr>
              <a:t>LRU </a:t>
            </a:r>
            <a:r>
              <a:rPr lang="zh-CN" altLang="en-US" sz="2400" kern="0" dirty="0" smtClean="0">
                <a:latin typeface="+mn-ea"/>
              </a:rPr>
              <a:t>与</a:t>
            </a:r>
            <a:r>
              <a:rPr lang="en-US" altLang="zh-CN" sz="2400" kern="0" dirty="0" smtClean="0">
                <a:latin typeface="+mn-ea"/>
              </a:rPr>
              <a:t>LFU</a:t>
            </a:r>
            <a:r>
              <a:rPr lang="zh-CN" altLang="en-US" sz="2400" kern="0" dirty="0">
                <a:latin typeface="+mn-ea"/>
              </a:rPr>
              <a:t>对比</a:t>
            </a:r>
            <a:endParaRPr lang="zh-CN" altLang="en-US" sz="2400" kern="0" dirty="0">
              <a:latin typeface="+mn-ea"/>
            </a:endParaRPr>
          </a:p>
        </p:txBody>
      </p:sp>
      <p:sp>
        <p:nvSpPr>
          <p:cNvPr id="38" name="矩形 37"/>
          <p:cNvSpPr/>
          <p:nvPr/>
        </p:nvSpPr>
        <p:spPr>
          <a:xfrm>
            <a:off x="945587" y="909090"/>
            <a:ext cx="3381054" cy="492443"/>
          </a:xfrm>
          <a:prstGeom prst="rect">
            <a:avLst/>
          </a:prstGeom>
        </p:spPr>
        <p:txBody>
          <a:bodyPr wrap="non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几种常见的调度算法</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156" name="Text Box 86"/>
          <p:cNvSpPr txBox="1">
            <a:spLocks noChangeArrowheads="1"/>
          </p:cNvSpPr>
          <p:nvPr/>
        </p:nvSpPr>
        <p:spPr bwMode="auto">
          <a:xfrm>
            <a:off x="4997412" y="2130854"/>
            <a:ext cx="533400" cy="366713"/>
          </a:xfrm>
          <a:prstGeom prst="rect">
            <a:avLst/>
          </a:prstGeom>
          <a:noFill/>
          <a:ln w="9525">
            <a:noFill/>
            <a:miter lim="800000"/>
          </a:ln>
        </p:spPr>
        <p:txBody>
          <a:bodyPr>
            <a:spAutoFit/>
          </a:bodyPr>
          <a:lstStyle/>
          <a:p>
            <a:pPr algn="ctr"/>
            <a:r>
              <a:rPr lang="en-US" altLang="zh-CN" b="1" i="0" dirty="0">
                <a:latin typeface="+mn-ea"/>
              </a:rPr>
              <a:t>4</a:t>
            </a:r>
            <a:endParaRPr lang="en-US" altLang="zh-CN" b="1" i="0" dirty="0">
              <a:latin typeface="+mn-ea"/>
            </a:endParaRPr>
          </a:p>
        </p:txBody>
      </p:sp>
      <p:sp>
        <p:nvSpPr>
          <p:cNvPr id="163" name="Text Box 94"/>
          <p:cNvSpPr txBox="1">
            <a:spLocks noChangeArrowheads="1"/>
          </p:cNvSpPr>
          <p:nvPr/>
        </p:nvSpPr>
        <p:spPr bwMode="auto">
          <a:xfrm>
            <a:off x="4888556" y="5135311"/>
            <a:ext cx="685800" cy="369332"/>
          </a:xfrm>
          <a:prstGeom prst="rect">
            <a:avLst/>
          </a:prstGeom>
          <a:noFill/>
          <a:ln w="9525">
            <a:noFill/>
            <a:miter lim="800000"/>
          </a:ln>
        </p:spPr>
        <p:txBody>
          <a:bodyPr>
            <a:spAutoFit/>
          </a:bodyPr>
          <a:lstStyle/>
          <a:p>
            <a:pPr algn="ctr"/>
            <a:r>
              <a:rPr lang="en-US" altLang="zh-CN" i="0" dirty="0" smtClean="0">
                <a:solidFill>
                  <a:srgbClr val="0000FF"/>
                </a:solidFill>
                <a:latin typeface="+mn-ea"/>
              </a:rPr>
              <a:t>LRU</a:t>
            </a:r>
            <a:endParaRPr lang="zh-CN" altLang="en-US" i="0" dirty="0">
              <a:solidFill>
                <a:srgbClr val="0000FF"/>
              </a:solidFill>
              <a:latin typeface="+mn-ea"/>
            </a:endParaRPr>
          </a:p>
        </p:txBody>
      </p:sp>
      <p:grpSp>
        <p:nvGrpSpPr>
          <p:cNvPr id="166" name="Group 98"/>
          <p:cNvGrpSpPr/>
          <p:nvPr/>
        </p:nvGrpSpPr>
        <p:grpSpPr bwMode="auto">
          <a:xfrm>
            <a:off x="4311612" y="2679368"/>
            <a:ext cx="685800" cy="2181225"/>
            <a:chOff x="0" y="1689"/>
            <a:chExt cx="432" cy="1374"/>
          </a:xfrm>
        </p:grpSpPr>
        <p:sp>
          <p:nvSpPr>
            <p:cNvPr id="167" name="Text Box 99"/>
            <p:cNvSpPr txBox="1">
              <a:spLocks noChangeArrowheads="1"/>
            </p:cNvSpPr>
            <p:nvPr/>
          </p:nvSpPr>
          <p:spPr bwMode="auto">
            <a:xfrm>
              <a:off x="0" y="1689"/>
              <a:ext cx="432" cy="231"/>
            </a:xfrm>
            <a:prstGeom prst="rect">
              <a:avLst/>
            </a:prstGeom>
            <a:noFill/>
            <a:ln w="9525">
              <a:noFill/>
              <a:miter lim="800000"/>
            </a:ln>
          </p:spPr>
          <p:txBody>
            <a:bodyPr>
              <a:spAutoFit/>
            </a:bodyPr>
            <a:lstStyle/>
            <a:p>
              <a:pPr algn="ctr"/>
              <a:r>
                <a:rPr lang="en-US" altLang="zh-CN">
                  <a:latin typeface="+mn-ea"/>
                </a:rPr>
                <a:t>0</a:t>
              </a:r>
              <a:endParaRPr lang="en-US" altLang="zh-CN">
                <a:latin typeface="+mn-ea"/>
              </a:endParaRPr>
            </a:p>
          </p:txBody>
        </p:sp>
        <p:sp>
          <p:nvSpPr>
            <p:cNvPr id="168" name="Text Box 100"/>
            <p:cNvSpPr txBox="1">
              <a:spLocks noChangeArrowheads="1"/>
            </p:cNvSpPr>
            <p:nvPr/>
          </p:nvSpPr>
          <p:spPr bwMode="auto">
            <a:xfrm>
              <a:off x="0" y="2064"/>
              <a:ext cx="432" cy="231"/>
            </a:xfrm>
            <a:prstGeom prst="rect">
              <a:avLst/>
            </a:prstGeom>
            <a:noFill/>
            <a:ln w="9525">
              <a:noFill/>
              <a:miter lim="800000"/>
            </a:ln>
          </p:spPr>
          <p:txBody>
            <a:bodyPr>
              <a:spAutoFit/>
            </a:bodyPr>
            <a:lstStyle/>
            <a:p>
              <a:pPr algn="ctr"/>
              <a:r>
                <a:rPr lang="en-US" altLang="zh-CN">
                  <a:latin typeface="+mn-ea"/>
                </a:rPr>
                <a:t>1</a:t>
              </a:r>
              <a:endParaRPr lang="en-US" altLang="zh-CN">
                <a:latin typeface="+mn-ea"/>
              </a:endParaRPr>
            </a:p>
          </p:txBody>
        </p:sp>
        <p:sp>
          <p:nvSpPr>
            <p:cNvPr id="169" name="Text Box 101"/>
            <p:cNvSpPr txBox="1">
              <a:spLocks noChangeArrowheads="1"/>
            </p:cNvSpPr>
            <p:nvPr/>
          </p:nvSpPr>
          <p:spPr bwMode="auto">
            <a:xfrm>
              <a:off x="0" y="2457"/>
              <a:ext cx="432" cy="231"/>
            </a:xfrm>
            <a:prstGeom prst="rect">
              <a:avLst/>
            </a:prstGeom>
            <a:noFill/>
            <a:ln w="9525">
              <a:noFill/>
              <a:miter lim="800000"/>
            </a:ln>
          </p:spPr>
          <p:txBody>
            <a:bodyPr>
              <a:spAutoFit/>
            </a:bodyPr>
            <a:lstStyle/>
            <a:p>
              <a:pPr algn="ctr"/>
              <a:r>
                <a:rPr lang="en-US" altLang="zh-CN">
                  <a:latin typeface="+mn-ea"/>
                </a:rPr>
                <a:t>2</a:t>
              </a:r>
              <a:endParaRPr lang="en-US" altLang="zh-CN">
                <a:latin typeface="+mn-ea"/>
              </a:endParaRPr>
            </a:p>
          </p:txBody>
        </p:sp>
        <p:sp>
          <p:nvSpPr>
            <p:cNvPr id="170" name="Text Box 102"/>
            <p:cNvSpPr txBox="1">
              <a:spLocks noChangeArrowheads="1"/>
            </p:cNvSpPr>
            <p:nvPr/>
          </p:nvSpPr>
          <p:spPr bwMode="auto">
            <a:xfrm>
              <a:off x="0" y="2832"/>
              <a:ext cx="432" cy="231"/>
            </a:xfrm>
            <a:prstGeom prst="rect">
              <a:avLst/>
            </a:prstGeom>
            <a:noFill/>
            <a:ln w="9525">
              <a:noFill/>
              <a:miter lim="800000"/>
            </a:ln>
          </p:spPr>
          <p:txBody>
            <a:bodyPr>
              <a:spAutoFit/>
            </a:bodyPr>
            <a:lstStyle/>
            <a:p>
              <a:pPr algn="ctr"/>
              <a:r>
                <a:rPr lang="en-US" altLang="zh-CN">
                  <a:latin typeface="+mn-ea"/>
                </a:rPr>
                <a:t>3</a:t>
              </a:r>
              <a:endParaRPr lang="en-US" altLang="zh-CN">
                <a:latin typeface="+mn-ea"/>
              </a:endParaRPr>
            </a:p>
          </p:txBody>
        </p:sp>
      </p:grpSp>
      <p:sp>
        <p:nvSpPr>
          <p:cNvPr id="196" name="Rectangle 133"/>
          <p:cNvSpPr>
            <a:spLocks noChangeArrowheads="1"/>
          </p:cNvSpPr>
          <p:nvPr/>
        </p:nvSpPr>
        <p:spPr bwMode="auto">
          <a:xfrm>
            <a:off x="4978353" y="2497567"/>
            <a:ext cx="614362" cy="617538"/>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22</a:t>
            </a:r>
            <a:r>
              <a:rPr lang="en-US" altLang="zh-CN" b="1" i="0" baseline="50000" dirty="0" smtClean="0">
                <a:solidFill>
                  <a:srgbClr val="003300"/>
                </a:solidFill>
                <a:latin typeface="+mn-ea"/>
              </a:rPr>
              <a:t>1</a:t>
            </a:r>
            <a:endParaRPr lang="en-US" altLang="zh-CN" b="1" i="0" baseline="50000" dirty="0">
              <a:solidFill>
                <a:srgbClr val="003300"/>
              </a:solidFill>
              <a:latin typeface="+mn-ea"/>
            </a:endParaRPr>
          </a:p>
        </p:txBody>
      </p:sp>
      <p:sp>
        <p:nvSpPr>
          <p:cNvPr id="197" name="Rectangle 134"/>
          <p:cNvSpPr>
            <a:spLocks noChangeArrowheads="1"/>
          </p:cNvSpPr>
          <p:nvPr/>
        </p:nvSpPr>
        <p:spPr bwMode="auto">
          <a:xfrm>
            <a:off x="4978351" y="3115105"/>
            <a:ext cx="614362" cy="615950"/>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11</a:t>
            </a:r>
            <a:r>
              <a:rPr lang="en-US" altLang="zh-CN" b="1" i="0" baseline="50000" dirty="0" smtClean="0">
                <a:solidFill>
                  <a:srgbClr val="003300"/>
                </a:solidFill>
                <a:latin typeface="+mn-ea"/>
              </a:rPr>
              <a:t>3</a:t>
            </a:r>
            <a:endParaRPr lang="en-US" altLang="zh-CN" b="1" i="0" baseline="50000" dirty="0">
              <a:solidFill>
                <a:srgbClr val="003300"/>
              </a:solidFill>
              <a:latin typeface="+mn-ea"/>
            </a:endParaRPr>
          </a:p>
        </p:txBody>
      </p:sp>
      <p:sp>
        <p:nvSpPr>
          <p:cNvPr id="198" name="Rectangle 135"/>
          <p:cNvSpPr>
            <a:spLocks noChangeArrowheads="1"/>
          </p:cNvSpPr>
          <p:nvPr/>
        </p:nvSpPr>
        <p:spPr bwMode="auto">
          <a:xfrm>
            <a:off x="4978362" y="4348592"/>
            <a:ext cx="614362"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199" name="Rectangle 136"/>
          <p:cNvSpPr>
            <a:spLocks noChangeArrowheads="1"/>
          </p:cNvSpPr>
          <p:nvPr/>
        </p:nvSpPr>
        <p:spPr bwMode="auto">
          <a:xfrm>
            <a:off x="4978362" y="3729467"/>
            <a:ext cx="614362"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30000" dirty="0">
              <a:solidFill>
                <a:srgbClr val="003300"/>
              </a:solidFill>
              <a:latin typeface="+mn-ea"/>
            </a:endParaRPr>
          </a:p>
        </p:txBody>
      </p:sp>
      <p:sp>
        <p:nvSpPr>
          <p:cNvPr id="212" name="Rectangle 149"/>
          <p:cNvSpPr>
            <a:spLocks noChangeArrowheads="1"/>
          </p:cNvSpPr>
          <p:nvPr/>
        </p:nvSpPr>
        <p:spPr bwMode="auto">
          <a:xfrm>
            <a:off x="4978351" y="3727088"/>
            <a:ext cx="614362" cy="633412"/>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4</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sp>
        <p:nvSpPr>
          <p:cNvPr id="258" name="Rectangle 134"/>
          <p:cNvSpPr>
            <a:spLocks noChangeArrowheads="1"/>
          </p:cNvSpPr>
          <p:nvPr/>
        </p:nvSpPr>
        <p:spPr bwMode="auto">
          <a:xfrm>
            <a:off x="4978362" y="3113746"/>
            <a:ext cx="614362" cy="615950"/>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50000" dirty="0">
              <a:solidFill>
                <a:srgbClr val="003300"/>
              </a:solidFill>
              <a:latin typeface="+mn-ea"/>
            </a:endParaRPr>
          </a:p>
        </p:txBody>
      </p:sp>
      <p:sp>
        <p:nvSpPr>
          <p:cNvPr id="259" name="Rectangle 133"/>
          <p:cNvSpPr>
            <a:spLocks noChangeArrowheads="1"/>
          </p:cNvSpPr>
          <p:nvPr/>
        </p:nvSpPr>
        <p:spPr bwMode="auto">
          <a:xfrm>
            <a:off x="4975144" y="2496659"/>
            <a:ext cx="614362" cy="617538"/>
          </a:xfrm>
          <a:prstGeom prst="rect">
            <a:avLst/>
          </a:prstGeom>
          <a:noFill/>
          <a:ln w="12700" algn="ctr">
            <a:solidFill>
              <a:srgbClr val="000000"/>
            </a:solidFill>
            <a:miter lim="800000"/>
            <a:headEnd type="none" w="sm" len="sm"/>
            <a:tailEnd type="none" w="sm" len="sm"/>
          </a:ln>
        </p:spPr>
        <p:txBody>
          <a:bodyPr wrap="none" anchor="ctr"/>
          <a:lstStyle/>
          <a:p>
            <a:pPr algn="ctr"/>
            <a:endParaRPr lang="en-US" altLang="zh-CN" b="1" i="0" baseline="50000" dirty="0">
              <a:solidFill>
                <a:srgbClr val="003300"/>
              </a:solidFill>
              <a:latin typeface="+mn-ea"/>
            </a:endParaRPr>
          </a:p>
        </p:txBody>
      </p:sp>
      <p:sp>
        <p:nvSpPr>
          <p:cNvPr id="260" name="Rectangle 135"/>
          <p:cNvSpPr>
            <a:spLocks noChangeArrowheads="1"/>
          </p:cNvSpPr>
          <p:nvPr/>
        </p:nvSpPr>
        <p:spPr bwMode="auto">
          <a:xfrm>
            <a:off x="4978351" y="4358112"/>
            <a:ext cx="614362" cy="615950"/>
          </a:xfrm>
          <a:prstGeom prst="rect">
            <a:avLst/>
          </a:prstGeom>
          <a:no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16</a:t>
            </a:r>
            <a:r>
              <a:rPr lang="en-US" altLang="zh-CN" b="1" i="0" baseline="30000" dirty="0" smtClean="0">
                <a:solidFill>
                  <a:srgbClr val="003300"/>
                </a:solidFill>
                <a:latin typeface="+mn-ea"/>
              </a:rPr>
              <a:t>2</a:t>
            </a:r>
            <a:endParaRPr lang="en-US" altLang="zh-CN" b="1" i="0" baseline="30000" dirty="0">
              <a:solidFill>
                <a:srgbClr val="003300"/>
              </a:solidFill>
              <a:latin typeface="+mn-ea"/>
            </a:endParaRPr>
          </a:p>
        </p:txBody>
      </p:sp>
      <p:sp>
        <p:nvSpPr>
          <p:cNvPr id="87" name="Text Box 86"/>
          <p:cNvSpPr txBox="1">
            <a:spLocks noChangeArrowheads="1"/>
          </p:cNvSpPr>
          <p:nvPr/>
        </p:nvSpPr>
        <p:spPr bwMode="auto">
          <a:xfrm>
            <a:off x="6717355" y="2152626"/>
            <a:ext cx="533400" cy="366713"/>
          </a:xfrm>
          <a:prstGeom prst="rect">
            <a:avLst/>
          </a:prstGeom>
          <a:noFill/>
          <a:ln w="9525">
            <a:noFill/>
            <a:miter lim="800000"/>
          </a:ln>
        </p:spPr>
        <p:txBody>
          <a:bodyPr>
            <a:spAutoFit/>
          </a:bodyPr>
          <a:lstStyle/>
          <a:p>
            <a:pPr algn="ctr"/>
            <a:r>
              <a:rPr lang="en-US" altLang="zh-CN" b="1" i="0" dirty="0">
                <a:latin typeface="+mn-ea"/>
              </a:rPr>
              <a:t>4</a:t>
            </a:r>
            <a:endParaRPr lang="en-US" altLang="zh-CN" b="1" i="0" dirty="0">
              <a:latin typeface="+mn-ea"/>
            </a:endParaRPr>
          </a:p>
        </p:txBody>
      </p:sp>
      <p:grpSp>
        <p:nvGrpSpPr>
          <p:cNvPr id="88" name="Group 132"/>
          <p:cNvGrpSpPr/>
          <p:nvPr/>
        </p:nvGrpSpPr>
        <p:grpSpPr bwMode="auto">
          <a:xfrm>
            <a:off x="6698305" y="2519339"/>
            <a:ext cx="614362" cy="2466975"/>
            <a:chOff x="4128" y="1584"/>
            <a:chExt cx="387" cy="1554"/>
          </a:xfrm>
          <a:noFill/>
        </p:grpSpPr>
        <p:sp>
          <p:nvSpPr>
            <p:cNvPr id="89" name="Rectangle 133"/>
            <p:cNvSpPr>
              <a:spLocks noChangeArrowheads="1"/>
            </p:cNvSpPr>
            <p:nvPr/>
          </p:nvSpPr>
          <p:spPr bwMode="auto">
            <a:xfrm>
              <a:off x="4128"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mn-ea"/>
                </a:rPr>
                <a:t>22</a:t>
              </a:r>
              <a:r>
                <a:rPr lang="en-US" altLang="zh-CN" b="1" i="0" baseline="50000">
                  <a:solidFill>
                    <a:srgbClr val="003300"/>
                  </a:solidFill>
                  <a:latin typeface="+mn-ea"/>
                </a:rPr>
                <a:t>2</a:t>
              </a:r>
              <a:endParaRPr lang="en-US" altLang="zh-CN" b="1" i="0" baseline="50000">
                <a:solidFill>
                  <a:srgbClr val="003300"/>
                </a:solidFill>
                <a:latin typeface="+mn-ea"/>
              </a:endParaRPr>
            </a:p>
          </p:txBody>
        </p:sp>
        <p:sp>
          <p:nvSpPr>
            <p:cNvPr id="90" name="Rectangle 134"/>
            <p:cNvSpPr>
              <a:spLocks noChangeArrowheads="1"/>
            </p:cNvSpPr>
            <p:nvPr/>
          </p:nvSpPr>
          <p:spPr bwMode="auto">
            <a:xfrm>
              <a:off x="4128"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mn-ea"/>
                </a:rPr>
                <a:t>11</a:t>
              </a:r>
              <a:r>
                <a:rPr lang="en-US" altLang="zh-CN" b="1" i="0" baseline="50000">
                  <a:solidFill>
                    <a:srgbClr val="003300"/>
                  </a:solidFill>
                  <a:latin typeface="+mn-ea"/>
                </a:rPr>
                <a:t>1</a:t>
              </a:r>
              <a:endParaRPr lang="en-US" altLang="zh-CN" b="1" i="0" baseline="50000">
                <a:solidFill>
                  <a:srgbClr val="003300"/>
                </a:solidFill>
                <a:latin typeface="+mn-ea"/>
              </a:endParaRPr>
            </a:p>
          </p:txBody>
        </p:sp>
        <p:sp>
          <p:nvSpPr>
            <p:cNvPr id="91" name="Rectangle 135"/>
            <p:cNvSpPr>
              <a:spLocks noChangeArrowheads="1"/>
            </p:cNvSpPr>
            <p:nvPr/>
          </p:nvSpPr>
          <p:spPr bwMode="auto">
            <a:xfrm>
              <a:off x="4128"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16</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sp>
          <p:nvSpPr>
            <p:cNvPr id="92" name="Rectangle 136"/>
            <p:cNvSpPr>
              <a:spLocks noChangeArrowheads="1"/>
            </p:cNvSpPr>
            <p:nvPr/>
          </p:nvSpPr>
          <p:spPr bwMode="auto">
            <a:xfrm>
              <a:off x="4128" y="236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dirty="0" smtClean="0">
                  <a:solidFill>
                    <a:srgbClr val="003300"/>
                  </a:solidFill>
                  <a:latin typeface="+mn-ea"/>
                </a:rPr>
                <a:t>19</a:t>
              </a:r>
              <a:r>
                <a:rPr lang="en-US" altLang="zh-CN" b="1" i="0" baseline="30000" dirty="0" smtClean="0">
                  <a:solidFill>
                    <a:srgbClr val="003300"/>
                  </a:solidFill>
                  <a:latin typeface="+mn-ea"/>
                </a:rPr>
                <a:t>0</a:t>
              </a:r>
              <a:endParaRPr lang="en-US" altLang="zh-CN" b="1" i="0" baseline="30000" dirty="0">
                <a:solidFill>
                  <a:srgbClr val="003300"/>
                </a:solidFill>
                <a:latin typeface="+mn-ea"/>
              </a:endParaRPr>
            </a:p>
          </p:txBody>
        </p:sp>
      </p:grpSp>
      <p:sp>
        <p:nvSpPr>
          <p:cNvPr id="93" name="Rectangle 149"/>
          <p:cNvSpPr>
            <a:spLocks noChangeArrowheads="1"/>
          </p:cNvSpPr>
          <p:nvPr/>
        </p:nvSpPr>
        <p:spPr bwMode="auto">
          <a:xfrm>
            <a:off x="6699367" y="3755466"/>
            <a:ext cx="614362" cy="633412"/>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mn-ea"/>
              </a:rPr>
              <a:t>4</a:t>
            </a:r>
            <a:r>
              <a:rPr lang="en-US" altLang="zh-CN" b="1" i="0" baseline="30000" dirty="0" smtClean="0">
                <a:solidFill>
                  <a:schemeClr val="bg1"/>
                </a:solidFill>
                <a:latin typeface="+mn-ea"/>
              </a:rPr>
              <a:t>0</a:t>
            </a:r>
            <a:endParaRPr lang="en-US" altLang="zh-CN" b="1" i="0" baseline="30000" dirty="0">
              <a:solidFill>
                <a:schemeClr val="bg1"/>
              </a:solidFill>
              <a:latin typeface="+mn-ea"/>
            </a:endParaRPr>
          </a:p>
        </p:txBody>
      </p:sp>
      <p:sp>
        <p:nvSpPr>
          <p:cNvPr id="94" name="Text Box 94"/>
          <p:cNvSpPr txBox="1">
            <a:spLocks noChangeArrowheads="1"/>
          </p:cNvSpPr>
          <p:nvPr/>
        </p:nvSpPr>
        <p:spPr bwMode="auto">
          <a:xfrm>
            <a:off x="6695393" y="5140635"/>
            <a:ext cx="685800" cy="369332"/>
          </a:xfrm>
          <a:prstGeom prst="rect">
            <a:avLst/>
          </a:prstGeom>
          <a:noFill/>
          <a:ln w="9525">
            <a:noFill/>
            <a:miter lim="800000"/>
          </a:ln>
        </p:spPr>
        <p:txBody>
          <a:bodyPr>
            <a:spAutoFit/>
          </a:bodyPr>
          <a:lstStyle/>
          <a:p>
            <a:pPr algn="ctr"/>
            <a:r>
              <a:rPr lang="en-US" altLang="zh-CN" i="0" dirty="0" smtClean="0">
                <a:solidFill>
                  <a:srgbClr val="0000FF"/>
                </a:solidFill>
                <a:latin typeface="+mn-ea"/>
              </a:rPr>
              <a:t>LFU</a:t>
            </a:r>
            <a:endParaRPr lang="zh-CN" altLang="en-US" i="0" dirty="0">
              <a:solidFill>
                <a:srgbClr val="0000FF"/>
              </a:solidFill>
              <a:latin typeface="+mn-ea"/>
            </a:endParaRPr>
          </a:p>
        </p:txBody>
      </p:sp>
      <p:cxnSp>
        <p:nvCxnSpPr>
          <p:cNvPr id="3" name="直接箭头连接符 2"/>
          <p:cNvCxnSpPr/>
          <p:nvPr/>
        </p:nvCxnSpPr>
        <p:spPr>
          <a:xfrm flipH="1">
            <a:off x="5682345" y="3421721"/>
            <a:ext cx="288000" cy="0"/>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97" name="直接箭头连接符 96"/>
          <p:cNvCxnSpPr/>
          <p:nvPr/>
        </p:nvCxnSpPr>
        <p:spPr>
          <a:xfrm flipH="1">
            <a:off x="7381193" y="4771550"/>
            <a:ext cx="288000" cy="0"/>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nodeType="withEffect">
                                  <p:stCondLst>
                                    <p:cond delay="0"/>
                                  </p:stCondLst>
                                  <p:childTnLst>
                                    <p:set>
                                      <p:cBhvr>
                                        <p:cTn id="9" dur="1" fill="hold">
                                          <p:stCondLst>
                                            <p:cond delay="0"/>
                                          </p:stCondLst>
                                        </p:cTn>
                                        <p:tgtEl>
                                          <p:spTgt spid="97"/>
                                        </p:tgtEl>
                                        <p:attrNameLst>
                                          <p:attrName>style.visibility</p:attrName>
                                        </p:attrNameLst>
                                      </p:cBhvr>
                                      <p:to>
                                        <p:strVal val="visible"/>
                                      </p:to>
                                    </p:set>
                                    <p:animEffect transition="in" filter="blinds(horizontal)">
                                      <p:cBhvr>
                                        <p:cTn id="10"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标题 1"/>
          <p:cNvSpPr txBox="1"/>
          <p:nvPr/>
        </p:nvSpPr>
        <p:spPr>
          <a:xfrm>
            <a:off x="710789" y="161267"/>
            <a:ext cx="4368072"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7.7 </a:t>
            </a:r>
            <a:r>
              <a:rPr lang="zh-CN" altLang="en-US" dirty="0" smtClean="0">
                <a:solidFill>
                  <a:schemeClr val="tx1"/>
                </a:solidFill>
                <a:latin typeface="禹卫书法行书简体" panose="02000603000000000000" pitchFamily="2" charset="-122"/>
                <a:ea typeface="禹卫书法行书简体" panose="02000603000000000000" pitchFamily="2" charset="-122"/>
              </a:rPr>
              <a:t>替换算法</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4" name="矩形 3"/>
          <p:cNvSpPr/>
          <p:nvPr/>
        </p:nvSpPr>
        <p:spPr>
          <a:xfrm>
            <a:off x="945587" y="1460088"/>
            <a:ext cx="6671744" cy="461665"/>
          </a:xfrm>
          <a:prstGeom prst="rect">
            <a:avLst/>
          </a:prstGeom>
        </p:spPr>
        <p:txBody>
          <a:bodyPr wrap="square">
            <a:spAutoFit/>
          </a:bodyPr>
          <a:lstStyle/>
          <a:p>
            <a:pPr>
              <a:spcBef>
                <a:spcPct val="50000"/>
              </a:spcBef>
            </a:pPr>
            <a:r>
              <a:rPr lang="en-US" altLang="zh-CN" sz="2400" kern="0" dirty="0" smtClean="0">
                <a:latin typeface="+mn-ea"/>
                <a:sym typeface="Wingdings" panose="05000000000000000000" pitchFamily="2" charset="2"/>
              </a:rPr>
              <a:t>(4) </a:t>
            </a:r>
            <a:r>
              <a:rPr lang="zh-CN" altLang="en-US" sz="2400" kern="0" dirty="0" smtClean="0">
                <a:latin typeface="+mn-ea"/>
                <a:sym typeface="Wingdings" panose="05000000000000000000" pitchFamily="2" charset="2"/>
              </a:rPr>
              <a:t>调度算法的抖动</a:t>
            </a:r>
            <a:r>
              <a:rPr lang="en-US" altLang="zh-CN" sz="2400" kern="0" dirty="0" smtClean="0">
                <a:latin typeface="+mn-ea"/>
              </a:rPr>
              <a:t>(</a:t>
            </a:r>
            <a:r>
              <a:rPr lang="zh-CN" altLang="en-US" sz="2400" kern="0" dirty="0" smtClean="0">
                <a:latin typeface="+mn-ea"/>
              </a:rPr>
              <a:t>以</a:t>
            </a:r>
            <a:r>
              <a:rPr lang="en-US" altLang="zh-CN" sz="2400" kern="0" dirty="0" smtClean="0">
                <a:latin typeface="+mn-ea"/>
              </a:rPr>
              <a:t>FIFO</a:t>
            </a:r>
            <a:r>
              <a:rPr lang="zh-CN" altLang="en-US" sz="2400" kern="0" dirty="0" smtClean="0">
                <a:latin typeface="+mn-ea"/>
              </a:rPr>
              <a:t>为例</a:t>
            </a:r>
            <a:r>
              <a:rPr lang="en-US" altLang="zh-CN" sz="2400" kern="0" dirty="0" smtClean="0">
                <a:latin typeface="+mn-ea"/>
              </a:rPr>
              <a:t>)</a:t>
            </a:r>
            <a:endParaRPr lang="zh-CN" altLang="en-US" sz="2400" kern="0" dirty="0">
              <a:latin typeface="+mn-ea"/>
            </a:endParaRPr>
          </a:p>
        </p:txBody>
      </p:sp>
      <p:sp>
        <p:nvSpPr>
          <p:cNvPr id="5" name="Text Box 4"/>
          <p:cNvSpPr txBox="1">
            <a:spLocks noChangeArrowheads="1"/>
          </p:cNvSpPr>
          <p:nvPr/>
        </p:nvSpPr>
        <p:spPr bwMode="auto">
          <a:xfrm>
            <a:off x="1455711" y="2262824"/>
            <a:ext cx="533400" cy="366713"/>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22</a:t>
            </a:r>
            <a:endParaRPr lang="en-US" altLang="zh-CN" i="0">
              <a:latin typeface="Tahoma" panose="020B0604030504040204" pitchFamily="34" charset="0"/>
              <a:ea typeface="宋体" panose="02010600030101010101" pitchFamily="2" charset="-122"/>
            </a:endParaRPr>
          </a:p>
        </p:txBody>
      </p:sp>
      <p:sp>
        <p:nvSpPr>
          <p:cNvPr id="6" name="Text Box 5"/>
          <p:cNvSpPr txBox="1">
            <a:spLocks noChangeArrowheads="1"/>
          </p:cNvSpPr>
          <p:nvPr/>
        </p:nvSpPr>
        <p:spPr bwMode="auto">
          <a:xfrm>
            <a:off x="2248551" y="2262824"/>
            <a:ext cx="533400" cy="366713"/>
          </a:xfrm>
          <a:prstGeom prst="rect">
            <a:avLst/>
          </a:prstGeom>
          <a:noFill/>
          <a:ln w="9525">
            <a:noFill/>
            <a:miter lim="800000"/>
          </a:ln>
        </p:spPr>
        <p:txBody>
          <a:bodyPr>
            <a:spAutoFit/>
          </a:bodyPr>
          <a:lstStyle/>
          <a:p>
            <a:pPr algn="ctr"/>
            <a:r>
              <a:rPr lang="en-US" altLang="zh-CN" i="0" dirty="0">
                <a:latin typeface="Tahoma" panose="020B0604030504040204" pitchFamily="34" charset="0"/>
                <a:ea typeface="宋体" panose="02010600030101010101" pitchFamily="2" charset="-122"/>
              </a:rPr>
              <a:t>11</a:t>
            </a:r>
            <a:endParaRPr lang="en-US" altLang="zh-CN" i="0" dirty="0">
              <a:latin typeface="Tahoma" panose="020B0604030504040204" pitchFamily="34" charset="0"/>
              <a:ea typeface="宋体" panose="02010600030101010101" pitchFamily="2" charset="-122"/>
            </a:endParaRPr>
          </a:p>
        </p:txBody>
      </p:sp>
      <p:sp>
        <p:nvSpPr>
          <p:cNvPr id="7" name="Text Box 6"/>
          <p:cNvSpPr txBox="1">
            <a:spLocks noChangeArrowheads="1"/>
          </p:cNvSpPr>
          <p:nvPr/>
        </p:nvSpPr>
        <p:spPr bwMode="auto">
          <a:xfrm>
            <a:off x="3142991" y="2262824"/>
            <a:ext cx="533400" cy="366713"/>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19</a:t>
            </a:r>
            <a:endParaRPr lang="en-US" altLang="zh-CN" i="0">
              <a:latin typeface="Tahoma" panose="020B0604030504040204" pitchFamily="34" charset="0"/>
              <a:ea typeface="宋体" panose="02010600030101010101" pitchFamily="2" charset="-122"/>
            </a:endParaRPr>
          </a:p>
        </p:txBody>
      </p:sp>
      <p:sp>
        <p:nvSpPr>
          <p:cNvPr id="8" name="Text Box 7"/>
          <p:cNvSpPr txBox="1">
            <a:spLocks noChangeArrowheads="1"/>
          </p:cNvSpPr>
          <p:nvPr/>
        </p:nvSpPr>
        <p:spPr bwMode="auto">
          <a:xfrm>
            <a:off x="4041068" y="2262824"/>
            <a:ext cx="533400" cy="366713"/>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7</a:t>
            </a:r>
            <a:endParaRPr lang="en-US" altLang="zh-CN" i="0">
              <a:latin typeface="Tahoma" panose="020B0604030504040204" pitchFamily="34" charset="0"/>
              <a:ea typeface="宋体" panose="02010600030101010101" pitchFamily="2" charset="-122"/>
            </a:endParaRPr>
          </a:p>
        </p:txBody>
      </p:sp>
      <p:sp>
        <p:nvSpPr>
          <p:cNvPr id="9" name="Text Box 8"/>
          <p:cNvSpPr txBox="1">
            <a:spLocks noChangeArrowheads="1"/>
          </p:cNvSpPr>
          <p:nvPr/>
        </p:nvSpPr>
        <p:spPr bwMode="auto">
          <a:xfrm>
            <a:off x="5065231" y="2262824"/>
            <a:ext cx="533400" cy="366713"/>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16</a:t>
            </a:r>
            <a:endParaRPr lang="en-US" altLang="zh-CN" i="0">
              <a:latin typeface="Tahoma" panose="020B0604030504040204" pitchFamily="34" charset="0"/>
              <a:ea typeface="宋体" panose="02010600030101010101" pitchFamily="2" charset="-122"/>
            </a:endParaRPr>
          </a:p>
        </p:txBody>
      </p:sp>
      <p:sp>
        <p:nvSpPr>
          <p:cNvPr id="10" name="Text Box 9"/>
          <p:cNvSpPr txBox="1">
            <a:spLocks noChangeArrowheads="1"/>
          </p:cNvSpPr>
          <p:nvPr/>
        </p:nvSpPr>
        <p:spPr bwMode="auto">
          <a:xfrm>
            <a:off x="5986888" y="2262824"/>
            <a:ext cx="533400" cy="366713"/>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22</a:t>
            </a:r>
            <a:endParaRPr lang="en-US" altLang="zh-CN" i="0">
              <a:latin typeface="Tahoma" panose="020B0604030504040204" pitchFamily="34" charset="0"/>
              <a:ea typeface="宋体" panose="02010600030101010101" pitchFamily="2" charset="-122"/>
            </a:endParaRPr>
          </a:p>
        </p:txBody>
      </p:sp>
      <p:sp>
        <p:nvSpPr>
          <p:cNvPr id="11" name="Text Box 10"/>
          <p:cNvSpPr txBox="1">
            <a:spLocks noChangeArrowheads="1"/>
          </p:cNvSpPr>
          <p:nvPr/>
        </p:nvSpPr>
        <p:spPr bwMode="auto">
          <a:xfrm>
            <a:off x="7021025" y="2262824"/>
            <a:ext cx="533400" cy="366713"/>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11</a:t>
            </a:r>
            <a:endParaRPr lang="en-US" altLang="zh-CN" i="0">
              <a:latin typeface="Tahoma" panose="020B0604030504040204" pitchFamily="34" charset="0"/>
              <a:ea typeface="宋体" panose="02010600030101010101" pitchFamily="2" charset="-122"/>
            </a:endParaRPr>
          </a:p>
        </p:txBody>
      </p:sp>
      <p:sp>
        <p:nvSpPr>
          <p:cNvPr id="12" name="Text Box 11"/>
          <p:cNvSpPr txBox="1">
            <a:spLocks noChangeArrowheads="1"/>
          </p:cNvSpPr>
          <p:nvPr/>
        </p:nvSpPr>
        <p:spPr bwMode="auto">
          <a:xfrm>
            <a:off x="8037027" y="2262824"/>
            <a:ext cx="533400" cy="366713"/>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19</a:t>
            </a:r>
            <a:endParaRPr lang="en-US" altLang="zh-CN" i="0">
              <a:latin typeface="Tahoma" panose="020B0604030504040204" pitchFamily="34" charset="0"/>
              <a:ea typeface="宋体" panose="02010600030101010101" pitchFamily="2" charset="-122"/>
            </a:endParaRPr>
          </a:p>
        </p:txBody>
      </p:sp>
      <p:sp>
        <p:nvSpPr>
          <p:cNvPr id="13" name="Text Box 12"/>
          <p:cNvSpPr txBox="1">
            <a:spLocks noChangeArrowheads="1"/>
          </p:cNvSpPr>
          <p:nvPr/>
        </p:nvSpPr>
        <p:spPr bwMode="auto">
          <a:xfrm>
            <a:off x="1379511" y="5234624"/>
            <a:ext cx="685800" cy="369332"/>
          </a:xfrm>
          <a:prstGeom prst="rect">
            <a:avLst/>
          </a:prstGeom>
          <a:noFill/>
          <a:ln w="9525">
            <a:noFill/>
            <a:miter lim="800000"/>
          </a:ln>
        </p:spPr>
        <p:txBody>
          <a:bodyPr>
            <a:spAutoFit/>
          </a:bodyPr>
          <a:lstStyle/>
          <a:p>
            <a:pPr algn="ctr"/>
            <a:r>
              <a:rPr lang="zh-CN" altLang="en-US" i="0" dirty="0">
                <a:latin typeface="微软雅黑" panose="020B0503020204020204" pitchFamily="34" charset="-122"/>
                <a:ea typeface="微软雅黑" panose="020B0503020204020204" pitchFamily="34" charset="-122"/>
              </a:rPr>
              <a:t>载入</a:t>
            </a:r>
            <a:endParaRPr lang="zh-CN" altLang="en-US" i="0" dirty="0">
              <a:latin typeface="微软雅黑" panose="020B0503020204020204" pitchFamily="34" charset="-122"/>
              <a:ea typeface="微软雅黑" panose="020B0503020204020204" pitchFamily="34" charset="-122"/>
            </a:endParaRPr>
          </a:p>
        </p:txBody>
      </p:sp>
      <p:sp>
        <p:nvSpPr>
          <p:cNvPr id="14" name="Text Box 13"/>
          <p:cNvSpPr txBox="1">
            <a:spLocks noChangeArrowheads="1"/>
          </p:cNvSpPr>
          <p:nvPr/>
        </p:nvSpPr>
        <p:spPr bwMode="auto">
          <a:xfrm>
            <a:off x="2223151" y="5234624"/>
            <a:ext cx="685800" cy="369332"/>
          </a:xfrm>
          <a:prstGeom prst="rect">
            <a:avLst/>
          </a:prstGeom>
          <a:noFill/>
          <a:ln w="9525">
            <a:noFill/>
            <a:miter lim="800000"/>
          </a:ln>
        </p:spPr>
        <p:txBody>
          <a:bodyPr>
            <a:spAutoFit/>
          </a:bodyPr>
          <a:lstStyle/>
          <a:p>
            <a:pPr algn="ctr"/>
            <a:r>
              <a:rPr lang="zh-CN" altLang="en-US" i="0" dirty="0">
                <a:latin typeface="微软雅黑" panose="020B0503020204020204" pitchFamily="34" charset="-122"/>
                <a:ea typeface="微软雅黑" panose="020B0503020204020204" pitchFamily="34" charset="-122"/>
              </a:rPr>
              <a:t>载入</a:t>
            </a:r>
            <a:endParaRPr lang="zh-CN" altLang="en-US" i="0" dirty="0">
              <a:latin typeface="微软雅黑" panose="020B0503020204020204" pitchFamily="34" charset="-122"/>
              <a:ea typeface="微软雅黑" panose="020B0503020204020204" pitchFamily="34" charset="-122"/>
            </a:endParaRPr>
          </a:p>
        </p:txBody>
      </p:sp>
      <p:sp>
        <p:nvSpPr>
          <p:cNvPr id="15" name="Text Box 14"/>
          <p:cNvSpPr txBox="1">
            <a:spLocks noChangeArrowheads="1"/>
          </p:cNvSpPr>
          <p:nvPr/>
        </p:nvSpPr>
        <p:spPr bwMode="auto">
          <a:xfrm>
            <a:off x="3104891" y="5220337"/>
            <a:ext cx="685800" cy="369332"/>
          </a:xfrm>
          <a:prstGeom prst="rect">
            <a:avLst/>
          </a:prstGeom>
          <a:noFill/>
          <a:ln w="9525">
            <a:noFill/>
            <a:miter lim="800000"/>
          </a:ln>
        </p:spPr>
        <p:txBody>
          <a:bodyPr>
            <a:spAutoFit/>
          </a:bodyPr>
          <a:lstStyle/>
          <a:p>
            <a:pPr algn="ctr"/>
            <a:r>
              <a:rPr lang="zh-CN" altLang="en-US" i="0" dirty="0">
                <a:latin typeface="微软雅黑" panose="020B0503020204020204" pitchFamily="34" charset="-122"/>
                <a:ea typeface="微软雅黑" panose="020B0503020204020204" pitchFamily="34" charset="-122"/>
              </a:rPr>
              <a:t>载入</a:t>
            </a:r>
            <a:endParaRPr lang="zh-CN" altLang="en-US" i="0" dirty="0">
              <a:latin typeface="微软雅黑" panose="020B0503020204020204" pitchFamily="34" charset="-122"/>
              <a:ea typeface="微软雅黑" panose="020B0503020204020204" pitchFamily="34" charset="-122"/>
            </a:endParaRPr>
          </a:p>
        </p:txBody>
      </p:sp>
      <p:sp>
        <p:nvSpPr>
          <p:cNvPr id="16" name="Text Box 15"/>
          <p:cNvSpPr txBox="1">
            <a:spLocks noChangeArrowheads="1"/>
          </p:cNvSpPr>
          <p:nvPr/>
        </p:nvSpPr>
        <p:spPr bwMode="auto">
          <a:xfrm>
            <a:off x="4041068" y="5220337"/>
            <a:ext cx="685800" cy="369332"/>
          </a:xfrm>
          <a:prstGeom prst="rect">
            <a:avLst/>
          </a:prstGeom>
          <a:noFill/>
          <a:ln w="9525">
            <a:noFill/>
            <a:miter lim="800000"/>
          </a:ln>
        </p:spPr>
        <p:txBody>
          <a:bodyPr>
            <a:spAutoFit/>
          </a:bodyPr>
          <a:lstStyle/>
          <a:p>
            <a:pPr algn="ctr"/>
            <a:r>
              <a:rPr lang="zh-CN" altLang="en-US" i="0" dirty="0">
                <a:latin typeface="微软雅黑" panose="020B0503020204020204" pitchFamily="34" charset="-122"/>
                <a:ea typeface="微软雅黑" panose="020B0503020204020204" pitchFamily="34" charset="-122"/>
              </a:rPr>
              <a:t>载入</a:t>
            </a:r>
            <a:endParaRPr lang="zh-CN" altLang="en-US" i="0" dirty="0">
              <a:latin typeface="微软雅黑" panose="020B0503020204020204" pitchFamily="34" charset="-122"/>
              <a:ea typeface="微软雅黑" panose="020B0503020204020204" pitchFamily="34" charset="-122"/>
            </a:endParaRPr>
          </a:p>
        </p:txBody>
      </p:sp>
      <p:sp>
        <p:nvSpPr>
          <p:cNvPr id="17" name="Text Box 16"/>
          <p:cNvSpPr txBox="1">
            <a:spLocks noChangeArrowheads="1"/>
          </p:cNvSpPr>
          <p:nvPr/>
        </p:nvSpPr>
        <p:spPr bwMode="auto">
          <a:xfrm>
            <a:off x="5071581" y="5220337"/>
            <a:ext cx="685800" cy="369332"/>
          </a:xfrm>
          <a:prstGeom prst="rect">
            <a:avLst/>
          </a:prstGeom>
          <a:noFill/>
          <a:ln w="9525">
            <a:noFill/>
            <a:miter lim="800000"/>
          </a:ln>
        </p:spPr>
        <p:txBody>
          <a:bodyPr>
            <a:spAutoFit/>
          </a:bodyPr>
          <a:lstStyle/>
          <a:p>
            <a:pPr algn="ctr"/>
            <a:r>
              <a:rPr lang="zh-CN" altLang="en-US" i="0" dirty="0">
                <a:solidFill>
                  <a:srgbClr val="0000FF"/>
                </a:solidFill>
                <a:latin typeface="微软雅黑" panose="020B0503020204020204" pitchFamily="34" charset="-122"/>
                <a:ea typeface="微软雅黑" panose="020B0503020204020204" pitchFamily="34" charset="-122"/>
              </a:rPr>
              <a:t>替换</a:t>
            </a:r>
            <a:endParaRPr lang="zh-CN" altLang="en-US" i="0" dirty="0">
              <a:solidFill>
                <a:srgbClr val="0000FF"/>
              </a:solidFill>
              <a:latin typeface="微软雅黑" panose="020B0503020204020204" pitchFamily="34" charset="-122"/>
              <a:ea typeface="微软雅黑" panose="020B0503020204020204" pitchFamily="34" charset="-122"/>
            </a:endParaRPr>
          </a:p>
        </p:txBody>
      </p:sp>
      <p:sp>
        <p:nvSpPr>
          <p:cNvPr id="18" name="Text Box 17"/>
          <p:cNvSpPr txBox="1">
            <a:spLocks noChangeArrowheads="1"/>
          </p:cNvSpPr>
          <p:nvPr/>
        </p:nvSpPr>
        <p:spPr bwMode="auto">
          <a:xfrm>
            <a:off x="5942438" y="5220337"/>
            <a:ext cx="685800" cy="369332"/>
          </a:xfrm>
          <a:prstGeom prst="rect">
            <a:avLst/>
          </a:prstGeom>
          <a:noFill/>
          <a:ln w="9525">
            <a:noFill/>
            <a:miter lim="800000"/>
          </a:ln>
        </p:spPr>
        <p:txBody>
          <a:bodyPr>
            <a:spAutoFit/>
          </a:bodyPr>
          <a:lstStyle/>
          <a:p>
            <a:pPr algn="ctr"/>
            <a:r>
              <a:rPr lang="zh-CN" altLang="en-US" i="0" dirty="0">
                <a:solidFill>
                  <a:srgbClr val="0000FF"/>
                </a:solidFill>
                <a:latin typeface="微软雅黑" panose="020B0503020204020204" pitchFamily="34" charset="-122"/>
                <a:ea typeface="微软雅黑" panose="020B0503020204020204" pitchFamily="34" charset="-122"/>
              </a:rPr>
              <a:t>替换</a:t>
            </a:r>
            <a:endParaRPr lang="zh-CN" altLang="en-US" i="0" dirty="0">
              <a:solidFill>
                <a:srgbClr val="0000FF"/>
              </a:solidFill>
              <a:latin typeface="微软雅黑" panose="020B0503020204020204" pitchFamily="34" charset="-122"/>
              <a:ea typeface="微软雅黑" panose="020B0503020204020204" pitchFamily="34" charset="-122"/>
            </a:endParaRPr>
          </a:p>
        </p:txBody>
      </p:sp>
      <p:sp>
        <p:nvSpPr>
          <p:cNvPr id="19" name="Text Box 18"/>
          <p:cNvSpPr txBox="1">
            <a:spLocks noChangeArrowheads="1"/>
          </p:cNvSpPr>
          <p:nvPr/>
        </p:nvSpPr>
        <p:spPr bwMode="auto">
          <a:xfrm>
            <a:off x="6900375" y="5220337"/>
            <a:ext cx="685800" cy="369332"/>
          </a:xfrm>
          <a:prstGeom prst="rect">
            <a:avLst/>
          </a:prstGeom>
          <a:noFill/>
          <a:ln w="9525">
            <a:noFill/>
            <a:miter lim="800000"/>
          </a:ln>
        </p:spPr>
        <p:txBody>
          <a:bodyPr>
            <a:spAutoFit/>
          </a:bodyPr>
          <a:lstStyle/>
          <a:p>
            <a:pPr algn="ctr"/>
            <a:r>
              <a:rPr lang="zh-CN" altLang="en-US" i="0" dirty="0">
                <a:solidFill>
                  <a:srgbClr val="0000FF"/>
                </a:solidFill>
                <a:latin typeface="微软雅黑" panose="020B0503020204020204" pitchFamily="34" charset="-122"/>
                <a:ea typeface="微软雅黑" panose="020B0503020204020204" pitchFamily="34" charset="-122"/>
              </a:rPr>
              <a:t>替换</a:t>
            </a:r>
            <a:endParaRPr lang="zh-CN" altLang="en-US" i="0" dirty="0">
              <a:solidFill>
                <a:srgbClr val="0000FF"/>
              </a:solidFill>
              <a:latin typeface="微软雅黑" panose="020B0503020204020204" pitchFamily="34" charset="-122"/>
              <a:ea typeface="微软雅黑" panose="020B0503020204020204" pitchFamily="34" charset="-122"/>
            </a:endParaRPr>
          </a:p>
        </p:txBody>
      </p:sp>
      <p:sp>
        <p:nvSpPr>
          <p:cNvPr id="20" name="Text Box 19"/>
          <p:cNvSpPr txBox="1">
            <a:spLocks noChangeArrowheads="1"/>
          </p:cNvSpPr>
          <p:nvPr/>
        </p:nvSpPr>
        <p:spPr bwMode="auto">
          <a:xfrm>
            <a:off x="8005277" y="5220337"/>
            <a:ext cx="685800" cy="369332"/>
          </a:xfrm>
          <a:prstGeom prst="rect">
            <a:avLst/>
          </a:prstGeom>
          <a:noFill/>
          <a:ln w="9525">
            <a:noFill/>
            <a:miter lim="800000"/>
          </a:ln>
        </p:spPr>
        <p:txBody>
          <a:bodyPr>
            <a:spAutoFit/>
          </a:bodyPr>
          <a:lstStyle/>
          <a:p>
            <a:pPr algn="ctr"/>
            <a:r>
              <a:rPr lang="zh-CN" altLang="en-US" i="0" dirty="0">
                <a:solidFill>
                  <a:srgbClr val="0000FF"/>
                </a:solidFill>
                <a:latin typeface="微软雅黑" panose="020B0503020204020204" pitchFamily="34" charset="-122"/>
                <a:ea typeface="微软雅黑" panose="020B0503020204020204" pitchFamily="34" charset="-122"/>
              </a:rPr>
              <a:t>替换</a:t>
            </a:r>
            <a:endParaRPr lang="zh-CN" altLang="en-US" i="0" dirty="0">
              <a:solidFill>
                <a:srgbClr val="0000FF"/>
              </a:solidFill>
              <a:latin typeface="微软雅黑" panose="020B0503020204020204" pitchFamily="34" charset="-122"/>
              <a:ea typeface="微软雅黑" panose="020B0503020204020204" pitchFamily="34" charset="-122"/>
            </a:endParaRPr>
          </a:p>
        </p:txBody>
      </p:sp>
      <p:sp>
        <p:nvSpPr>
          <p:cNvPr id="21" name="Line 20"/>
          <p:cNvSpPr>
            <a:spLocks noChangeShapeType="1"/>
          </p:cNvSpPr>
          <p:nvPr/>
        </p:nvSpPr>
        <p:spPr bwMode="auto">
          <a:xfrm>
            <a:off x="1412167" y="2172337"/>
            <a:ext cx="7380000" cy="0"/>
          </a:xfrm>
          <a:prstGeom prst="line">
            <a:avLst/>
          </a:prstGeom>
          <a:noFill/>
          <a:ln w="28575">
            <a:solidFill>
              <a:schemeClr val="tx1"/>
            </a:solidFill>
            <a:round/>
            <a:tailEnd type="triangle" w="med" len="med"/>
          </a:ln>
        </p:spPr>
        <p:txBody>
          <a:bodyPr/>
          <a:lstStyle/>
          <a:p>
            <a:endParaRPr lang="zh-CN" altLang="en-US"/>
          </a:p>
        </p:txBody>
      </p:sp>
      <p:sp>
        <p:nvSpPr>
          <p:cNvPr id="22" name="Text Box 21"/>
          <p:cNvSpPr txBox="1">
            <a:spLocks noChangeArrowheads="1"/>
          </p:cNvSpPr>
          <p:nvPr/>
        </p:nvSpPr>
        <p:spPr bwMode="auto">
          <a:xfrm>
            <a:off x="8303727" y="1743713"/>
            <a:ext cx="533400" cy="366712"/>
          </a:xfrm>
          <a:prstGeom prst="rect">
            <a:avLst/>
          </a:prstGeom>
          <a:noFill/>
          <a:ln w="9525">
            <a:noFill/>
            <a:miter lim="800000"/>
          </a:ln>
        </p:spPr>
        <p:txBody>
          <a:bodyPr>
            <a:spAutoFit/>
          </a:bodyPr>
          <a:lstStyle/>
          <a:p>
            <a:pPr algn="ctr"/>
            <a:r>
              <a:rPr lang="en-US" altLang="zh-CN" i="0" dirty="0">
                <a:latin typeface="Tahoma" panose="020B0604030504040204" pitchFamily="34" charset="0"/>
                <a:ea typeface="宋体" panose="02010600030101010101" pitchFamily="2" charset="-122"/>
              </a:rPr>
              <a:t>t</a:t>
            </a:r>
            <a:endParaRPr lang="en-US" altLang="zh-CN" i="0" dirty="0">
              <a:latin typeface="Tahoma" panose="020B0604030504040204" pitchFamily="34" charset="0"/>
              <a:ea typeface="宋体" panose="02010600030101010101" pitchFamily="2" charset="-122"/>
            </a:endParaRPr>
          </a:p>
        </p:txBody>
      </p:sp>
      <p:grpSp>
        <p:nvGrpSpPr>
          <p:cNvPr id="23" name="Group 22"/>
          <p:cNvGrpSpPr/>
          <p:nvPr/>
        </p:nvGrpSpPr>
        <p:grpSpPr bwMode="auto">
          <a:xfrm>
            <a:off x="862511" y="2796224"/>
            <a:ext cx="685800" cy="2181225"/>
            <a:chOff x="0" y="1689"/>
            <a:chExt cx="432" cy="1374"/>
          </a:xfrm>
        </p:grpSpPr>
        <p:sp>
          <p:nvSpPr>
            <p:cNvPr id="24" name="Text Box 23"/>
            <p:cNvSpPr txBox="1">
              <a:spLocks noChangeArrowheads="1"/>
            </p:cNvSpPr>
            <p:nvPr/>
          </p:nvSpPr>
          <p:spPr bwMode="auto">
            <a:xfrm>
              <a:off x="0" y="1689"/>
              <a:ext cx="432" cy="231"/>
            </a:xfrm>
            <a:prstGeom prst="rect">
              <a:avLst/>
            </a:prstGeom>
            <a:noFill/>
            <a:ln w="9525">
              <a:noFill/>
              <a:miter lim="800000"/>
            </a:ln>
          </p:spPr>
          <p:txBody>
            <a:bodyPr>
              <a:spAutoFit/>
            </a:bodyPr>
            <a:lstStyle/>
            <a:p>
              <a:pPr algn="ctr"/>
              <a:r>
                <a:rPr lang="en-US" altLang="zh-CN" i="0" dirty="0">
                  <a:latin typeface="Tahoma" panose="020B0604030504040204" pitchFamily="34" charset="0"/>
                  <a:ea typeface="宋体" panose="02010600030101010101" pitchFamily="2" charset="-122"/>
                </a:rPr>
                <a:t>0</a:t>
              </a:r>
              <a:endParaRPr lang="en-US" altLang="zh-CN" i="0" dirty="0">
                <a:latin typeface="Tahoma" panose="020B0604030504040204" pitchFamily="34" charset="0"/>
                <a:ea typeface="宋体" panose="02010600030101010101" pitchFamily="2" charset="-122"/>
              </a:endParaRPr>
            </a:p>
          </p:txBody>
        </p:sp>
        <p:sp>
          <p:nvSpPr>
            <p:cNvPr id="25" name="Text Box 24"/>
            <p:cNvSpPr txBox="1">
              <a:spLocks noChangeArrowheads="1"/>
            </p:cNvSpPr>
            <p:nvPr/>
          </p:nvSpPr>
          <p:spPr bwMode="auto">
            <a:xfrm>
              <a:off x="0" y="2064"/>
              <a:ext cx="432" cy="231"/>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1</a:t>
              </a:r>
              <a:endParaRPr lang="en-US" altLang="zh-CN" i="0">
                <a:latin typeface="Tahoma" panose="020B0604030504040204" pitchFamily="34" charset="0"/>
                <a:ea typeface="宋体" panose="02010600030101010101" pitchFamily="2" charset="-122"/>
              </a:endParaRPr>
            </a:p>
          </p:txBody>
        </p:sp>
        <p:sp>
          <p:nvSpPr>
            <p:cNvPr id="26" name="Text Box 25"/>
            <p:cNvSpPr txBox="1">
              <a:spLocks noChangeArrowheads="1"/>
            </p:cNvSpPr>
            <p:nvPr/>
          </p:nvSpPr>
          <p:spPr bwMode="auto">
            <a:xfrm>
              <a:off x="0" y="2457"/>
              <a:ext cx="432" cy="231"/>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2</a:t>
              </a:r>
              <a:endParaRPr lang="en-US" altLang="zh-CN" i="0">
                <a:latin typeface="Tahoma" panose="020B0604030504040204" pitchFamily="34" charset="0"/>
                <a:ea typeface="宋体" panose="02010600030101010101" pitchFamily="2" charset="-122"/>
              </a:endParaRPr>
            </a:p>
          </p:txBody>
        </p:sp>
        <p:sp>
          <p:nvSpPr>
            <p:cNvPr id="27" name="Text Box 26"/>
            <p:cNvSpPr txBox="1">
              <a:spLocks noChangeArrowheads="1"/>
            </p:cNvSpPr>
            <p:nvPr/>
          </p:nvSpPr>
          <p:spPr bwMode="auto">
            <a:xfrm>
              <a:off x="0" y="2832"/>
              <a:ext cx="432" cy="231"/>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3</a:t>
              </a:r>
              <a:endParaRPr lang="en-US" altLang="zh-CN" i="0">
                <a:latin typeface="Tahoma" panose="020B0604030504040204" pitchFamily="34" charset="0"/>
                <a:ea typeface="宋体" panose="02010600030101010101" pitchFamily="2" charset="-122"/>
              </a:endParaRPr>
            </a:p>
          </p:txBody>
        </p:sp>
      </p:grpSp>
      <p:grpSp>
        <p:nvGrpSpPr>
          <p:cNvPr id="28" name="Group 27"/>
          <p:cNvGrpSpPr/>
          <p:nvPr/>
        </p:nvGrpSpPr>
        <p:grpSpPr bwMode="auto">
          <a:xfrm>
            <a:off x="1379511" y="2629537"/>
            <a:ext cx="614363" cy="2466975"/>
            <a:chOff x="384" y="1584"/>
            <a:chExt cx="387" cy="1554"/>
          </a:xfrm>
          <a:noFill/>
        </p:grpSpPr>
        <p:sp>
          <p:nvSpPr>
            <p:cNvPr id="29" name="Rectangle 28"/>
            <p:cNvSpPr>
              <a:spLocks noChangeArrowheads="1"/>
            </p:cNvSpPr>
            <p:nvPr/>
          </p:nvSpPr>
          <p:spPr bwMode="auto">
            <a:xfrm>
              <a:off x="384"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0" name="Rectangle 29"/>
            <p:cNvSpPr>
              <a:spLocks noChangeArrowheads="1"/>
            </p:cNvSpPr>
            <p:nvPr/>
          </p:nvSpPr>
          <p:spPr bwMode="auto">
            <a:xfrm>
              <a:off x="384"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1" name="Rectangle 30"/>
            <p:cNvSpPr>
              <a:spLocks noChangeArrowheads="1"/>
            </p:cNvSpPr>
            <p:nvPr/>
          </p:nvSpPr>
          <p:spPr bwMode="auto">
            <a:xfrm>
              <a:off x="384"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2" name="Rectangle 31"/>
            <p:cNvSpPr>
              <a:spLocks noChangeArrowheads="1"/>
            </p:cNvSpPr>
            <p:nvPr/>
          </p:nvSpPr>
          <p:spPr bwMode="auto">
            <a:xfrm>
              <a:off x="384"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grpSp>
      <p:sp>
        <p:nvSpPr>
          <p:cNvPr id="33" name="Rectangle 32"/>
          <p:cNvSpPr>
            <a:spLocks noChangeArrowheads="1"/>
          </p:cNvSpPr>
          <p:nvPr/>
        </p:nvSpPr>
        <p:spPr bwMode="auto">
          <a:xfrm>
            <a:off x="1379511" y="2629537"/>
            <a:ext cx="614363" cy="617537"/>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仿宋_GB2312" pitchFamily="49" charset="-122"/>
                <a:ea typeface="仿宋_GB2312" pitchFamily="49" charset="-122"/>
              </a:rPr>
              <a:t>22</a:t>
            </a:r>
            <a:endParaRPr lang="en-US" altLang="zh-CN" b="1" i="0" baseline="50000" dirty="0">
              <a:solidFill>
                <a:schemeClr val="bg1"/>
              </a:solidFill>
              <a:latin typeface="仿宋_GB2312" pitchFamily="49" charset="-122"/>
              <a:ea typeface="仿宋_GB2312" pitchFamily="49" charset="-122"/>
            </a:endParaRPr>
          </a:p>
        </p:txBody>
      </p:sp>
      <p:grpSp>
        <p:nvGrpSpPr>
          <p:cNvPr id="34" name="Group 33"/>
          <p:cNvGrpSpPr/>
          <p:nvPr/>
        </p:nvGrpSpPr>
        <p:grpSpPr bwMode="auto">
          <a:xfrm>
            <a:off x="2223151" y="2629537"/>
            <a:ext cx="614363" cy="2466975"/>
            <a:chOff x="1008" y="1584"/>
            <a:chExt cx="387" cy="1554"/>
          </a:xfrm>
          <a:noFill/>
        </p:grpSpPr>
        <p:sp>
          <p:nvSpPr>
            <p:cNvPr id="35" name="Rectangle 34"/>
            <p:cNvSpPr>
              <a:spLocks noChangeArrowheads="1"/>
            </p:cNvSpPr>
            <p:nvPr/>
          </p:nvSpPr>
          <p:spPr bwMode="auto">
            <a:xfrm>
              <a:off x="1008"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22</a:t>
              </a:r>
              <a:endParaRPr lang="en-US" altLang="zh-CN" b="1" i="0">
                <a:solidFill>
                  <a:srgbClr val="003300"/>
                </a:solidFill>
                <a:latin typeface="仿宋_GB2312" pitchFamily="49" charset="-122"/>
                <a:ea typeface="仿宋_GB2312" pitchFamily="49" charset="-122"/>
              </a:endParaRPr>
            </a:p>
          </p:txBody>
        </p:sp>
        <p:sp>
          <p:nvSpPr>
            <p:cNvPr id="36" name="Rectangle 35"/>
            <p:cNvSpPr>
              <a:spLocks noChangeArrowheads="1"/>
            </p:cNvSpPr>
            <p:nvPr/>
          </p:nvSpPr>
          <p:spPr bwMode="auto">
            <a:xfrm>
              <a:off x="1008"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7" name="Rectangle 36"/>
            <p:cNvSpPr>
              <a:spLocks noChangeArrowheads="1"/>
            </p:cNvSpPr>
            <p:nvPr/>
          </p:nvSpPr>
          <p:spPr bwMode="auto">
            <a:xfrm>
              <a:off x="1008"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8" name="Rectangle 37"/>
            <p:cNvSpPr>
              <a:spLocks noChangeArrowheads="1"/>
            </p:cNvSpPr>
            <p:nvPr/>
          </p:nvSpPr>
          <p:spPr bwMode="auto">
            <a:xfrm>
              <a:off x="1008"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grpSp>
      <p:sp>
        <p:nvSpPr>
          <p:cNvPr id="39" name="Rectangle 38"/>
          <p:cNvSpPr>
            <a:spLocks noChangeArrowheads="1"/>
          </p:cNvSpPr>
          <p:nvPr/>
        </p:nvSpPr>
        <p:spPr bwMode="auto">
          <a:xfrm>
            <a:off x="2223151" y="3247074"/>
            <a:ext cx="614363" cy="631825"/>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仿宋_GB2312" pitchFamily="49" charset="-122"/>
                <a:ea typeface="仿宋_GB2312" pitchFamily="49" charset="-122"/>
              </a:rPr>
              <a:t>11</a:t>
            </a:r>
            <a:endParaRPr lang="en-US" altLang="zh-CN" b="1" i="0" dirty="0">
              <a:solidFill>
                <a:schemeClr val="bg1"/>
              </a:solidFill>
              <a:latin typeface="仿宋_GB2312" pitchFamily="49" charset="-122"/>
              <a:ea typeface="仿宋_GB2312" pitchFamily="49" charset="-122"/>
            </a:endParaRPr>
          </a:p>
        </p:txBody>
      </p:sp>
      <p:grpSp>
        <p:nvGrpSpPr>
          <p:cNvPr id="45" name="Group 44"/>
          <p:cNvGrpSpPr/>
          <p:nvPr/>
        </p:nvGrpSpPr>
        <p:grpSpPr bwMode="auto">
          <a:xfrm>
            <a:off x="5972713" y="2630955"/>
            <a:ext cx="614363" cy="2466975"/>
            <a:chOff x="3504" y="1584"/>
            <a:chExt cx="387" cy="1554"/>
          </a:xfrm>
          <a:noFill/>
        </p:grpSpPr>
        <p:sp>
          <p:nvSpPr>
            <p:cNvPr id="47" name="Rectangle 45"/>
            <p:cNvSpPr>
              <a:spLocks noChangeArrowheads="1"/>
            </p:cNvSpPr>
            <p:nvPr/>
          </p:nvSpPr>
          <p:spPr bwMode="auto">
            <a:xfrm>
              <a:off x="3504"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16</a:t>
              </a:r>
              <a:endParaRPr lang="en-US" altLang="zh-CN" b="1" i="0">
                <a:solidFill>
                  <a:srgbClr val="003300"/>
                </a:solidFill>
                <a:latin typeface="仿宋_GB2312" pitchFamily="49" charset="-122"/>
                <a:ea typeface="仿宋_GB2312" pitchFamily="49" charset="-122"/>
              </a:endParaRPr>
            </a:p>
          </p:txBody>
        </p:sp>
        <p:sp>
          <p:nvSpPr>
            <p:cNvPr id="48" name="Rectangle 46"/>
            <p:cNvSpPr>
              <a:spLocks noChangeArrowheads="1"/>
            </p:cNvSpPr>
            <p:nvPr/>
          </p:nvSpPr>
          <p:spPr bwMode="auto">
            <a:xfrm>
              <a:off x="3504" y="1968"/>
              <a:ext cx="387" cy="388"/>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仿宋_GB2312" pitchFamily="49" charset="-122"/>
                  <a:ea typeface="仿宋_GB2312" pitchFamily="49" charset="-122"/>
                </a:rPr>
                <a:t>22</a:t>
              </a:r>
              <a:endParaRPr lang="en-US" altLang="zh-CN" b="1" i="0" dirty="0">
                <a:solidFill>
                  <a:schemeClr val="bg1"/>
                </a:solidFill>
                <a:latin typeface="仿宋_GB2312" pitchFamily="49" charset="-122"/>
                <a:ea typeface="仿宋_GB2312" pitchFamily="49" charset="-122"/>
              </a:endParaRPr>
            </a:p>
          </p:txBody>
        </p:sp>
        <p:sp>
          <p:nvSpPr>
            <p:cNvPr id="49" name="Rectangle 47"/>
            <p:cNvSpPr>
              <a:spLocks noChangeArrowheads="1"/>
            </p:cNvSpPr>
            <p:nvPr/>
          </p:nvSpPr>
          <p:spPr bwMode="auto">
            <a:xfrm>
              <a:off x="3504"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19</a:t>
              </a:r>
              <a:endParaRPr lang="en-US" altLang="zh-CN" b="1" i="0">
                <a:solidFill>
                  <a:srgbClr val="003300"/>
                </a:solidFill>
                <a:latin typeface="仿宋_GB2312" pitchFamily="49" charset="-122"/>
                <a:ea typeface="仿宋_GB2312" pitchFamily="49" charset="-122"/>
              </a:endParaRPr>
            </a:p>
          </p:txBody>
        </p:sp>
        <p:sp>
          <p:nvSpPr>
            <p:cNvPr id="50" name="Rectangle 48"/>
            <p:cNvSpPr>
              <a:spLocks noChangeArrowheads="1"/>
            </p:cNvSpPr>
            <p:nvPr/>
          </p:nvSpPr>
          <p:spPr bwMode="auto">
            <a:xfrm>
              <a:off x="3504"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7</a:t>
              </a:r>
              <a:endParaRPr lang="en-US" altLang="zh-CN" b="1" i="0">
                <a:solidFill>
                  <a:srgbClr val="003300"/>
                </a:solidFill>
                <a:latin typeface="仿宋_GB2312" pitchFamily="49" charset="-122"/>
                <a:ea typeface="仿宋_GB2312" pitchFamily="49" charset="-122"/>
              </a:endParaRPr>
            </a:p>
          </p:txBody>
        </p:sp>
      </p:grpSp>
      <p:grpSp>
        <p:nvGrpSpPr>
          <p:cNvPr id="63" name="Group 61"/>
          <p:cNvGrpSpPr/>
          <p:nvPr/>
        </p:nvGrpSpPr>
        <p:grpSpPr bwMode="auto">
          <a:xfrm>
            <a:off x="3100129" y="2629537"/>
            <a:ext cx="614362" cy="2466975"/>
            <a:chOff x="1629" y="1584"/>
            <a:chExt cx="387" cy="1554"/>
          </a:xfrm>
          <a:noFill/>
        </p:grpSpPr>
        <p:sp>
          <p:nvSpPr>
            <p:cNvPr id="64" name="Rectangle 62"/>
            <p:cNvSpPr>
              <a:spLocks noChangeArrowheads="1"/>
            </p:cNvSpPr>
            <p:nvPr/>
          </p:nvSpPr>
          <p:spPr bwMode="auto">
            <a:xfrm>
              <a:off x="1629"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11</a:t>
              </a:r>
              <a:endParaRPr lang="en-US" altLang="zh-CN" b="1" i="0">
                <a:solidFill>
                  <a:srgbClr val="003300"/>
                </a:solidFill>
                <a:latin typeface="仿宋_GB2312" pitchFamily="49" charset="-122"/>
                <a:ea typeface="仿宋_GB2312" pitchFamily="49" charset="-122"/>
              </a:endParaRPr>
            </a:p>
          </p:txBody>
        </p:sp>
        <p:sp>
          <p:nvSpPr>
            <p:cNvPr id="65" name="Rectangle 63"/>
            <p:cNvSpPr>
              <a:spLocks noChangeArrowheads="1"/>
            </p:cNvSpPr>
            <p:nvPr/>
          </p:nvSpPr>
          <p:spPr bwMode="auto">
            <a:xfrm>
              <a:off x="1629"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66" name="Rectangle 64"/>
            <p:cNvSpPr>
              <a:spLocks noChangeArrowheads="1"/>
            </p:cNvSpPr>
            <p:nvPr/>
          </p:nvSpPr>
          <p:spPr bwMode="auto">
            <a:xfrm>
              <a:off x="1629"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67" name="Rectangle 65"/>
            <p:cNvSpPr>
              <a:spLocks noChangeArrowheads="1"/>
            </p:cNvSpPr>
            <p:nvPr/>
          </p:nvSpPr>
          <p:spPr bwMode="auto">
            <a:xfrm>
              <a:off x="1629" y="1584"/>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22</a:t>
              </a:r>
              <a:endParaRPr lang="en-US" altLang="zh-CN" b="1" i="0">
                <a:solidFill>
                  <a:srgbClr val="003300"/>
                </a:solidFill>
                <a:latin typeface="仿宋_GB2312" pitchFamily="49" charset="-122"/>
                <a:ea typeface="仿宋_GB2312" pitchFamily="49" charset="-122"/>
              </a:endParaRPr>
            </a:p>
          </p:txBody>
        </p:sp>
      </p:grpSp>
      <p:sp>
        <p:nvSpPr>
          <p:cNvPr id="68" name="Rectangle 66"/>
          <p:cNvSpPr>
            <a:spLocks noChangeArrowheads="1"/>
          </p:cNvSpPr>
          <p:nvPr/>
        </p:nvSpPr>
        <p:spPr bwMode="auto">
          <a:xfrm>
            <a:off x="3100129" y="3850324"/>
            <a:ext cx="614362" cy="631825"/>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仿宋_GB2312" pitchFamily="49" charset="-122"/>
                <a:ea typeface="仿宋_GB2312" pitchFamily="49" charset="-122"/>
              </a:rPr>
              <a:t>19</a:t>
            </a:r>
            <a:endParaRPr lang="en-US" altLang="zh-CN" b="1" i="0" dirty="0">
              <a:solidFill>
                <a:schemeClr val="bg1"/>
              </a:solidFill>
              <a:latin typeface="仿宋_GB2312" pitchFamily="49" charset="-122"/>
              <a:ea typeface="仿宋_GB2312" pitchFamily="49" charset="-122"/>
            </a:endParaRPr>
          </a:p>
        </p:txBody>
      </p:sp>
      <p:grpSp>
        <p:nvGrpSpPr>
          <p:cNvPr id="69" name="Group 67"/>
          <p:cNvGrpSpPr/>
          <p:nvPr/>
        </p:nvGrpSpPr>
        <p:grpSpPr bwMode="auto">
          <a:xfrm>
            <a:off x="4041068" y="2629537"/>
            <a:ext cx="614363" cy="2466975"/>
            <a:chOff x="2256" y="1584"/>
            <a:chExt cx="387" cy="1554"/>
          </a:xfrm>
          <a:noFill/>
        </p:grpSpPr>
        <p:sp>
          <p:nvSpPr>
            <p:cNvPr id="70" name="Rectangle 68"/>
            <p:cNvSpPr>
              <a:spLocks noChangeArrowheads="1"/>
            </p:cNvSpPr>
            <p:nvPr/>
          </p:nvSpPr>
          <p:spPr bwMode="auto">
            <a:xfrm>
              <a:off x="2256"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22</a:t>
              </a:r>
              <a:endParaRPr lang="en-US" altLang="zh-CN" b="1" i="0">
                <a:solidFill>
                  <a:srgbClr val="003300"/>
                </a:solidFill>
                <a:latin typeface="仿宋_GB2312" pitchFamily="49" charset="-122"/>
                <a:ea typeface="仿宋_GB2312" pitchFamily="49" charset="-122"/>
              </a:endParaRPr>
            </a:p>
          </p:txBody>
        </p:sp>
        <p:sp>
          <p:nvSpPr>
            <p:cNvPr id="71" name="Rectangle 69"/>
            <p:cNvSpPr>
              <a:spLocks noChangeArrowheads="1"/>
            </p:cNvSpPr>
            <p:nvPr/>
          </p:nvSpPr>
          <p:spPr bwMode="auto">
            <a:xfrm>
              <a:off x="2256"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19</a:t>
              </a:r>
              <a:endParaRPr lang="en-US" altLang="zh-CN" b="1" i="0">
                <a:solidFill>
                  <a:srgbClr val="003300"/>
                </a:solidFill>
                <a:latin typeface="仿宋_GB2312" pitchFamily="49" charset="-122"/>
                <a:ea typeface="仿宋_GB2312" pitchFamily="49" charset="-122"/>
              </a:endParaRPr>
            </a:p>
          </p:txBody>
        </p:sp>
        <p:sp>
          <p:nvSpPr>
            <p:cNvPr id="72" name="Rectangle 70"/>
            <p:cNvSpPr>
              <a:spLocks noChangeArrowheads="1"/>
            </p:cNvSpPr>
            <p:nvPr/>
          </p:nvSpPr>
          <p:spPr bwMode="auto">
            <a:xfrm>
              <a:off x="2256"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73" name="Rectangle 71"/>
            <p:cNvSpPr>
              <a:spLocks noChangeArrowheads="1"/>
            </p:cNvSpPr>
            <p:nvPr/>
          </p:nvSpPr>
          <p:spPr bwMode="auto">
            <a:xfrm>
              <a:off x="2256" y="1968"/>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11</a:t>
              </a:r>
              <a:endParaRPr lang="en-US" altLang="zh-CN" b="1" i="0">
                <a:solidFill>
                  <a:srgbClr val="003300"/>
                </a:solidFill>
                <a:latin typeface="仿宋_GB2312" pitchFamily="49" charset="-122"/>
                <a:ea typeface="仿宋_GB2312" pitchFamily="49" charset="-122"/>
              </a:endParaRPr>
            </a:p>
          </p:txBody>
        </p:sp>
      </p:grpSp>
      <p:sp>
        <p:nvSpPr>
          <p:cNvPr id="74" name="Rectangle 72"/>
          <p:cNvSpPr>
            <a:spLocks noChangeArrowheads="1"/>
          </p:cNvSpPr>
          <p:nvPr/>
        </p:nvSpPr>
        <p:spPr bwMode="auto">
          <a:xfrm>
            <a:off x="4041068" y="4480562"/>
            <a:ext cx="614363" cy="615950"/>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仿宋_GB2312" pitchFamily="49" charset="-122"/>
                <a:ea typeface="仿宋_GB2312" pitchFamily="49" charset="-122"/>
              </a:rPr>
              <a:t>7</a:t>
            </a:r>
            <a:endParaRPr lang="en-US" altLang="zh-CN" b="1" i="0" dirty="0">
              <a:solidFill>
                <a:schemeClr val="bg1"/>
              </a:solidFill>
              <a:latin typeface="仿宋_GB2312" pitchFamily="49" charset="-122"/>
              <a:ea typeface="仿宋_GB2312" pitchFamily="49" charset="-122"/>
            </a:endParaRPr>
          </a:p>
        </p:txBody>
      </p:sp>
      <p:grpSp>
        <p:nvGrpSpPr>
          <p:cNvPr id="3" name="组合 2"/>
          <p:cNvGrpSpPr/>
          <p:nvPr/>
        </p:nvGrpSpPr>
        <p:grpSpPr>
          <a:xfrm>
            <a:off x="6976575" y="2629537"/>
            <a:ext cx="614363" cy="2466975"/>
            <a:chOff x="8355882" y="2694856"/>
            <a:chExt cx="614363" cy="2466975"/>
          </a:xfrm>
        </p:grpSpPr>
        <p:grpSp>
          <p:nvGrpSpPr>
            <p:cNvPr id="58" name="Group 56"/>
            <p:cNvGrpSpPr/>
            <p:nvPr/>
          </p:nvGrpSpPr>
          <p:grpSpPr bwMode="auto">
            <a:xfrm>
              <a:off x="8355882" y="2694856"/>
              <a:ext cx="614363" cy="2466975"/>
              <a:chOff x="4128" y="1584"/>
              <a:chExt cx="387" cy="1554"/>
            </a:xfrm>
            <a:noFill/>
          </p:grpSpPr>
          <p:sp>
            <p:nvSpPr>
              <p:cNvPr id="59" name="Rectangle 57"/>
              <p:cNvSpPr>
                <a:spLocks noChangeArrowheads="1"/>
              </p:cNvSpPr>
              <p:nvPr/>
            </p:nvSpPr>
            <p:spPr bwMode="auto">
              <a:xfrm>
                <a:off x="4128"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16</a:t>
                </a:r>
                <a:endParaRPr lang="en-US" altLang="zh-CN" b="1" i="0">
                  <a:solidFill>
                    <a:srgbClr val="003300"/>
                  </a:solidFill>
                  <a:latin typeface="仿宋_GB2312" pitchFamily="49" charset="-122"/>
                  <a:ea typeface="仿宋_GB2312" pitchFamily="49" charset="-122"/>
                </a:endParaRPr>
              </a:p>
            </p:txBody>
          </p:sp>
          <p:sp>
            <p:nvSpPr>
              <p:cNvPr id="60" name="Rectangle 58"/>
              <p:cNvSpPr>
                <a:spLocks noChangeArrowheads="1"/>
              </p:cNvSpPr>
              <p:nvPr/>
            </p:nvSpPr>
            <p:spPr bwMode="auto">
              <a:xfrm>
                <a:off x="4128"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22</a:t>
                </a:r>
                <a:endParaRPr lang="en-US" altLang="zh-CN" b="1" i="0">
                  <a:solidFill>
                    <a:srgbClr val="003300"/>
                  </a:solidFill>
                  <a:latin typeface="仿宋_GB2312" pitchFamily="49" charset="-122"/>
                  <a:ea typeface="仿宋_GB2312" pitchFamily="49" charset="-122"/>
                </a:endParaRPr>
              </a:p>
            </p:txBody>
          </p:sp>
          <p:sp>
            <p:nvSpPr>
              <p:cNvPr id="61" name="Rectangle 59"/>
              <p:cNvSpPr>
                <a:spLocks noChangeArrowheads="1"/>
              </p:cNvSpPr>
              <p:nvPr/>
            </p:nvSpPr>
            <p:spPr bwMode="auto">
              <a:xfrm>
                <a:off x="4128"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7</a:t>
                </a:r>
                <a:endParaRPr lang="en-US" altLang="zh-CN" b="1" i="0">
                  <a:solidFill>
                    <a:srgbClr val="003300"/>
                  </a:solidFill>
                  <a:latin typeface="仿宋_GB2312" pitchFamily="49" charset="-122"/>
                  <a:ea typeface="仿宋_GB2312" pitchFamily="49" charset="-122"/>
                </a:endParaRPr>
              </a:p>
            </p:txBody>
          </p:sp>
          <p:sp>
            <p:nvSpPr>
              <p:cNvPr id="62" name="Rectangle 60"/>
              <p:cNvSpPr>
                <a:spLocks noChangeArrowheads="1"/>
              </p:cNvSpPr>
              <p:nvPr/>
            </p:nvSpPr>
            <p:spPr bwMode="auto">
              <a:xfrm>
                <a:off x="4128" y="2352"/>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19</a:t>
                </a:r>
                <a:endParaRPr lang="en-US" altLang="zh-CN" b="1" i="0">
                  <a:solidFill>
                    <a:srgbClr val="003300"/>
                  </a:solidFill>
                  <a:latin typeface="仿宋_GB2312" pitchFamily="49" charset="-122"/>
                  <a:ea typeface="仿宋_GB2312" pitchFamily="49" charset="-122"/>
                </a:endParaRPr>
              </a:p>
            </p:txBody>
          </p:sp>
        </p:grpSp>
        <p:sp>
          <p:nvSpPr>
            <p:cNvPr id="75" name="Rectangle 73"/>
            <p:cNvSpPr>
              <a:spLocks noChangeArrowheads="1"/>
            </p:cNvSpPr>
            <p:nvPr/>
          </p:nvSpPr>
          <p:spPr bwMode="auto">
            <a:xfrm>
              <a:off x="8355882" y="3920406"/>
              <a:ext cx="614363" cy="627062"/>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仿宋_GB2312" pitchFamily="49" charset="-122"/>
                  <a:ea typeface="仿宋_GB2312" pitchFamily="49" charset="-122"/>
                </a:rPr>
                <a:t>11</a:t>
              </a:r>
              <a:endParaRPr lang="en-US" altLang="zh-CN" b="1" i="0" dirty="0">
                <a:solidFill>
                  <a:schemeClr val="bg1"/>
                </a:solidFill>
                <a:latin typeface="仿宋_GB2312" pitchFamily="49" charset="-122"/>
                <a:ea typeface="仿宋_GB2312" pitchFamily="49" charset="-122"/>
              </a:endParaRPr>
            </a:p>
          </p:txBody>
        </p:sp>
      </p:grpSp>
      <p:grpSp>
        <p:nvGrpSpPr>
          <p:cNvPr id="83" name="组合 82"/>
          <p:cNvGrpSpPr/>
          <p:nvPr/>
        </p:nvGrpSpPr>
        <p:grpSpPr>
          <a:xfrm>
            <a:off x="7995752" y="2629537"/>
            <a:ext cx="623888" cy="2474912"/>
            <a:chOff x="9298857" y="2694856"/>
            <a:chExt cx="623888" cy="2474912"/>
          </a:xfrm>
        </p:grpSpPr>
        <p:grpSp>
          <p:nvGrpSpPr>
            <p:cNvPr id="51" name="Group 49"/>
            <p:cNvGrpSpPr/>
            <p:nvPr/>
          </p:nvGrpSpPr>
          <p:grpSpPr bwMode="auto">
            <a:xfrm>
              <a:off x="9303620" y="2694856"/>
              <a:ext cx="614362" cy="2466975"/>
              <a:chOff x="4701" y="1584"/>
              <a:chExt cx="387" cy="1554"/>
            </a:xfrm>
            <a:noFill/>
          </p:grpSpPr>
          <p:sp>
            <p:nvSpPr>
              <p:cNvPr id="52" name="Rectangle 50"/>
              <p:cNvSpPr>
                <a:spLocks noChangeArrowheads="1"/>
              </p:cNvSpPr>
              <p:nvPr/>
            </p:nvSpPr>
            <p:spPr bwMode="auto">
              <a:xfrm>
                <a:off x="4701"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16</a:t>
                </a:r>
                <a:endParaRPr lang="en-US" altLang="zh-CN" b="1" i="0">
                  <a:solidFill>
                    <a:srgbClr val="003300"/>
                  </a:solidFill>
                  <a:latin typeface="仿宋_GB2312" pitchFamily="49" charset="-122"/>
                  <a:ea typeface="仿宋_GB2312" pitchFamily="49" charset="-122"/>
                </a:endParaRPr>
              </a:p>
            </p:txBody>
          </p:sp>
          <p:sp>
            <p:nvSpPr>
              <p:cNvPr id="53" name="Rectangle 51"/>
              <p:cNvSpPr>
                <a:spLocks noChangeArrowheads="1"/>
              </p:cNvSpPr>
              <p:nvPr/>
            </p:nvSpPr>
            <p:spPr bwMode="auto">
              <a:xfrm>
                <a:off x="4701"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22</a:t>
                </a:r>
                <a:endParaRPr lang="en-US" altLang="zh-CN" b="1" i="0">
                  <a:solidFill>
                    <a:srgbClr val="003300"/>
                  </a:solidFill>
                  <a:latin typeface="仿宋_GB2312" pitchFamily="49" charset="-122"/>
                  <a:ea typeface="仿宋_GB2312" pitchFamily="49" charset="-122"/>
                </a:endParaRPr>
              </a:p>
            </p:txBody>
          </p:sp>
          <p:sp>
            <p:nvSpPr>
              <p:cNvPr id="54" name="Rectangle 52"/>
              <p:cNvSpPr>
                <a:spLocks noChangeArrowheads="1"/>
              </p:cNvSpPr>
              <p:nvPr/>
            </p:nvSpPr>
            <p:spPr bwMode="auto">
              <a:xfrm>
                <a:off x="4701"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11</a:t>
                </a:r>
                <a:endParaRPr lang="en-US" altLang="zh-CN" b="1" i="0">
                  <a:solidFill>
                    <a:srgbClr val="003300"/>
                  </a:solidFill>
                  <a:latin typeface="仿宋_GB2312" pitchFamily="49" charset="-122"/>
                  <a:ea typeface="仿宋_GB2312" pitchFamily="49" charset="-122"/>
                </a:endParaRPr>
              </a:p>
            </p:txBody>
          </p:sp>
          <p:sp>
            <p:nvSpPr>
              <p:cNvPr id="55" name="Rectangle 53"/>
              <p:cNvSpPr>
                <a:spLocks noChangeArrowheads="1"/>
              </p:cNvSpPr>
              <p:nvPr/>
            </p:nvSpPr>
            <p:spPr bwMode="auto">
              <a:xfrm>
                <a:off x="4701"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7</a:t>
                </a:r>
                <a:endParaRPr lang="en-US" altLang="zh-CN" b="1" i="0">
                  <a:solidFill>
                    <a:srgbClr val="003300"/>
                  </a:solidFill>
                  <a:latin typeface="仿宋_GB2312" pitchFamily="49" charset="-122"/>
                  <a:ea typeface="仿宋_GB2312" pitchFamily="49" charset="-122"/>
                </a:endParaRPr>
              </a:p>
            </p:txBody>
          </p:sp>
        </p:grpSp>
        <p:sp>
          <p:nvSpPr>
            <p:cNvPr id="76" name="Rectangle 74"/>
            <p:cNvSpPr>
              <a:spLocks noChangeArrowheads="1"/>
            </p:cNvSpPr>
            <p:nvPr/>
          </p:nvSpPr>
          <p:spPr bwMode="auto">
            <a:xfrm>
              <a:off x="9298857" y="4537943"/>
              <a:ext cx="623888" cy="631825"/>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仿宋_GB2312" pitchFamily="49" charset="-122"/>
                  <a:ea typeface="仿宋_GB2312" pitchFamily="49" charset="-122"/>
                </a:rPr>
                <a:t>19</a:t>
              </a:r>
              <a:endParaRPr lang="en-US" altLang="zh-CN" b="1" i="0" dirty="0">
                <a:solidFill>
                  <a:schemeClr val="bg1"/>
                </a:solidFill>
                <a:latin typeface="仿宋_GB2312" pitchFamily="49" charset="-122"/>
                <a:ea typeface="仿宋_GB2312" pitchFamily="49" charset="-122"/>
              </a:endParaRPr>
            </a:p>
          </p:txBody>
        </p:sp>
      </p:grpSp>
      <p:grpSp>
        <p:nvGrpSpPr>
          <p:cNvPr id="77" name="Group 39"/>
          <p:cNvGrpSpPr/>
          <p:nvPr/>
        </p:nvGrpSpPr>
        <p:grpSpPr bwMode="auto">
          <a:xfrm>
            <a:off x="5063756" y="2628175"/>
            <a:ext cx="614362" cy="2473325"/>
            <a:chOff x="2925" y="1580"/>
            <a:chExt cx="387" cy="1558"/>
          </a:xfrm>
          <a:noFill/>
        </p:grpSpPr>
        <p:sp>
          <p:nvSpPr>
            <p:cNvPr id="78" name="Rectangle 40"/>
            <p:cNvSpPr>
              <a:spLocks noChangeArrowheads="1"/>
            </p:cNvSpPr>
            <p:nvPr/>
          </p:nvSpPr>
          <p:spPr bwMode="auto">
            <a:xfrm>
              <a:off x="2925" y="1580"/>
              <a:ext cx="387" cy="389"/>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仿宋_GB2312" pitchFamily="49" charset="-122"/>
                  <a:ea typeface="仿宋_GB2312" pitchFamily="49" charset="-122"/>
                </a:rPr>
                <a:t>16</a:t>
              </a:r>
              <a:endParaRPr lang="en-US" altLang="zh-CN" b="1" i="0" dirty="0">
                <a:solidFill>
                  <a:schemeClr val="bg1"/>
                </a:solidFill>
                <a:latin typeface="仿宋_GB2312" pitchFamily="49" charset="-122"/>
                <a:ea typeface="仿宋_GB2312" pitchFamily="49" charset="-122"/>
              </a:endParaRPr>
            </a:p>
          </p:txBody>
        </p:sp>
        <p:sp>
          <p:nvSpPr>
            <p:cNvPr id="79" name="Rectangle 41"/>
            <p:cNvSpPr>
              <a:spLocks noChangeArrowheads="1"/>
            </p:cNvSpPr>
            <p:nvPr/>
          </p:nvSpPr>
          <p:spPr bwMode="auto">
            <a:xfrm>
              <a:off x="2925" y="1971"/>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11</a:t>
              </a:r>
              <a:endParaRPr lang="en-US" altLang="zh-CN" b="1" i="0">
                <a:solidFill>
                  <a:srgbClr val="003300"/>
                </a:solidFill>
                <a:latin typeface="仿宋_GB2312" pitchFamily="49" charset="-122"/>
                <a:ea typeface="仿宋_GB2312" pitchFamily="49" charset="-122"/>
              </a:endParaRPr>
            </a:p>
          </p:txBody>
        </p:sp>
        <p:sp>
          <p:nvSpPr>
            <p:cNvPr id="80" name="Rectangle 42"/>
            <p:cNvSpPr>
              <a:spLocks noChangeArrowheads="1"/>
            </p:cNvSpPr>
            <p:nvPr/>
          </p:nvSpPr>
          <p:spPr bwMode="auto">
            <a:xfrm>
              <a:off x="2925"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19</a:t>
              </a:r>
              <a:endParaRPr lang="en-US" altLang="zh-CN" b="1" i="0">
                <a:solidFill>
                  <a:srgbClr val="003300"/>
                </a:solidFill>
                <a:latin typeface="仿宋_GB2312" pitchFamily="49" charset="-122"/>
                <a:ea typeface="仿宋_GB2312" pitchFamily="49" charset="-122"/>
              </a:endParaRPr>
            </a:p>
          </p:txBody>
        </p:sp>
        <p:sp>
          <p:nvSpPr>
            <p:cNvPr id="81" name="Rectangle 43"/>
            <p:cNvSpPr>
              <a:spLocks noChangeArrowheads="1"/>
            </p:cNvSpPr>
            <p:nvPr/>
          </p:nvSpPr>
          <p:spPr bwMode="auto">
            <a:xfrm>
              <a:off x="2925"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7</a:t>
              </a:r>
              <a:endParaRPr lang="en-US" altLang="zh-CN" b="1" i="0">
                <a:solidFill>
                  <a:srgbClr val="003300"/>
                </a:solidFill>
                <a:latin typeface="仿宋_GB2312" pitchFamily="49" charset="-122"/>
                <a:ea typeface="仿宋_GB2312" pitchFamily="49" charset="-122"/>
              </a:endParaRPr>
            </a:p>
          </p:txBody>
        </p:sp>
      </p:grpSp>
      <p:sp>
        <p:nvSpPr>
          <p:cNvPr id="84" name="矩形 83"/>
          <p:cNvSpPr/>
          <p:nvPr/>
        </p:nvSpPr>
        <p:spPr>
          <a:xfrm>
            <a:off x="945587" y="843774"/>
            <a:ext cx="3381054" cy="492443"/>
          </a:xfrm>
          <a:prstGeom prst="rect">
            <a:avLst/>
          </a:prstGeom>
        </p:spPr>
        <p:txBody>
          <a:bodyPr wrap="non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几种常见的调度算法</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
        <p:nvSpPr>
          <p:cNvPr id="85" name="文本框 84"/>
          <p:cNvSpPr txBox="1"/>
          <p:nvPr/>
        </p:nvSpPr>
        <p:spPr>
          <a:xfrm>
            <a:off x="4045445" y="5850574"/>
            <a:ext cx="2975580" cy="461665"/>
          </a:xfrm>
          <a:prstGeom prst="rect">
            <a:avLst/>
          </a:prstGeom>
          <a:noFill/>
        </p:spPr>
        <p:txBody>
          <a:bodyPr wrap="square" rtlCol="0">
            <a:spAutoFit/>
          </a:bodyPr>
          <a:lstStyle/>
          <a:p>
            <a:pPr algn="ctr"/>
            <a:r>
              <a:rPr lang="zh-CN" altLang="en-US" sz="2400" dirty="0" smtClean="0">
                <a:latin typeface="+mn-ea"/>
              </a:rPr>
              <a:t>命中率</a:t>
            </a:r>
            <a:r>
              <a:rPr lang="en-US" altLang="zh-CN" sz="2400" dirty="0" smtClean="0">
                <a:latin typeface="+mn-ea"/>
              </a:rPr>
              <a:t>= 0/8 = 0%</a:t>
            </a:r>
            <a:endParaRPr lang="zh-CN" altLang="en-US" sz="2400" dirty="0">
              <a:latin typeface="+mn-ea"/>
            </a:endParaRPr>
          </a:p>
        </p:txBody>
      </p:sp>
      <p:sp>
        <p:nvSpPr>
          <p:cNvPr id="86" name="文本框 4183"/>
          <p:cNvSpPr txBox="1">
            <a:spLocks noChangeArrowheads="1"/>
          </p:cNvSpPr>
          <p:nvPr/>
        </p:nvSpPr>
        <p:spPr bwMode="auto">
          <a:xfrm>
            <a:off x="9022399" y="2853873"/>
            <a:ext cx="211722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微软雅黑 Light" panose="020B0502040204020203" pitchFamily="34" charset="-122"/>
              </a:defRPr>
            </a:lvl1pPr>
            <a:lvl2pPr marL="742950" indent="-285750">
              <a:defRPr>
                <a:solidFill>
                  <a:schemeClr val="tx1"/>
                </a:solidFill>
                <a:latin typeface="Calibri" panose="020F0502020204030204" pitchFamily="34" charset="0"/>
                <a:ea typeface="微软雅黑 Light" panose="020B0502040204020203" pitchFamily="34" charset="-122"/>
              </a:defRPr>
            </a:lvl2pPr>
            <a:lvl3pPr marL="1143000" indent="-228600">
              <a:defRPr>
                <a:solidFill>
                  <a:schemeClr val="tx1"/>
                </a:solidFill>
                <a:latin typeface="Calibri" panose="020F0502020204030204" pitchFamily="34" charset="0"/>
                <a:ea typeface="微软雅黑 Light" panose="020B0502040204020203" pitchFamily="34" charset="-122"/>
              </a:defRPr>
            </a:lvl3pPr>
            <a:lvl4pPr marL="1600200" indent="-228600">
              <a:defRPr>
                <a:solidFill>
                  <a:schemeClr val="tx1"/>
                </a:solidFill>
                <a:latin typeface="Calibri" panose="020F0502020204030204" pitchFamily="34" charset="0"/>
                <a:ea typeface="微软雅黑 Light" panose="020B0502040204020203" pitchFamily="34" charset="-122"/>
              </a:defRPr>
            </a:lvl4pPr>
            <a:lvl5pPr marL="2057400" indent="-228600">
              <a:defRPr>
                <a:solidFill>
                  <a:schemeClr val="tx1"/>
                </a:solidFill>
                <a:latin typeface="Calibri" panose="020F0502020204030204" pitchFamily="34" charset="0"/>
                <a:ea typeface="微软雅黑 Light" panose="020B0502040204020203"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9pPr>
          </a:lstStyle>
          <a:p>
            <a:pPr>
              <a:spcBef>
                <a:spcPct val="50000"/>
              </a:spcBef>
            </a:pPr>
            <a:r>
              <a:rPr lang="zh-CN" altLang="en-US" sz="2200" dirty="0" smtClean="0">
                <a:solidFill>
                  <a:srgbClr val="240CD2"/>
                </a:solidFill>
                <a:latin typeface="+mn-ea"/>
                <a:ea typeface="+mn-ea"/>
                <a:sym typeface="Wingdings" panose="05000000000000000000" pitchFamily="2" charset="2"/>
              </a:rPr>
              <a:t></a:t>
            </a:r>
            <a:r>
              <a:rPr lang="zh-CN" altLang="en-US" sz="2200" dirty="0" smtClean="0">
                <a:latin typeface="+mn-ea"/>
                <a:ea typeface="+mn-ea"/>
                <a:sym typeface="Arial" panose="020B0604020202020204" pitchFamily="34" charset="0"/>
              </a:rPr>
              <a:t>抖动的原因？</a:t>
            </a:r>
            <a:endParaRPr lang="zh-CN" altLang="en-US" sz="2200" dirty="0">
              <a:solidFill>
                <a:schemeClr val="bg1"/>
              </a:solidFill>
              <a:latin typeface="+mn-ea"/>
              <a:ea typeface="+mn-ea"/>
            </a:endParaRPr>
          </a:p>
        </p:txBody>
      </p:sp>
      <p:sp>
        <p:nvSpPr>
          <p:cNvPr id="87" name="文本框 4183"/>
          <p:cNvSpPr txBox="1">
            <a:spLocks noChangeArrowheads="1"/>
          </p:cNvSpPr>
          <p:nvPr/>
        </p:nvSpPr>
        <p:spPr bwMode="auto">
          <a:xfrm>
            <a:off x="9022399" y="3431965"/>
            <a:ext cx="271667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微软雅黑 Light" panose="020B0502040204020203" pitchFamily="34" charset="-122"/>
              </a:defRPr>
            </a:lvl1pPr>
            <a:lvl2pPr marL="742950" indent="-285750">
              <a:defRPr>
                <a:solidFill>
                  <a:schemeClr val="tx1"/>
                </a:solidFill>
                <a:latin typeface="Calibri" panose="020F0502020204030204" pitchFamily="34" charset="0"/>
                <a:ea typeface="微软雅黑 Light" panose="020B0502040204020203" pitchFamily="34" charset="-122"/>
              </a:defRPr>
            </a:lvl2pPr>
            <a:lvl3pPr marL="1143000" indent="-228600">
              <a:defRPr>
                <a:solidFill>
                  <a:schemeClr val="tx1"/>
                </a:solidFill>
                <a:latin typeface="Calibri" panose="020F0502020204030204" pitchFamily="34" charset="0"/>
                <a:ea typeface="微软雅黑 Light" panose="020B0502040204020203" pitchFamily="34" charset="-122"/>
              </a:defRPr>
            </a:lvl3pPr>
            <a:lvl4pPr marL="1600200" indent="-228600">
              <a:defRPr>
                <a:solidFill>
                  <a:schemeClr val="tx1"/>
                </a:solidFill>
                <a:latin typeface="Calibri" panose="020F0502020204030204" pitchFamily="34" charset="0"/>
                <a:ea typeface="微软雅黑 Light" panose="020B0502040204020203" pitchFamily="34" charset="-122"/>
              </a:defRPr>
            </a:lvl4pPr>
            <a:lvl5pPr marL="2057400" indent="-228600">
              <a:defRPr>
                <a:solidFill>
                  <a:schemeClr val="tx1"/>
                </a:solidFill>
                <a:latin typeface="Calibri" panose="020F0502020204030204" pitchFamily="34" charset="0"/>
                <a:ea typeface="微软雅黑 Light" panose="020B0502040204020203"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9pPr>
          </a:lstStyle>
          <a:p>
            <a:pPr>
              <a:spcBef>
                <a:spcPct val="50000"/>
              </a:spcBef>
            </a:pPr>
            <a:r>
              <a:rPr lang="zh-CN" altLang="en-US" sz="2200" dirty="0">
                <a:solidFill>
                  <a:srgbClr val="240CD2"/>
                </a:solidFill>
                <a:latin typeface="+mn-ea"/>
                <a:sym typeface="Wingdings" panose="05000000000000000000" pitchFamily="2" charset="2"/>
              </a:rPr>
              <a:t></a:t>
            </a:r>
            <a:r>
              <a:rPr lang="zh-CN" altLang="en-US" sz="2200" dirty="0" smtClean="0">
                <a:latin typeface="+mn-ea"/>
                <a:ea typeface="+mn-ea"/>
                <a:sym typeface="Arial" panose="020B0604020202020204" pitchFamily="34" charset="0"/>
              </a:rPr>
              <a:t>抖动消除的方法？</a:t>
            </a:r>
            <a:endParaRPr lang="zh-CN" altLang="en-US" sz="2200" dirty="0">
              <a:solidFill>
                <a:schemeClr val="bg1"/>
              </a:solidFill>
              <a:latin typeface="+mn-ea"/>
              <a:ea typeface="+mn-ea"/>
            </a:endParaRPr>
          </a:p>
        </p:txBody>
      </p:sp>
      <p:sp>
        <p:nvSpPr>
          <p:cNvPr id="88" name="文本框 4183"/>
          <p:cNvSpPr txBox="1">
            <a:spLocks noChangeArrowheads="1"/>
          </p:cNvSpPr>
          <p:nvPr/>
        </p:nvSpPr>
        <p:spPr bwMode="auto">
          <a:xfrm>
            <a:off x="9063115" y="3985789"/>
            <a:ext cx="246527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微软雅黑 Light" panose="020B0502040204020203" pitchFamily="34" charset="-122"/>
              </a:defRPr>
            </a:lvl1pPr>
            <a:lvl2pPr marL="742950" indent="-285750">
              <a:defRPr>
                <a:solidFill>
                  <a:schemeClr val="tx1"/>
                </a:solidFill>
                <a:latin typeface="Calibri" panose="020F0502020204030204" pitchFamily="34" charset="0"/>
                <a:ea typeface="微软雅黑 Light" panose="020B0502040204020203" pitchFamily="34" charset="-122"/>
              </a:defRPr>
            </a:lvl2pPr>
            <a:lvl3pPr marL="1143000" indent="-228600">
              <a:defRPr>
                <a:solidFill>
                  <a:schemeClr val="tx1"/>
                </a:solidFill>
                <a:latin typeface="Calibri" panose="020F0502020204030204" pitchFamily="34" charset="0"/>
                <a:ea typeface="微软雅黑 Light" panose="020B0502040204020203" pitchFamily="34" charset="-122"/>
              </a:defRPr>
            </a:lvl3pPr>
            <a:lvl4pPr marL="1600200" indent="-228600">
              <a:defRPr>
                <a:solidFill>
                  <a:schemeClr val="tx1"/>
                </a:solidFill>
                <a:latin typeface="Calibri" panose="020F0502020204030204" pitchFamily="34" charset="0"/>
                <a:ea typeface="微软雅黑 Light" panose="020B0502040204020203" pitchFamily="34" charset="-122"/>
              </a:defRPr>
            </a:lvl4pPr>
            <a:lvl5pPr marL="2057400" indent="-228600">
              <a:defRPr>
                <a:solidFill>
                  <a:schemeClr val="tx1"/>
                </a:solidFill>
                <a:latin typeface="Calibri" panose="020F0502020204030204" pitchFamily="34" charset="0"/>
                <a:ea typeface="微软雅黑 Light" panose="020B0502040204020203"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Light" panose="020B0502040204020203" pitchFamily="34" charset="-122"/>
              </a:defRPr>
            </a:lvl9pPr>
          </a:lstStyle>
          <a:p>
            <a:pPr>
              <a:spcBef>
                <a:spcPct val="50000"/>
              </a:spcBef>
            </a:pPr>
            <a:r>
              <a:rPr lang="zh-CN" altLang="en-US" sz="2200" dirty="0">
                <a:solidFill>
                  <a:srgbClr val="240CD2"/>
                </a:solidFill>
                <a:latin typeface="+mn-ea"/>
                <a:sym typeface="Wingdings" panose="05000000000000000000" pitchFamily="2" charset="2"/>
              </a:rPr>
              <a:t></a:t>
            </a:r>
            <a:r>
              <a:rPr lang="zh-CN" altLang="en-US" sz="2200" dirty="0" smtClean="0">
                <a:latin typeface="+mn-ea"/>
                <a:ea typeface="+mn-ea"/>
                <a:sym typeface="Arial" panose="020B0604020202020204" pitchFamily="34" charset="0"/>
              </a:rPr>
              <a:t>其它替换算法会产生抖动吗？</a:t>
            </a:r>
            <a:endParaRPr lang="zh-CN" altLang="en-US" sz="2200" dirty="0">
              <a:solidFill>
                <a:schemeClr val="bg1"/>
              </a:solidFill>
              <a:latin typeface="+mn-ea"/>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vertic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7"/>
                                        </p:tgtEl>
                                        <p:attrNameLst>
                                          <p:attrName>style.visibility</p:attrName>
                                        </p:attrNameLst>
                                      </p:cBhvr>
                                      <p:to>
                                        <p:strVal val="visible"/>
                                      </p:to>
                                    </p:set>
                                    <p:animEffect transition="in" filter="blinds(horizontal)">
                                      <p:cBhvr>
                                        <p:cTn id="12" dur="500"/>
                                        <p:tgtEl>
                                          <p:spTgt spid="7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5"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blinds(vertical)">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45"/>
                                        </p:tgtEl>
                                        <p:attrNameLst>
                                          <p:attrName>style.visibility</p:attrName>
                                        </p:attrNameLst>
                                      </p:cBhvr>
                                      <p:to>
                                        <p:strVal val="visible"/>
                                      </p:to>
                                    </p:set>
                                    <p:animEffect transition="in" filter="blinds(horizontal)">
                                      <p:cBhvr>
                                        <p:cTn id="22" dur="500"/>
                                        <p:tgtEl>
                                          <p:spTgt spid="4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5"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blinds(vertical)">
                                      <p:cBhvr>
                                        <p:cTn id="27" dur="500"/>
                                        <p:tgtEl>
                                          <p:spTgt spid="19"/>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blinds(horizontal)">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5"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blinds(vertical)">
                                      <p:cBhvr>
                                        <p:cTn id="37" dur="50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83"/>
                                        </p:tgtEl>
                                        <p:attrNameLst>
                                          <p:attrName>style.visibility</p:attrName>
                                        </p:attrNameLst>
                                      </p:cBhvr>
                                      <p:to>
                                        <p:strVal val="visible"/>
                                      </p:to>
                                    </p:set>
                                    <p:animEffect transition="in" filter="blinds(horizontal)">
                                      <p:cBhvr>
                                        <p:cTn id="42" dur="500"/>
                                        <p:tgtEl>
                                          <p:spTgt spid="83"/>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5" fill="hold" nodeType="clickEffect">
                                  <p:stCondLst>
                                    <p:cond delay="0"/>
                                  </p:stCondLst>
                                  <p:childTnLst>
                                    <p:set>
                                      <p:cBhvr>
                                        <p:cTn id="46" dur="1" fill="hold">
                                          <p:stCondLst>
                                            <p:cond delay="0"/>
                                          </p:stCondLst>
                                        </p:cTn>
                                        <p:tgtEl>
                                          <p:spTgt spid="85">
                                            <p:txEl>
                                              <p:pRg st="0" end="0"/>
                                            </p:txEl>
                                          </p:spTgt>
                                        </p:tgtEl>
                                        <p:attrNameLst>
                                          <p:attrName>style.visibility</p:attrName>
                                        </p:attrNameLst>
                                      </p:cBhvr>
                                      <p:to>
                                        <p:strVal val="visible"/>
                                      </p:to>
                                    </p:set>
                                    <p:animEffect transition="in" filter="blinds(vertical)">
                                      <p:cBhvr>
                                        <p:cTn id="47" dur="500"/>
                                        <p:tgtEl>
                                          <p:spTgt spid="85">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5" fill="hold" grpId="0" nodeType="clickEffect">
                                  <p:stCondLst>
                                    <p:cond delay="0"/>
                                  </p:stCondLst>
                                  <p:childTnLst>
                                    <p:set>
                                      <p:cBhvr>
                                        <p:cTn id="51" dur="1" fill="hold">
                                          <p:stCondLst>
                                            <p:cond delay="0"/>
                                          </p:stCondLst>
                                        </p:cTn>
                                        <p:tgtEl>
                                          <p:spTgt spid="86"/>
                                        </p:tgtEl>
                                        <p:attrNameLst>
                                          <p:attrName>style.visibility</p:attrName>
                                        </p:attrNameLst>
                                      </p:cBhvr>
                                      <p:to>
                                        <p:strVal val="visible"/>
                                      </p:to>
                                    </p:set>
                                    <p:animEffect transition="in" filter="blinds(vertical)">
                                      <p:cBhvr>
                                        <p:cTn id="52" dur="500"/>
                                        <p:tgtEl>
                                          <p:spTgt spid="86"/>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5" fill="hold" grpId="0" nodeType="clickEffect">
                                  <p:stCondLst>
                                    <p:cond delay="0"/>
                                  </p:stCondLst>
                                  <p:childTnLst>
                                    <p:set>
                                      <p:cBhvr>
                                        <p:cTn id="56" dur="1" fill="hold">
                                          <p:stCondLst>
                                            <p:cond delay="0"/>
                                          </p:stCondLst>
                                        </p:cTn>
                                        <p:tgtEl>
                                          <p:spTgt spid="87"/>
                                        </p:tgtEl>
                                        <p:attrNameLst>
                                          <p:attrName>style.visibility</p:attrName>
                                        </p:attrNameLst>
                                      </p:cBhvr>
                                      <p:to>
                                        <p:strVal val="visible"/>
                                      </p:to>
                                    </p:set>
                                    <p:animEffect transition="in" filter="blinds(vertical)">
                                      <p:cBhvr>
                                        <p:cTn id="57" dur="500"/>
                                        <p:tgtEl>
                                          <p:spTgt spid="87"/>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5" fill="hold" grpId="0" nodeType="clickEffect">
                                  <p:stCondLst>
                                    <p:cond delay="0"/>
                                  </p:stCondLst>
                                  <p:childTnLst>
                                    <p:set>
                                      <p:cBhvr>
                                        <p:cTn id="61" dur="1" fill="hold">
                                          <p:stCondLst>
                                            <p:cond delay="0"/>
                                          </p:stCondLst>
                                        </p:cTn>
                                        <p:tgtEl>
                                          <p:spTgt spid="88"/>
                                        </p:tgtEl>
                                        <p:attrNameLst>
                                          <p:attrName>style.visibility</p:attrName>
                                        </p:attrNameLst>
                                      </p:cBhvr>
                                      <p:to>
                                        <p:strVal val="visible"/>
                                      </p:to>
                                    </p:set>
                                    <p:animEffect transition="in" filter="blinds(vertical)">
                                      <p:cBhvr>
                                        <p:cTn id="62"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86" grpId="0"/>
      <p:bldP spid="87" grpId="0"/>
      <p:bldP spid="8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标题 1"/>
          <p:cNvSpPr txBox="1"/>
          <p:nvPr/>
        </p:nvSpPr>
        <p:spPr>
          <a:xfrm>
            <a:off x="710789" y="161267"/>
            <a:ext cx="4368072" cy="6176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rgbClr val="2E4E7E"/>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j-cs"/>
              </a:defRPr>
            </a:lvl1pPr>
          </a:lstStyle>
          <a:p>
            <a:r>
              <a:rPr lang="en-US" altLang="zh-CN" dirty="0" smtClean="0">
                <a:solidFill>
                  <a:schemeClr val="tx1"/>
                </a:solidFill>
                <a:latin typeface="禹卫书法行书简体" panose="02000603000000000000" pitchFamily="2" charset="-122"/>
                <a:ea typeface="禹卫书法行书简体" panose="02000603000000000000" pitchFamily="2" charset="-122"/>
              </a:rPr>
              <a:t>7.7 </a:t>
            </a:r>
            <a:r>
              <a:rPr lang="zh-CN" altLang="en-US" dirty="0" smtClean="0">
                <a:solidFill>
                  <a:schemeClr val="tx1"/>
                </a:solidFill>
                <a:latin typeface="禹卫书法行书简体" panose="02000603000000000000" pitchFamily="2" charset="-122"/>
                <a:ea typeface="禹卫书法行书简体" panose="02000603000000000000" pitchFamily="2" charset="-122"/>
              </a:rPr>
              <a:t>替换算法</a:t>
            </a:r>
            <a:endParaRPr lang="zh-CN" altLang="en-US" dirty="0">
              <a:solidFill>
                <a:schemeClr val="tx1"/>
              </a:solidFill>
              <a:latin typeface="禹卫书法行书简体" panose="02000603000000000000" pitchFamily="2" charset="-122"/>
              <a:ea typeface="禹卫书法行书简体" panose="02000603000000000000" pitchFamily="2" charset="-122"/>
            </a:endParaRPr>
          </a:p>
        </p:txBody>
      </p:sp>
      <p:sp>
        <p:nvSpPr>
          <p:cNvPr id="4" name="矩形 3"/>
          <p:cNvSpPr/>
          <p:nvPr/>
        </p:nvSpPr>
        <p:spPr>
          <a:xfrm>
            <a:off x="945587" y="1460088"/>
            <a:ext cx="6671744" cy="460375"/>
          </a:xfrm>
          <a:prstGeom prst="rect">
            <a:avLst/>
          </a:prstGeom>
        </p:spPr>
        <p:txBody>
          <a:bodyPr wrap="square">
            <a:spAutoFit/>
          </a:bodyPr>
          <a:lstStyle/>
          <a:p>
            <a:pPr>
              <a:spcBef>
                <a:spcPct val="50000"/>
              </a:spcBef>
            </a:pPr>
            <a:r>
              <a:rPr lang="en-US" altLang="zh-CN" sz="2400" kern="0" dirty="0" smtClean="0">
                <a:latin typeface="+mn-ea"/>
                <a:sym typeface="Wingdings" panose="05000000000000000000" pitchFamily="2" charset="2"/>
              </a:rPr>
              <a:t>(4) </a:t>
            </a:r>
            <a:r>
              <a:rPr lang="zh-CN" altLang="en-US" sz="2400" kern="0" dirty="0" smtClean="0">
                <a:latin typeface="+mn-ea"/>
                <a:sym typeface="Wingdings" panose="05000000000000000000" pitchFamily="2" charset="2"/>
              </a:rPr>
              <a:t>调度算法的抖动</a:t>
            </a:r>
            <a:r>
              <a:rPr lang="en-US" altLang="zh-CN" sz="2400" kern="0" dirty="0" smtClean="0">
                <a:latin typeface="+mn-ea"/>
              </a:rPr>
              <a:t>(</a:t>
            </a:r>
            <a:r>
              <a:rPr lang="zh-CN" altLang="en-US" sz="2400" kern="0" dirty="0" smtClean="0">
                <a:latin typeface="+mn-ea"/>
              </a:rPr>
              <a:t>以</a:t>
            </a:r>
            <a:r>
              <a:rPr lang="en-US" altLang="zh-CN" sz="2400" kern="0" dirty="0" smtClean="0">
                <a:latin typeface="+mn-ea"/>
              </a:rPr>
              <a:t>LRU</a:t>
            </a:r>
            <a:r>
              <a:rPr lang="zh-CN" altLang="en-US" sz="2400" kern="0" dirty="0" smtClean="0">
                <a:latin typeface="+mn-ea"/>
              </a:rPr>
              <a:t>为例</a:t>
            </a:r>
            <a:r>
              <a:rPr lang="en-US" altLang="zh-CN" sz="2400" kern="0" dirty="0" smtClean="0">
                <a:latin typeface="+mn-ea"/>
              </a:rPr>
              <a:t>)</a:t>
            </a:r>
            <a:endParaRPr lang="zh-CN" altLang="en-US" sz="2400" kern="0" dirty="0">
              <a:latin typeface="+mn-ea"/>
            </a:endParaRPr>
          </a:p>
        </p:txBody>
      </p:sp>
      <p:sp>
        <p:nvSpPr>
          <p:cNvPr id="5" name="Text Box 4"/>
          <p:cNvSpPr txBox="1">
            <a:spLocks noChangeArrowheads="1"/>
          </p:cNvSpPr>
          <p:nvPr/>
        </p:nvSpPr>
        <p:spPr bwMode="auto">
          <a:xfrm>
            <a:off x="1455711" y="2262824"/>
            <a:ext cx="533400" cy="368300"/>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1</a:t>
            </a:r>
            <a:endParaRPr lang="en-US" altLang="zh-CN" i="0">
              <a:latin typeface="Tahoma" panose="020B0604030504040204" pitchFamily="34" charset="0"/>
              <a:ea typeface="宋体" panose="02010600030101010101" pitchFamily="2" charset="-122"/>
            </a:endParaRPr>
          </a:p>
        </p:txBody>
      </p:sp>
      <p:sp>
        <p:nvSpPr>
          <p:cNvPr id="6" name="Text Box 5"/>
          <p:cNvSpPr txBox="1">
            <a:spLocks noChangeArrowheads="1"/>
          </p:cNvSpPr>
          <p:nvPr/>
        </p:nvSpPr>
        <p:spPr bwMode="auto">
          <a:xfrm>
            <a:off x="2248551" y="2262824"/>
            <a:ext cx="533400" cy="368300"/>
          </a:xfrm>
          <a:prstGeom prst="rect">
            <a:avLst/>
          </a:prstGeom>
          <a:noFill/>
          <a:ln w="9525">
            <a:noFill/>
            <a:miter lim="800000"/>
          </a:ln>
        </p:spPr>
        <p:txBody>
          <a:bodyPr>
            <a:spAutoFit/>
          </a:bodyPr>
          <a:lstStyle/>
          <a:p>
            <a:pPr algn="ctr"/>
            <a:r>
              <a:rPr lang="en-US" altLang="zh-CN" i="0" dirty="0">
                <a:latin typeface="Tahoma" panose="020B0604030504040204" pitchFamily="34" charset="0"/>
                <a:ea typeface="宋体" panose="02010600030101010101" pitchFamily="2" charset="-122"/>
              </a:rPr>
              <a:t>2</a:t>
            </a:r>
            <a:endParaRPr lang="en-US" altLang="zh-CN" i="0" dirty="0">
              <a:latin typeface="Tahoma" panose="020B0604030504040204" pitchFamily="34" charset="0"/>
              <a:ea typeface="宋体" panose="02010600030101010101" pitchFamily="2" charset="-122"/>
            </a:endParaRPr>
          </a:p>
        </p:txBody>
      </p:sp>
      <p:sp>
        <p:nvSpPr>
          <p:cNvPr id="7" name="Text Box 6"/>
          <p:cNvSpPr txBox="1">
            <a:spLocks noChangeArrowheads="1"/>
          </p:cNvSpPr>
          <p:nvPr/>
        </p:nvSpPr>
        <p:spPr bwMode="auto">
          <a:xfrm>
            <a:off x="3142991" y="2262824"/>
            <a:ext cx="533400" cy="368300"/>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3</a:t>
            </a:r>
            <a:endParaRPr lang="en-US" altLang="zh-CN" i="0">
              <a:latin typeface="Tahoma" panose="020B0604030504040204" pitchFamily="34" charset="0"/>
              <a:ea typeface="宋体" panose="02010600030101010101" pitchFamily="2" charset="-122"/>
            </a:endParaRPr>
          </a:p>
        </p:txBody>
      </p:sp>
      <p:sp>
        <p:nvSpPr>
          <p:cNvPr id="8" name="Text Box 7"/>
          <p:cNvSpPr txBox="1">
            <a:spLocks noChangeArrowheads="1"/>
          </p:cNvSpPr>
          <p:nvPr/>
        </p:nvSpPr>
        <p:spPr bwMode="auto">
          <a:xfrm>
            <a:off x="4041068" y="2262824"/>
            <a:ext cx="533400" cy="368300"/>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4</a:t>
            </a:r>
            <a:endParaRPr lang="en-US" altLang="zh-CN" i="0">
              <a:latin typeface="Tahoma" panose="020B0604030504040204" pitchFamily="34" charset="0"/>
              <a:ea typeface="宋体" panose="02010600030101010101" pitchFamily="2" charset="-122"/>
            </a:endParaRPr>
          </a:p>
        </p:txBody>
      </p:sp>
      <p:sp>
        <p:nvSpPr>
          <p:cNvPr id="9" name="Text Box 8"/>
          <p:cNvSpPr txBox="1">
            <a:spLocks noChangeArrowheads="1"/>
          </p:cNvSpPr>
          <p:nvPr/>
        </p:nvSpPr>
        <p:spPr bwMode="auto">
          <a:xfrm>
            <a:off x="5065231" y="2262824"/>
            <a:ext cx="533400" cy="368300"/>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5</a:t>
            </a:r>
            <a:endParaRPr lang="en-US" altLang="zh-CN" i="0">
              <a:latin typeface="Tahoma" panose="020B0604030504040204" pitchFamily="34" charset="0"/>
              <a:ea typeface="宋体" panose="02010600030101010101" pitchFamily="2" charset="-122"/>
            </a:endParaRPr>
          </a:p>
        </p:txBody>
      </p:sp>
      <p:sp>
        <p:nvSpPr>
          <p:cNvPr id="10" name="Text Box 9"/>
          <p:cNvSpPr txBox="1">
            <a:spLocks noChangeArrowheads="1"/>
          </p:cNvSpPr>
          <p:nvPr/>
        </p:nvSpPr>
        <p:spPr bwMode="auto">
          <a:xfrm>
            <a:off x="5986888" y="2262824"/>
            <a:ext cx="533400" cy="368300"/>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1</a:t>
            </a:r>
            <a:endParaRPr lang="en-US" altLang="zh-CN" i="0">
              <a:latin typeface="Tahoma" panose="020B0604030504040204" pitchFamily="34" charset="0"/>
              <a:ea typeface="宋体" panose="02010600030101010101" pitchFamily="2" charset="-122"/>
            </a:endParaRPr>
          </a:p>
        </p:txBody>
      </p:sp>
      <p:sp>
        <p:nvSpPr>
          <p:cNvPr id="11" name="Text Box 10"/>
          <p:cNvSpPr txBox="1">
            <a:spLocks noChangeArrowheads="1"/>
          </p:cNvSpPr>
          <p:nvPr/>
        </p:nvSpPr>
        <p:spPr bwMode="auto">
          <a:xfrm>
            <a:off x="7021025" y="2262824"/>
            <a:ext cx="533400" cy="368300"/>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2</a:t>
            </a:r>
            <a:endParaRPr lang="en-US" altLang="zh-CN" i="0">
              <a:latin typeface="Tahoma" panose="020B0604030504040204" pitchFamily="34" charset="0"/>
              <a:ea typeface="宋体" panose="02010600030101010101" pitchFamily="2" charset="-122"/>
            </a:endParaRPr>
          </a:p>
        </p:txBody>
      </p:sp>
      <p:sp>
        <p:nvSpPr>
          <p:cNvPr id="12" name="Text Box 11"/>
          <p:cNvSpPr txBox="1">
            <a:spLocks noChangeArrowheads="1"/>
          </p:cNvSpPr>
          <p:nvPr/>
        </p:nvSpPr>
        <p:spPr bwMode="auto">
          <a:xfrm>
            <a:off x="8037027" y="2262824"/>
            <a:ext cx="533400" cy="368300"/>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3</a:t>
            </a:r>
            <a:endParaRPr lang="en-US" altLang="zh-CN" i="0">
              <a:latin typeface="Tahoma" panose="020B0604030504040204" pitchFamily="34" charset="0"/>
              <a:ea typeface="宋体" panose="02010600030101010101" pitchFamily="2" charset="-122"/>
            </a:endParaRPr>
          </a:p>
        </p:txBody>
      </p:sp>
      <p:sp>
        <p:nvSpPr>
          <p:cNvPr id="21" name="Line 20"/>
          <p:cNvSpPr>
            <a:spLocks noChangeShapeType="1"/>
          </p:cNvSpPr>
          <p:nvPr/>
        </p:nvSpPr>
        <p:spPr bwMode="auto">
          <a:xfrm>
            <a:off x="1412167" y="2172337"/>
            <a:ext cx="7380000" cy="0"/>
          </a:xfrm>
          <a:prstGeom prst="line">
            <a:avLst/>
          </a:prstGeom>
          <a:noFill/>
          <a:ln w="28575">
            <a:solidFill>
              <a:schemeClr val="tx1"/>
            </a:solidFill>
            <a:round/>
            <a:tailEnd type="triangle" w="med" len="med"/>
          </a:ln>
        </p:spPr>
        <p:txBody>
          <a:bodyPr/>
          <a:lstStyle/>
          <a:p>
            <a:endParaRPr lang="zh-CN" altLang="en-US"/>
          </a:p>
        </p:txBody>
      </p:sp>
      <p:sp>
        <p:nvSpPr>
          <p:cNvPr id="22" name="Text Box 21"/>
          <p:cNvSpPr txBox="1">
            <a:spLocks noChangeArrowheads="1"/>
          </p:cNvSpPr>
          <p:nvPr/>
        </p:nvSpPr>
        <p:spPr bwMode="auto">
          <a:xfrm>
            <a:off x="8303727" y="1743713"/>
            <a:ext cx="533400" cy="366712"/>
          </a:xfrm>
          <a:prstGeom prst="rect">
            <a:avLst/>
          </a:prstGeom>
          <a:noFill/>
          <a:ln w="9525">
            <a:noFill/>
            <a:miter lim="800000"/>
          </a:ln>
        </p:spPr>
        <p:txBody>
          <a:bodyPr>
            <a:spAutoFit/>
          </a:bodyPr>
          <a:lstStyle/>
          <a:p>
            <a:pPr algn="ctr"/>
            <a:r>
              <a:rPr lang="en-US" altLang="zh-CN" i="0" dirty="0">
                <a:latin typeface="Tahoma" panose="020B0604030504040204" pitchFamily="34" charset="0"/>
                <a:ea typeface="宋体" panose="02010600030101010101" pitchFamily="2" charset="-122"/>
              </a:rPr>
              <a:t>t</a:t>
            </a:r>
            <a:endParaRPr lang="en-US" altLang="zh-CN" i="0" dirty="0">
              <a:latin typeface="Tahoma" panose="020B0604030504040204" pitchFamily="34" charset="0"/>
              <a:ea typeface="宋体" panose="02010600030101010101" pitchFamily="2" charset="-122"/>
            </a:endParaRPr>
          </a:p>
        </p:txBody>
      </p:sp>
      <p:grpSp>
        <p:nvGrpSpPr>
          <p:cNvPr id="23" name="Group 22"/>
          <p:cNvGrpSpPr/>
          <p:nvPr/>
        </p:nvGrpSpPr>
        <p:grpSpPr bwMode="auto">
          <a:xfrm>
            <a:off x="862511" y="2796224"/>
            <a:ext cx="685800" cy="2181225"/>
            <a:chOff x="0" y="1689"/>
            <a:chExt cx="432" cy="1374"/>
          </a:xfrm>
        </p:grpSpPr>
        <p:sp>
          <p:nvSpPr>
            <p:cNvPr id="24" name="Text Box 23"/>
            <p:cNvSpPr txBox="1">
              <a:spLocks noChangeArrowheads="1"/>
            </p:cNvSpPr>
            <p:nvPr/>
          </p:nvSpPr>
          <p:spPr bwMode="auto">
            <a:xfrm>
              <a:off x="0" y="1689"/>
              <a:ext cx="432" cy="231"/>
            </a:xfrm>
            <a:prstGeom prst="rect">
              <a:avLst/>
            </a:prstGeom>
            <a:noFill/>
            <a:ln w="9525">
              <a:noFill/>
              <a:miter lim="800000"/>
            </a:ln>
          </p:spPr>
          <p:txBody>
            <a:bodyPr>
              <a:spAutoFit/>
            </a:bodyPr>
            <a:lstStyle/>
            <a:p>
              <a:pPr algn="ctr"/>
              <a:r>
                <a:rPr lang="en-US" altLang="zh-CN" i="0" dirty="0">
                  <a:latin typeface="Tahoma" panose="020B0604030504040204" pitchFamily="34" charset="0"/>
                  <a:ea typeface="宋体" panose="02010600030101010101" pitchFamily="2" charset="-122"/>
                </a:rPr>
                <a:t>0</a:t>
              </a:r>
              <a:endParaRPr lang="en-US" altLang="zh-CN" i="0" dirty="0">
                <a:latin typeface="Tahoma" panose="020B0604030504040204" pitchFamily="34" charset="0"/>
                <a:ea typeface="宋体" panose="02010600030101010101" pitchFamily="2" charset="-122"/>
              </a:endParaRPr>
            </a:p>
          </p:txBody>
        </p:sp>
        <p:sp>
          <p:nvSpPr>
            <p:cNvPr id="25" name="Text Box 24"/>
            <p:cNvSpPr txBox="1">
              <a:spLocks noChangeArrowheads="1"/>
            </p:cNvSpPr>
            <p:nvPr/>
          </p:nvSpPr>
          <p:spPr bwMode="auto">
            <a:xfrm>
              <a:off x="0" y="2064"/>
              <a:ext cx="432" cy="231"/>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1</a:t>
              </a:r>
              <a:endParaRPr lang="en-US" altLang="zh-CN" i="0">
                <a:latin typeface="Tahoma" panose="020B0604030504040204" pitchFamily="34" charset="0"/>
                <a:ea typeface="宋体" panose="02010600030101010101" pitchFamily="2" charset="-122"/>
              </a:endParaRPr>
            </a:p>
          </p:txBody>
        </p:sp>
        <p:sp>
          <p:nvSpPr>
            <p:cNvPr id="26" name="Text Box 25"/>
            <p:cNvSpPr txBox="1">
              <a:spLocks noChangeArrowheads="1"/>
            </p:cNvSpPr>
            <p:nvPr/>
          </p:nvSpPr>
          <p:spPr bwMode="auto">
            <a:xfrm>
              <a:off x="0" y="2457"/>
              <a:ext cx="432" cy="231"/>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2</a:t>
              </a:r>
              <a:endParaRPr lang="en-US" altLang="zh-CN" i="0">
                <a:latin typeface="Tahoma" panose="020B0604030504040204" pitchFamily="34" charset="0"/>
                <a:ea typeface="宋体" panose="02010600030101010101" pitchFamily="2" charset="-122"/>
              </a:endParaRPr>
            </a:p>
          </p:txBody>
        </p:sp>
        <p:sp>
          <p:nvSpPr>
            <p:cNvPr id="27" name="Text Box 26"/>
            <p:cNvSpPr txBox="1">
              <a:spLocks noChangeArrowheads="1"/>
            </p:cNvSpPr>
            <p:nvPr/>
          </p:nvSpPr>
          <p:spPr bwMode="auto">
            <a:xfrm>
              <a:off x="0" y="2832"/>
              <a:ext cx="432" cy="231"/>
            </a:xfrm>
            <a:prstGeom prst="rect">
              <a:avLst/>
            </a:prstGeom>
            <a:noFill/>
            <a:ln w="9525">
              <a:noFill/>
              <a:miter lim="800000"/>
            </a:ln>
          </p:spPr>
          <p:txBody>
            <a:bodyPr>
              <a:spAutoFit/>
            </a:bodyPr>
            <a:lstStyle/>
            <a:p>
              <a:pPr algn="ctr"/>
              <a:r>
                <a:rPr lang="en-US" altLang="zh-CN" i="0">
                  <a:latin typeface="Tahoma" panose="020B0604030504040204" pitchFamily="34" charset="0"/>
                  <a:ea typeface="宋体" panose="02010600030101010101" pitchFamily="2" charset="-122"/>
                </a:rPr>
                <a:t>3</a:t>
              </a:r>
              <a:endParaRPr lang="en-US" altLang="zh-CN" i="0">
                <a:latin typeface="Tahoma" panose="020B0604030504040204" pitchFamily="34" charset="0"/>
                <a:ea typeface="宋体" panose="02010600030101010101" pitchFamily="2" charset="-122"/>
              </a:endParaRPr>
            </a:p>
          </p:txBody>
        </p:sp>
      </p:grpSp>
      <p:grpSp>
        <p:nvGrpSpPr>
          <p:cNvPr id="28" name="Group 27"/>
          <p:cNvGrpSpPr/>
          <p:nvPr/>
        </p:nvGrpSpPr>
        <p:grpSpPr bwMode="auto">
          <a:xfrm>
            <a:off x="1379511" y="2629537"/>
            <a:ext cx="614363" cy="2466975"/>
            <a:chOff x="384" y="1584"/>
            <a:chExt cx="387" cy="1554"/>
          </a:xfrm>
          <a:noFill/>
        </p:grpSpPr>
        <p:sp>
          <p:nvSpPr>
            <p:cNvPr id="29" name="Rectangle 28"/>
            <p:cNvSpPr>
              <a:spLocks noChangeArrowheads="1"/>
            </p:cNvSpPr>
            <p:nvPr/>
          </p:nvSpPr>
          <p:spPr bwMode="auto">
            <a:xfrm>
              <a:off x="384"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0" name="Rectangle 29"/>
            <p:cNvSpPr>
              <a:spLocks noChangeArrowheads="1"/>
            </p:cNvSpPr>
            <p:nvPr/>
          </p:nvSpPr>
          <p:spPr bwMode="auto">
            <a:xfrm>
              <a:off x="384"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1" name="Rectangle 30"/>
            <p:cNvSpPr>
              <a:spLocks noChangeArrowheads="1"/>
            </p:cNvSpPr>
            <p:nvPr/>
          </p:nvSpPr>
          <p:spPr bwMode="auto">
            <a:xfrm>
              <a:off x="384"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2" name="Rectangle 31"/>
            <p:cNvSpPr>
              <a:spLocks noChangeArrowheads="1"/>
            </p:cNvSpPr>
            <p:nvPr/>
          </p:nvSpPr>
          <p:spPr bwMode="auto">
            <a:xfrm>
              <a:off x="384"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grpSp>
      <p:sp>
        <p:nvSpPr>
          <p:cNvPr id="33" name="Rectangle 32"/>
          <p:cNvSpPr>
            <a:spLocks noChangeArrowheads="1"/>
          </p:cNvSpPr>
          <p:nvPr/>
        </p:nvSpPr>
        <p:spPr bwMode="auto">
          <a:xfrm>
            <a:off x="1379511" y="2629537"/>
            <a:ext cx="614363" cy="617537"/>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仿宋_GB2312" pitchFamily="49" charset="-122"/>
                <a:ea typeface="仿宋_GB2312" pitchFamily="49" charset="-122"/>
              </a:rPr>
              <a:t>1</a:t>
            </a:r>
            <a:r>
              <a:rPr lang="en-US" altLang="zh-CN" b="1" i="0" baseline="30000" dirty="0" smtClean="0">
                <a:solidFill>
                  <a:schemeClr val="bg1"/>
                </a:solidFill>
                <a:latin typeface="仿宋_GB2312" pitchFamily="49" charset="-122"/>
                <a:ea typeface="仿宋_GB2312" pitchFamily="49" charset="-122"/>
              </a:rPr>
              <a:t>0</a:t>
            </a:r>
            <a:endParaRPr lang="en-US" altLang="zh-CN" b="1" i="0" baseline="30000" dirty="0" smtClean="0">
              <a:solidFill>
                <a:schemeClr val="bg1"/>
              </a:solidFill>
              <a:latin typeface="仿宋_GB2312" pitchFamily="49" charset="-122"/>
              <a:ea typeface="仿宋_GB2312" pitchFamily="49" charset="-122"/>
            </a:endParaRPr>
          </a:p>
        </p:txBody>
      </p:sp>
      <p:grpSp>
        <p:nvGrpSpPr>
          <p:cNvPr id="34" name="Group 33"/>
          <p:cNvGrpSpPr/>
          <p:nvPr/>
        </p:nvGrpSpPr>
        <p:grpSpPr bwMode="auto">
          <a:xfrm>
            <a:off x="2223151" y="2629537"/>
            <a:ext cx="614363" cy="2466975"/>
            <a:chOff x="1008" y="1584"/>
            <a:chExt cx="387" cy="1554"/>
          </a:xfrm>
          <a:noFill/>
        </p:grpSpPr>
        <p:sp>
          <p:nvSpPr>
            <p:cNvPr id="35" name="Rectangle 34"/>
            <p:cNvSpPr>
              <a:spLocks noChangeArrowheads="1"/>
            </p:cNvSpPr>
            <p:nvPr/>
          </p:nvSpPr>
          <p:spPr bwMode="auto">
            <a:xfrm>
              <a:off x="1008"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a:t>
              </a:r>
              <a:r>
                <a:rPr lang="en-US" altLang="zh-CN" b="1" i="0" baseline="30000">
                  <a:solidFill>
                    <a:srgbClr val="003300"/>
                  </a:solidFill>
                  <a:latin typeface="仿宋_GB2312" pitchFamily="49" charset="-122"/>
                  <a:ea typeface="仿宋_GB2312" pitchFamily="49" charset="-122"/>
                </a:rPr>
                <a:t>1</a:t>
              </a:r>
              <a:endParaRPr lang="en-US" altLang="zh-CN" b="1" i="0" baseline="30000">
                <a:solidFill>
                  <a:srgbClr val="003300"/>
                </a:solidFill>
                <a:latin typeface="仿宋_GB2312" pitchFamily="49" charset="-122"/>
                <a:ea typeface="仿宋_GB2312" pitchFamily="49" charset="-122"/>
              </a:endParaRPr>
            </a:p>
          </p:txBody>
        </p:sp>
        <p:sp>
          <p:nvSpPr>
            <p:cNvPr id="36" name="Rectangle 35"/>
            <p:cNvSpPr>
              <a:spLocks noChangeArrowheads="1"/>
            </p:cNvSpPr>
            <p:nvPr/>
          </p:nvSpPr>
          <p:spPr bwMode="auto">
            <a:xfrm>
              <a:off x="1008"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7" name="Rectangle 36"/>
            <p:cNvSpPr>
              <a:spLocks noChangeArrowheads="1"/>
            </p:cNvSpPr>
            <p:nvPr/>
          </p:nvSpPr>
          <p:spPr bwMode="auto">
            <a:xfrm>
              <a:off x="1008"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38" name="Rectangle 37"/>
            <p:cNvSpPr>
              <a:spLocks noChangeArrowheads="1"/>
            </p:cNvSpPr>
            <p:nvPr/>
          </p:nvSpPr>
          <p:spPr bwMode="auto">
            <a:xfrm>
              <a:off x="1008"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grpSp>
      <p:sp>
        <p:nvSpPr>
          <p:cNvPr id="39" name="Rectangle 38"/>
          <p:cNvSpPr>
            <a:spLocks noChangeArrowheads="1"/>
          </p:cNvSpPr>
          <p:nvPr/>
        </p:nvSpPr>
        <p:spPr bwMode="auto">
          <a:xfrm>
            <a:off x="2223151" y="3247074"/>
            <a:ext cx="614363" cy="631825"/>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仿宋_GB2312" pitchFamily="49" charset="-122"/>
                <a:ea typeface="仿宋_GB2312" pitchFamily="49" charset="-122"/>
              </a:rPr>
              <a:t>2</a:t>
            </a:r>
            <a:r>
              <a:rPr lang="en-US" altLang="zh-CN" b="1" i="0" baseline="30000" dirty="0">
                <a:solidFill>
                  <a:schemeClr val="bg1"/>
                </a:solidFill>
                <a:latin typeface="仿宋_GB2312" pitchFamily="49" charset="-122"/>
                <a:ea typeface="仿宋_GB2312" pitchFamily="49" charset="-122"/>
              </a:rPr>
              <a:t>0</a:t>
            </a:r>
            <a:endParaRPr lang="en-US" altLang="zh-CN" b="1" i="0" baseline="30000" dirty="0">
              <a:solidFill>
                <a:schemeClr val="bg1"/>
              </a:solidFill>
              <a:latin typeface="仿宋_GB2312" pitchFamily="49" charset="-122"/>
              <a:ea typeface="仿宋_GB2312" pitchFamily="49" charset="-122"/>
            </a:endParaRPr>
          </a:p>
        </p:txBody>
      </p:sp>
      <p:grpSp>
        <p:nvGrpSpPr>
          <p:cNvPr id="45" name="Group 44"/>
          <p:cNvGrpSpPr/>
          <p:nvPr/>
        </p:nvGrpSpPr>
        <p:grpSpPr bwMode="auto">
          <a:xfrm>
            <a:off x="5972713" y="2630955"/>
            <a:ext cx="614363" cy="2466975"/>
            <a:chOff x="3504" y="1584"/>
            <a:chExt cx="387" cy="1554"/>
          </a:xfrm>
          <a:noFill/>
        </p:grpSpPr>
        <p:sp>
          <p:nvSpPr>
            <p:cNvPr id="47" name="Rectangle 45"/>
            <p:cNvSpPr>
              <a:spLocks noChangeArrowheads="1"/>
            </p:cNvSpPr>
            <p:nvPr/>
          </p:nvSpPr>
          <p:spPr bwMode="auto">
            <a:xfrm>
              <a:off x="3504"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5</a:t>
              </a:r>
              <a:r>
                <a:rPr lang="en-US" altLang="zh-CN" b="1" i="0" baseline="30000">
                  <a:solidFill>
                    <a:srgbClr val="003300"/>
                  </a:solidFill>
                  <a:latin typeface="仿宋_GB2312" pitchFamily="49" charset="-122"/>
                  <a:ea typeface="仿宋_GB2312" pitchFamily="49" charset="-122"/>
                </a:rPr>
                <a:t>1</a:t>
              </a:r>
              <a:endParaRPr lang="en-US" altLang="zh-CN" b="1" i="0" baseline="30000">
                <a:solidFill>
                  <a:srgbClr val="003300"/>
                </a:solidFill>
                <a:latin typeface="仿宋_GB2312" pitchFamily="49" charset="-122"/>
                <a:ea typeface="仿宋_GB2312" pitchFamily="49" charset="-122"/>
              </a:endParaRPr>
            </a:p>
          </p:txBody>
        </p:sp>
        <p:sp>
          <p:nvSpPr>
            <p:cNvPr id="48" name="Rectangle 46"/>
            <p:cNvSpPr>
              <a:spLocks noChangeArrowheads="1"/>
            </p:cNvSpPr>
            <p:nvPr/>
          </p:nvSpPr>
          <p:spPr bwMode="auto">
            <a:xfrm>
              <a:off x="3504" y="1968"/>
              <a:ext cx="387" cy="388"/>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仿宋_GB2312" pitchFamily="49" charset="-122"/>
                  <a:ea typeface="仿宋_GB2312" pitchFamily="49" charset="-122"/>
                </a:rPr>
                <a:t>1</a:t>
              </a:r>
              <a:r>
                <a:rPr lang="en-US" altLang="zh-CN" b="1" i="0" baseline="30000" dirty="0" smtClean="0">
                  <a:solidFill>
                    <a:schemeClr val="bg1"/>
                  </a:solidFill>
                  <a:latin typeface="仿宋_GB2312" pitchFamily="49" charset="-122"/>
                  <a:ea typeface="仿宋_GB2312" pitchFamily="49" charset="-122"/>
                </a:rPr>
                <a:t>0</a:t>
              </a:r>
              <a:endParaRPr lang="en-US" altLang="zh-CN" b="1" i="0" baseline="30000" dirty="0">
                <a:solidFill>
                  <a:schemeClr val="bg1"/>
                </a:solidFill>
                <a:latin typeface="仿宋_GB2312" pitchFamily="49" charset="-122"/>
                <a:ea typeface="仿宋_GB2312" pitchFamily="49" charset="-122"/>
              </a:endParaRPr>
            </a:p>
          </p:txBody>
        </p:sp>
        <p:sp>
          <p:nvSpPr>
            <p:cNvPr id="49" name="Rectangle 47"/>
            <p:cNvSpPr>
              <a:spLocks noChangeArrowheads="1"/>
            </p:cNvSpPr>
            <p:nvPr/>
          </p:nvSpPr>
          <p:spPr bwMode="auto">
            <a:xfrm>
              <a:off x="3504"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3</a:t>
              </a:r>
              <a:r>
                <a:rPr lang="en-US" altLang="zh-CN" b="1" i="0" baseline="30000">
                  <a:solidFill>
                    <a:srgbClr val="003300"/>
                  </a:solidFill>
                  <a:latin typeface="仿宋_GB2312" pitchFamily="49" charset="-122"/>
                  <a:ea typeface="仿宋_GB2312" pitchFamily="49" charset="-122"/>
                </a:rPr>
                <a:t>5</a:t>
              </a:r>
              <a:endParaRPr lang="en-US" altLang="zh-CN" b="1" i="0" baseline="30000">
                <a:solidFill>
                  <a:srgbClr val="003300"/>
                </a:solidFill>
                <a:latin typeface="仿宋_GB2312" pitchFamily="49" charset="-122"/>
                <a:ea typeface="仿宋_GB2312" pitchFamily="49" charset="-122"/>
              </a:endParaRPr>
            </a:p>
          </p:txBody>
        </p:sp>
        <p:sp>
          <p:nvSpPr>
            <p:cNvPr id="50" name="Rectangle 48"/>
            <p:cNvSpPr>
              <a:spLocks noChangeArrowheads="1"/>
            </p:cNvSpPr>
            <p:nvPr/>
          </p:nvSpPr>
          <p:spPr bwMode="auto">
            <a:xfrm>
              <a:off x="3504"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4</a:t>
              </a:r>
              <a:r>
                <a:rPr lang="en-US" altLang="zh-CN" b="1" i="0" baseline="30000">
                  <a:solidFill>
                    <a:srgbClr val="003300"/>
                  </a:solidFill>
                  <a:latin typeface="仿宋_GB2312" pitchFamily="49" charset="-122"/>
                  <a:ea typeface="仿宋_GB2312" pitchFamily="49" charset="-122"/>
                </a:rPr>
                <a:t>2</a:t>
              </a:r>
              <a:endParaRPr lang="en-US" altLang="zh-CN" b="1" i="0" baseline="30000">
                <a:solidFill>
                  <a:srgbClr val="003300"/>
                </a:solidFill>
                <a:latin typeface="仿宋_GB2312" pitchFamily="49" charset="-122"/>
                <a:ea typeface="仿宋_GB2312" pitchFamily="49" charset="-122"/>
              </a:endParaRPr>
            </a:p>
          </p:txBody>
        </p:sp>
      </p:grpSp>
      <p:grpSp>
        <p:nvGrpSpPr>
          <p:cNvPr id="63" name="Group 61"/>
          <p:cNvGrpSpPr/>
          <p:nvPr/>
        </p:nvGrpSpPr>
        <p:grpSpPr bwMode="auto">
          <a:xfrm>
            <a:off x="3100129" y="2629537"/>
            <a:ext cx="614362" cy="2466975"/>
            <a:chOff x="1629" y="1584"/>
            <a:chExt cx="387" cy="1554"/>
          </a:xfrm>
          <a:noFill/>
        </p:grpSpPr>
        <p:sp>
          <p:nvSpPr>
            <p:cNvPr id="64" name="Rectangle 62"/>
            <p:cNvSpPr>
              <a:spLocks noChangeArrowheads="1"/>
            </p:cNvSpPr>
            <p:nvPr/>
          </p:nvSpPr>
          <p:spPr bwMode="auto">
            <a:xfrm>
              <a:off x="1629"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2</a:t>
              </a:r>
              <a:r>
                <a:rPr lang="en-US" altLang="zh-CN" b="1" i="0" baseline="30000">
                  <a:solidFill>
                    <a:srgbClr val="003300"/>
                  </a:solidFill>
                  <a:latin typeface="仿宋_GB2312" pitchFamily="49" charset="-122"/>
                  <a:ea typeface="仿宋_GB2312" pitchFamily="49" charset="-122"/>
                </a:rPr>
                <a:t>1</a:t>
              </a:r>
              <a:endParaRPr lang="en-US" altLang="zh-CN" b="1" i="0" baseline="30000">
                <a:solidFill>
                  <a:srgbClr val="003300"/>
                </a:solidFill>
                <a:latin typeface="仿宋_GB2312" pitchFamily="49" charset="-122"/>
                <a:ea typeface="仿宋_GB2312" pitchFamily="49" charset="-122"/>
              </a:endParaRPr>
            </a:p>
          </p:txBody>
        </p:sp>
        <p:sp>
          <p:nvSpPr>
            <p:cNvPr id="65" name="Rectangle 63"/>
            <p:cNvSpPr>
              <a:spLocks noChangeArrowheads="1"/>
            </p:cNvSpPr>
            <p:nvPr/>
          </p:nvSpPr>
          <p:spPr bwMode="auto">
            <a:xfrm>
              <a:off x="1629"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66" name="Rectangle 64"/>
            <p:cNvSpPr>
              <a:spLocks noChangeArrowheads="1"/>
            </p:cNvSpPr>
            <p:nvPr/>
          </p:nvSpPr>
          <p:spPr bwMode="auto">
            <a:xfrm>
              <a:off x="1629"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67" name="Rectangle 65"/>
            <p:cNvSpPr>
              <a:spLocks noChangeArrowheads="1"/>
            </p:cNvSpPr>
            <p:nvPr/>
          </p:nvSpPr>
          <p:spPr bwMode="auto">
            <a:xfrm>
              <a:off x="1629" y="1584"/>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a:t>
              </a:r>
              <a:r>
                <a:rPr lang="en-US" altLang="zh-CN" b="1" i="0" baseline="30000">
                  <a:solidFill>
                    <a:srgbClr val="003300"/>
                  </a:solidFill>
                  <a:latin typeface="仿宋_GB2312" pitchFamily="49" charset="-122"/>
                  <a:ea typeface="仿宋_GB2312" pitchFamily="49" charset="-122"/>
                </a:rPr>
                <a:t>2</a:t>
              </a:r>
              <a:endParaRPr lang="en-US" altLang="zh-CN" b="1" i="0" baseline="30000">
                <a:solidFill>
                  <a:srgbClr val="003300"/>
                </a:solidFill>
                <a:latin typeface="仿宋_GB2312" pitchFamily="49" charset="-122"/>
                <a:ea typeface="仿宋_GB2312" pitchFamily="49" charset="-122"/>
              </a:endParaRPr>
            </a:p>
          </p:txBody>
        </p:sp>
      </p:grpSp>
      <p:sp>
        <p:nvSpPr>
          <p:cNvPr id="68" name="Rectangle 66"/>
          <p:cNvSpPr>
            <a:spLocks noChangeArrowheads="1"/>
          </p:cNvSpPr>
          <p:nvPr/>
        </p:nvSpPr>
        <p:spPr bwMode="auto">
          <a:xfrm>
            <a:off x="3100129" y="3850324"/>
            <a:ext cx="614362" cy="631825"/>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仿宋_GB2312" pitchFamily="49" charset="-122"/>
                <a:ea typeface="仿宋_GB2312" pitchFamily="49" charset="-122"/>
              </a:rPr>
              <a:t>3</a:t>
            </a:r>
            <a:r>
              <a:rPr lang="en-US" altLang="zh-CN" b="1" i="0" baseline="30000" dirty="0">
                <a:solidFill>
                  <a:schemeClr val="bg1"/>
                </a:solidFill>
                <a:latin typeface="仿宋_GB2312" pitchFamily="49" charset="-122"/>
                <a:ea typeface="仿宋_GB2312" pitchFamily="49" charset="-122"/>
              </a:rPr>
              <a:t>0</a:t>
            </a:r>
            <a:endParaRPr lang="en-US" altLang="zh-CN" b="1" i="0" baseline="30000" dirty="0">
              <a:solidFill>
                <a:schemeClr val="bg1"/>
              </a:solidFill>
              <a:latin typeface="仿宋_GB2312" pitchFamily="49" charset="-122"/>
              <a:ea typeface="仿宋_GB2312" pitchFamily="49" charset="-122"/>
            </a:endParaRPr>
          </a:p>
        </p:txBody>
      </p:sp>
      <p:grpSp>
        <p:nvGrpSpPr>
          <p:cNvPr id="69" name="Group 67"/>
          <p:cNvGrpSpPr/>
          <p:nvPr/>
        </p:nvGrpSpPr>
        <p:grpSpPr bwMode="auto">
          <a:xfrm>
            <a:off x="4041068" y="2629537"/>
            <a:ext cx="614363" cy="2466975"/>
            <a:chOff x="2256" y="1584"/>
            <a:chExt cx="387" cy="1554"/>
          </a:xfrm>
          <a:noFill/>
        </p:grpSpPr>
        <p:sp>
          <p:nvSpPr>
            <p:cNvPr id="70" name="Rectangle 68"/>
            <p:cNvSpPr>
              <a:spLocks noChangeArrowheads="1"/>
            </p:cNvSpPr>
            <p:nvPr/>
          </p:nvSpPr>
          <p:spPr bwMode="auto">
            <a:xfrm>
              <a:off x="2256"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a:t>
              </a:r>
              <a:r>
                <a:rPr lang="en-US" altLang="zh-CN" b="1" i="0" baseline="30000">
                  <a:solidFill>
                    <a:srgbClr val="003300"/>
                  </a:solidFill>
                  <a:latin typeface="仿宋_GB2312" pitchFamily="49" charset="-122"/>
                  <a:ea typeface="仿宋_GB2312" pitchFamily="49" charset="-122"/>
                </a:rPr>
                <a:t>3</a:t>
              </a:r>
              <a:endParaRPr lang="en-US" altLang="zh-CN" b="1" i="0" baseline="30000">
                <a:solidFill>
                  <a:srgbClr val="003300"/>
                </a:solidFill>
                <a:latin typeface="仿宋_GB2312" pitchFamily="49" charset="-122"/>
                <a:ea typeface="仿宋_GB2312" pitchFamily="49" charset="-122"/>
              </a:endParaRPr>
            </a:p>
          </p:txBody>
        </p:sp>
        <p:sp>
          <p:nvSpPr>
            <p:cNvPr id="71" name="Rectangle 69"/>
            <p:cNvSpPr>
              <a:spLocks noChangeArrowheads="1"/>
            </p:cNvSpPr>
            <p:nvPr/>
          </p:nvSpPr>
          <p:spPr bwMode="auto">
            <a:xfrm>
              <a:off x="2256"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3</a:t>
              </a:r>
              <a:r>
                <a:rPr lang="en-US" altLang="zh-CN" b="1" i="0" baseline="30000">
                  <a:solidFill>
                    <a:srgbClr val="003300"/>
                  </a:solidFill>
                  <a:latin typeface="仿宋_GB2312" pitchFamily="49" charset="-122"/>
                  <a:ea typeface="仿宋_GB2312" pitchFamily="49" charset="-122"/>
                </a:rPr>
                <a:t>3</a:t>
              </a:r>
              <a:endParaRPr lang="en-US" altLang="zh-CN" b="1" i="0" baseline="30000">
                <a:solidFill>
                  <a:srgbClr val="003300"/>
                </a:solidFill>
                <a:latin typeface="仿宋_GB2312" pitchFamily="49" charset="-122"/>
                <a:ea typeface="仿宋_GB2312" pitchFamily="49" charset="-122"/>
              </a:endParaRPr>
            </a:p>
          </p:txBody>
        </p:sp>
        <p:sp>
          <p:nvSpPr>
            <p:cNvPr id="72" name="Rectangle 70"/>
            <p:cNvSpPr>
              <a:spLocks noChangeArrowheads="1"/>
            </p:cNvSpPr>
            <p:nvPr/>
          </p:nvSpPr>
          <p:spPr bwMode="auto">
            <a:xfrm>
              <a:off x="2256"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endParaRPr lang="zh-CN" altLang="zh-CN" b="1" i="0">
                <a:solidFill>
                  <a:srgbClr val="003300"/>
                </a:solidFill>
                <a:latin typeface="仿宋_GB2312" pitchFamily="49" charset="-122"/>
                <a:ea typeface="仿宋_GB2312" pitchFamily="49" charset="-122"/>
              </a:endParaRPr>
            </a:p>
          </p:txBody>
        </p:sp>
        <p:sp>
          <p:nvSpPr>
            <p:cNvPr id="73" name="Rectangle 71"/>
            <p:cNvSpPr>
              <a:spLocks noChangeArrowheads="1"/>
            </p:cNvSpPr>
            <p:nvPr/>
          </p:nvSpPr>
          <p:spPr bwMode="auto">
            <a:xfrm>
              <a:off x="2256" y="1968"/>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2</a:t>
              </a:r>
              <a:r>
                <a:rPr lang="en-US" altLang="zh-CN" b="1" i="0" baseline="30000">
                  <a:solidFill>
                    <a:srgbClr val="003300"/>
                  </a:solidFill>
                  <a:latin typeface="仿宋_GB2312" pitchFamily="49" charset="-122"/>
                  <a:ea typeface="仿宋_GB2312" pitchFamily="49" charset="-122"/>
                </a:rPr>
                <a:t>2</a:t>
              </a:r>
              <a:endParaRPr lang="en-US" altLang="zh-CN" b="1" i="0" baseline="30000">
                <a:solidFill>
                  <a:srgbClr val="003300"/>
                </a:solidFill>
                <a:latin typeface="仿宋_GB2312" pitchFamily="49" charset="-122"/>
                <a:ea typeface="仿宋_GB2312" pitchFamily="49" charset="-122"/>
              </a:endParaRPr>
            </a:p>
          </p:txBody>
        </p:sp>
      </p:grpSp>
      <p:sp>
        <p:nvSpPr>
          <p:cNvPr id="74" name="Rectangle 72"/>
          <p:cNvSpPr>
            <a:spLocks noChangeArrowheads="1"/>
          </p:cNvSpPr>
          <p:nvPr/>
        </p:nvSpPr>
        <p:spPr bwMode="auto">
          <a:xfrm>
            <a:off x="4041068" y="4480562"/>
            <a:ext cx="614363" cy="615950"/>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仿宋_GB2312" pitchFamily="49" charset="-122"/>
                <a:ea typeface="仿宋_GB2312" pitchFamily="49" charset="-122"/>
              </a:rPr>
              <a:t>4</a:t>
            </a:r>
            <a:r>
              <a:rPr lang="en-US" altLang="zh-CN" b="1" i="0" baseline="30000" dirty="0">
                <a:solidFill>
                  <a:schemeClr val="bg1"/>
                </a:solidFill>
                <a:latin typeface="仿宋_GB2312" pitchFamily="49" charset="-122"/>
                <a:ea typeface="仿宋_GB2312" pitchFamily="49" charset="-122"/>
              </a:rPr>
              <a:t>0</a:t>
            </a:r>
            <a:endParaRPr lang="en-US" altLang="zh-CN" b="1" i="0" baseline="30000" dirty="0">
              <a:solidFill>
                <a:schemeClr val="bg1"/>
              </a:solidFill>
              <a:latin typeface="仿宋_GB2312" pitchFamily="49" charset="-122"/>
              <a:ea typeface="仿宋_GB2312" pitchFamily="49" charset="-122"/>
            </a:endParaRPr>
          </a:p>
        </p:txBody>
      </p:sp>
      <p:grpSp>
        <p:nvGrpSpPr>
          <p:cNvPr id="3" name="组合 2"/>
          <p:cNvGrpSpPr/>
          <p:nvPr/>
        </p:nvGrpSpPr>
        <p:grpSpPr>
          <a:xfrm>
            <a:off x="6976575" y="2629537"/>
            <a:ext cx="614363" cy="2466975"/>
            <a:chOff x="8355882" y="2694856"/>
            <a:chExt cx="614363" cy="2466975"/>
          </a:xfrm>
        </p:grpSpPr>
        <p:grpSp>
          <p:nvGrpSpPr>
            <p:cNvPr id="58" name="Group 56"/>
            <p:cNvGrpSpPr/>
            <p:nvPr/>
          </p:nvGrpSpPr>
          <p:grpSpPr bwMode="auto">
            <a:xfrm>
              <a:off x="8355882" y="2694856"/>
              <a:ext cx="614363" cy="2466975"/>
              <a:chOff x="4128" y="1584"/>
              <a:chExt cx="387" cy="1554"/>
            </a:xfrm>
            <a:noFill/>
          </p:grpSpPr>
          <p:sp>
            <p:nvSpPr>
              <p:cNvPr id="59" name="Rectangle 57"/>
              <p:cNvSpPr>
                <a:spLocks noChangeArrowheads="1"/>
              </p:cNvSpPr>
              <p:nvPr/>
            </p:nvSpPr>
            <p:spPr bwMode="auto">
              <a:xfrm>
                <a:off x="4128"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5</a:t>
                </a:r>
                <a:r>
                  <a:rPr lang="en-US" altLang="zh-CN" b="1" i="0" baseline="30000">
                    <a:solidFill>
                      <a:srgbClr val="003300"/>
                    </a:solidFill>
                    <a:latin typeface="仿宋_GB2312" pitchFamily="49" charset="-122"/>
                    <a:ea typeface="仿宋_GB2312" pitchFamily="49" charset="-122"/>
                  </a:rPr>
                  <a:t>2</a:t>
                </a:r>
                <a:endParaRPr lang="en-US" altLang="zh-CN" b="1" i="0" baseline="30000">
                  <a:solidFill>
                    <a:srgbClr val="003300"/>
                  </a:solidFill>
                  <a:latin typeface="仿宋_GB2312" pitchFamily="49" charset="-122"/>
                  <a:ea typeface="仿宋_GB2312" pitchFamily="49" charset="-122"/>
                </a:endParaRPr>
              </a:p>
            </p:txBody>
          </p:sp>
          <p:sp>
            <p:nvSpPr>
              <p:cNvPr id="60" name="Rectangle 58"/>
              <p:cNvSpPr>
                <a:spLocks noChangeArrowheads="1"/>
              </p:cNvSpPr>
              <p:nvPr/>
            </p:nvSpPr>
            <p:spPr bwMode="auto">
              <a:xfrm>
                <a:off x="4128"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a:t>
                </a:r>
                <a:r>
                  <a:rPr lang="en-US" altLang="zh-CN" b="1" i="0" baseline="30000">
                    <a:solidFill>
                      <a:srgbClr val="003300"/>
                    </a:solidFill>
                    <a:latin typeface="仿宋_GB2312" pitchFamily="49" charset="-122"/>
                    <a:ea typeface="仿宋_GB2312" pitchFamily="49" charset="-122"/>
                  </a:rPr>
                  <a:t>1</a:t>
                </a:r>
                <a:endParaRPr lang="en-US" altLang="zh-CN" b="1" i="0" baseline="30000">
                  <a:solidFill>
                    <a:srgbClr val="003300"/>
                  </a:solidFill>
                  <a:latin typeface="仿宋_GB2312" pitchFamily="49" charset="-122"/>
                  <a:ea typeface="仿宋_GB2312" pitchFamily="49" charset="-122"/>
                </a:endParaRPr>
              </a:p>
            </p:txBody>
          </p:sp>
          <p:sp>
            <p:nvSpPr>
              <p:cNvPr id="61" name="Rectangle 59"/>
              <p:cNvSpPr>
                <a:spLocks noChangeArrowheads="1"/>
              </p:cNvSpPr>
              <p:nvPr/>
            </p:nvSpPr>
            <p:spPr bwMode="auto">
              <a:xfrm>
                <a:off x="4128"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4</a:t>
                </a:r>
                <a:r>
                  <a:rPr lang="en-US" altLang="zh-CN" b="1" i="0" baseline="30000">
                    <a:solidFill>
                      <a:srgbClr val="003300"/>
                    </a:solidFill>
                    <a:latin typeface="仿宋_GB2312" pitchFamily="49" charset="-122"/>
                    <a:ea typeface="仿宋_GB2312" pitchFamily="49" charset="-122"/>
                  </a:rPr>
                  <a:t>3</a:t>
                </a:r>
                <a:endParaRPr lang="en-US" altLang="zh-CN" b="1" i="0" baseline="30000">
                  <a:solidFill>
                    <a:srgbClr val="003300"/>
                  </a:solidFill>
                  <a:latin typeface="仿宋_GB2312" pitchFamily="49" charset="-122"/>
                  <a:ea typeface="仿宋_GB2312" pitchFamily="49" charset="-122"/>
                </a:endParaRPr>
              </a:p>
            </p:txBody>
          </p:sp>
          <p:sp>
            <p:nvSpPr>
              <p:cNvPr id="62" name="Rectangle 60"/>
              <p:cNvSpPr>
                <a:spLocks noChangeArrowheads="1"/>
              </p:cNvSpPr>
              <p:nvPr/>
            </p:nvSpPr>
            <p:spPr bwMode="auto">
              <a:xfrm>
                <a:off x="4128" y="2352"/>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19</a:t>
                </a:r>
                <a:endParaRPr lang="en-US" altLang="zh-CN" b="1" i="0">
                  <a:solidFill>
                    <a:srgbClr val="003300"/>
                  </a:solidFill>
                  <a:latin typeface="仿宋_GB2312" pitchFamily="49" charset="-122"/>
                  <a:ea typeface="仿宋_GB2312" pitchFamily="49" charset="-122"/>
                </a:endParaRPr>
              </a:p>
            </p:txBody>
          </p:sp>
        </p:grpSp>
        <p:sp>
          <p:nvSpPr>
            <p:cNvPr id="75" name="Rectangle 73"/>
            <p:cNvSpPr>
              <a:spLocks noChangeArrowheads="1"/>
            </p:cNvSpPr>
            <p:nvPr/>
          </p:nvSpPr>
          <p:spPr bwMode="auto">
            <a:xfrm>
              <a:off x="8355882" y="3920406"/>
              <a:ext cx="614363" cy="627062"/>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a:solidFill>
                    <a:schemeClr val="bg1"/>
                  </a:solidFill>
                  <a:latin typeface="仿宋_GB2312" pitchFamily="49" charset="-122"/>
                  <a:ea typeface="仿宋_GB2312" pitchFamily="49" charset="-122"/>
                </a:rPr>
                <a:t>2</a:t>
              </a:r>
              <a:r>
                <a:rPr lang="en-US" altLang="zh-CN" b="1" i="0" baseline="30000" dirty="0">
                  <a:solidFill>
                    <a:schemeClr val="bg1"/>
                  </a:solidFill>
                  <a:latin typeface="仿宋_GB2312" pitchFamily="49" charset="-122"/>
                  <a:ea typeface="仿宋_GB2312" pitchFamily="49" charset="-122"/>
                </a:rPr>
                <a:t>0</a:t>
              </a:r>
              <a:endParaRPr lang="en-US" altLang="zh-CN" b="1" i="0" baseline="30000" dirty="0">
                <a:solidFill>
                  <a:schemeClr val="bg1"/>
                </a:solidFill>
                <a:latin typeface="仿宋_GB2312" pitchFamily="49" charset="-122"/>
                <a:ea typeface="仿宋_GB2312" pitchFamily="49" charset="-122"/>
              </a:endParaRPr>
            </a:p>
          </p:txBody>
        </p:sp>
      </p:grpSp>
      <p:grpSp>
        <p:nvGrpSpPr>
          <p:cNvPr id="83" name="组合 82"/>
          <p:cNvGrpSpPr/>
          <p:nvPr/>
        </p:nvGrpSpPr>
        <p:grpSpPr>
          <a:xfrm>
            <a:off x="7995752" y="2629537"/>
            <a:ext cx="623888" cy="2474912"/>
            <a:chOff x="9298857" y="2694856"/>
            <a:chExt cx="623888" cy="2474912"/>
          </a:xfrm>
        </p:grpSpPr>
        <p:grpSp>
          <p:nvGrpSpPr>
            <p:cNvPr id="51" name="Group 49"/>
            <p:cNvGrpSpPr/>
            <p:nvPr/>
          </p:nvGrpSpPr>
          <p:grpSpPr bwMode="auto">
            <a:xfrm>
              <a:off x="9303620" y="2694856"/>
              <a:ext cx="614362" cy="2466975"/>
              <a:chOff x="4701" y="1584"/>
              <a:chExt cx="387" cy="1554"/>
            </a:xfrm>
            <a:noFill/>
          </p:grpSpPr>
          <p:sp>
            <p:nvSpPr>
              <p:cNvPr id="52" name="Rectangle 50"/>
              <p:cNvSpPr>
                <a:spLocks noChangeArrowheads="1"/>
              </p:cNvSpPr>
              <p:nvPr/>
            </p:nvSpPr>
            <p:spPr bwMode="auto">
              <a:xfrm>
                <a:off x="4701" y="1584"/>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5</a:t>
                </a:r>
                <a:r>
                  <a:rPr lang="en-US" altLang="zh-CN" b="1" i="0" baseline="30000">
                    <a:solidFill>
                      <a:srgbClr val="003300"/>
                    </a:solidFill>
                    <a:latin typeface="仿宋_GB2312" pitchFamily="49" charset="-122"/>
                    <a:ea typeface="仿宋_GB2312" pitchFamily="49" charset="-122"/>
                  </a:rPr>
                  <a:t>3</a:t>
                </a:r>
                <a:endParaRPr lang="en-US" altLang="zh-CN" b="1" i="0" baseline="30000">
                  <a:solidFill>
                    <a:srgbClr val="003300"/>
                  </a:solidFill>
                  <a:latin typeface="仿宋_GB2312" pitchFamily="49" charset="-122"/>
                  <a:ea typeface="仿宋_GB2312" pitchFamily="49" charset="-122"/>
                </a:endParaRPr>
              </a:p>
            </p:txBody>
          </p:sp>
          <p:sp>
            <p:nvSpPr>
              <p:cNvPr id="53" name="Rectangle 51"/>
              <p:cNvSpPr>
                <a:spLocks noChangeArrowheads="1"/>
              </p:cNvSpPr>
              <p:nvPr/>
            </p:nvSpPr>
            <p:spPr bwMode="auto">
              <a:xfrm>
                <a:off x="4701" y="1973"/>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1</a:t>
                </a:r>
                <a:r>
                  <a:rPr lang="en-US" altLang="zh-CN" b="1" i="0" baseline="30000">
                    <a:solidFill>
                      <a:srgbClr val="003300"/>
                    </a:solidFill>
                    <a:latin typeface="仿宋_GB2312" pitchFamily="49" charset="-122"/>
                    <a:ea typeface="仿宋_GB2312" pitchFamily="49" charset="-122"/>
                  </a:rPr>
                  <a:t>2</a:t>
                </a:r>
                <a:endParaRPr lang="en-US" altLang="zh-CN" b="1" i="0" baseline="30000">
                  <a:solidFill>
                    <a:srgbClr val="003300"/>
                  </a:solidFill>
                  <a:latin typeface="仿宋_GB2312" pitchFamily="49" charset="-122"/>
                  <a:ea typeface="仿宋_GB2312" pitchFamily="49" charset="-122"/>
                </a:endParaRPr>
              </a:p>
            </p:txBody>
          </p:sp>
          <p:sp>
            <p:nvSpPr>
              <p:cNvPr id="54" name="Rectangle 52"/>
              <p:cNvSpPr>
                <a:spLocks noChangeArrowheads="1"/>
              </p:cNvSpPr>
              <p:nvPr/>
            </p:nvSpPr>
            <p:spPr bwMode="auto">
              <a:xfrm>
                <a:off x="4701"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2</a:t>
                </a:r>
                <a:r>
                  <a:rPr lang="en-US" altLang="zh-CN" b="1" i="0" baseline="30000">
                    <a:solidFill>
                      <a:srgbClr val="003300"/>
                    </a:solidFill>
                    <a:latin typeface="仿宋_GB2312" pitchFamily="49" charset="-122"/>
                    <a:ea typeface="仿宋_GB2312" pitchFamily="49" charset="-122"/>
                  </a:rPr>
                  <a:t>1</a:t>
                </a:r>
                <a:endParaRPr lang="en-US" altLang="zh-CN" b="1" i="0" baseline="30000">
                  <a:solidFill>
                    <a:srgbClr val="003300"/>
                  </a:solidFill>
                  <a:latin typeface="仿宋_GB2312" pitchFamily="49" charset="-122"/>
                  <a:ea typeface="仿宋_GB2312" pitchFamily="49" charset="-122"/>
                </a:endParaRPr>
              </a:p>
            </p:txBody>
          </p:sp>
          <p:sp>
            <p:nvSpPr>
              <p:cNvPr id="55" name="Rectangle 53"/>
              <p:cNvSpPr>
                <a:spLocks noChangeArrowheads="1"/>
              </p:cNvSpPr>
              <p:nvPr/>
            </p:nvSpPr>
            <p:spPr bwMode="auto">
              <a:xfrm>
                <a:off x="4701"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7</a:t>
                </a:r>
                <a:endParaRPr lang="en-US" altLang="zh-CN" b="1" i="0">
                  <a:solidFill>
                    <a:srgbClr val="003300"/>
                  </a:solidFill>
                  <a:latin typeface="仿宋_GB2312" pitchFamily="49" charset="-122"/>
                  <a:ea typeface="仿宋_GB2312" pitchFamily="49" charset="-122"/>
                </a:endParaRPr>
              </a:p>
            </p:txBody>
          </p:sp>
        </p:grpSp>
        <p:sp>
          <p:nvSpPr>
            <p:cNvPr id="76" name="Rectangle 74"/>
            <p:cNvSpPr>
              <a:spLocks noChangeArrowheads="1"/>
            </p:cNvSpPr>
            <p:nvPr/>
          </p:nvSpPr>
          <p:spPr bwMode="auto">
            <a:xfrm>
              <a:off x="9298857" y="4537943"/>
              <a:ext cx="623888" cy="631825"/>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仿宋_GB2312" pitchFamily="49" charset="-122"/>
                  <a:ea typeface="仿宋_GB2312" pitchFamily="49" charset="-122"/>
                </a:rPr>
                <a:t>3</a:t>
              </a:r>
              <a:r>
                <a:rPr lang="en-US" altLang="zh-CN" b="1" i="0" baseline="30000" dirty="0" smtClean="0">
                  <a:solidFill>
                    <a:schemeClr val="bg1"/>
                  </a:solidFill>
                  <a:latin typeface="仿宋_GB2312" pitchFamily="49" charset="-122"/>
                  <a:ea typeface="仿宋_GB2312" pitchFamily="49" charset="-122"/>
                </a:rPr>
                <a:t>0</a:t>
              </a:r>
              <a:endParaRPr lang="en-US" altLang="zh-CN" b="1" i="0" baseline="30000" dirty="0">
                <a:solidFill>
                  <a:schemeClr val="bg1"/>
                </a:solidFill>
                <a:latin typeface="仿宋_GB2312" pitchFamily="49" charset="-122"/>
                <a:ea typeface="仿宋_GB2312" pitchFamily="49" charset="-122"/>
              </a:endParaRPr>
            </a:p>
          </p:txBody>
        </p:sp>
      </p:grpSp>
      <p:grpSp>
        <p:nvGrpSpPr>
          <p:cNvPr id="77" name="Group 39"/>
          <p:cNvGrpSpPr/>
          <p:nvPr/>
        </p:nvGrpSpPr>
        <p:grpSpPr bwMode="auto">
          <a:xfrm>
            <a:off x="5063756" y="2628175"/>
            <a:ext cx="614362" cy="2473325"/>
            <a:chOff x="2925" y="1580"/>
            <a:chExt cx="387" cy="1558"/>
          </a:xfrm>
          <a:noFill/>
        </p:grpSpPr>
        <p:sp>
          <p:nvSpPr>
            <p:cNvPr id="78" name="Rectangle 40"/>
            <p:cNvSpPr>
              <a:spLocks noChangeArrowheads="1"/>
            </p:cNvSpPr>
            <p:nvPr/>
          </p:nvSpPr>
          <p:spPr bwMode="auto">
            <a:xfrm>
              <a:off x="2925" y="1580"/>
              <a:ext cx="387" cy="389"/>
            </a:xfrm>
            <a:prstGeom prst="rect">
              <a:avLst/>
            </a:prstGeom>
            <a:solidFill>
              <a:srgbClr val="039DDB"/>
            </a:solidFill>
            <a:ln w="12700" algn="ctr">
              <a:solidFill>
                <a:srgbClr val="000000"/>
              </a:solidFill>
              <a:miter lim="800000"/>
              <a:headEnd type="none" w="sm" len="sm"/>
              <a:tailEnd type="none" w="sm" len="sm"/>
            </a:ln>
          </p:spPr>
          <p:txBody>
            <a:bodyPr wrap="none" anchor="ctr"/>
            <a:lstStyle/>
            <a:p>
              <a:pPr algn="ctr"/>
              <a:r>
                <a:rPr lang="en-US" altLang="zh-CN" b="1" i="0" dirty="0" smtClean="0">
                  <a:solidFill>
                    <a:schemeClr val="bg1"/>
                  </a:solidFill>
                  <a:latin typeface="仿宋_GB2312" pitchFamily="49" charset="-122"/>
                  <a:ea typeface="仿宋_GB2312" pitchFamily="49" charset="-122"/>
                </a:rPr>
                <a:t>5</a:t>
              </a:r>
              <a:r>
                <a:rPr lang="en-US" altLang="zh-CN" b="1" i="0" baseline="30000" dirty="0" smtClean="0">
                  <a:solidFill>
                    <a:schemeClr val="bg1"/>
                  </a:solidFill>
                  <a:latin typeface="仿宋_GB2312" pitchFamily="49" charset="-122"/>
                  <a:ea typeface="仿宋_GB2312" pitchFamily="49" charset="-122"/>
                </a:rPr>
                <a:t>0</a:t>
              </a:r>
              <a:endParaRPr lang="en-US" altLang="zh-CN" b="1" i="0" baseline="30000" dirty="0">
                <a:solidFill>
                  <a:schemeClr val="bg1"/>
                </a:solidFill>
                <a:latin typeface="仿宋_GB2312" pitchFamily="49" charset="-122"/>
                <a:ea typeface="仿宋_GB2312" pitchFamily="49" charset="-122"/>
              </a:endParaRPr>
            </a:p>
          </p:txBody>
        </p:sp>
        <p:sp>
          <p:nvSpPr>
            <p:cNvPr id="79" name="Rectangle 41"/>
            <p:cNvSpPr>
              <a:spLocks noChangeArrowheads="1"/>
            </p:cNvSpPr>
            <p:nvPr/>
          </p:nvSpPr>
          <p:spPr bwMode="auto">
            <a:xfrm>
              <a:off x="2925" y="1971"/>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2</a:t>
              </a:r>
              <a:r>
                <a:rPr lang="en-US" altLang="zh-CN" b="1" i="0" baseline="30000">
                  <a:solidFill>
                    <a:srgbClr val="003300"/>
                  </a:solidFill>
                  <a:latin typeface="仿宋_GB2312" pitchFamily="49" charset="-122"/>
                  <a:ea typeface="仿宋_GB2312" pitchFamily="49" charset="-122"/>
                </a:rPr>
                <a:t>3</a:t>
              </a:r>
              <a:endParaRPr lang="en-US" altLang="zh-CN" b="1" i="0" baseline="30000">
                <a:solidFill>
                  <a:srgbClr val="003300"/>
                </a:solidFill>
                <a:latin typeface="仿宋_GB2312" pitchFamily="49" charset="-122"/>
                <a:ea typeface="仿宋_GB2312" pitchFamily="49" charset="-122"/>
              </a:endParaRPr>
            </a:p>
          </p:txBody>
        </p:sp>
        <p:sp>
          <p:nvSpPr>
            <p:cNvPr id="80" name="Rectangle 42"/>
            <p:cNvSpPr>
              <a:spLocks noChangeArrowheads="1"/>
            </p:cNvSpPr>
            <p:nvPr/>
          </p:nvSpPr>
          <p:spPr bwMode="auto">
            <a:xfrm>
              <a:off x="2925" y="2361"/>
              <a:ext cx="387" cy="389"/>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3</a:t>
              </a:r>
              <a:r>
                <a:rPr lang="en-US" altLang="zh-CN" b="1" i="0" baseline="30000">
                  <a:solidFill>
                    <a:srgbClr val="003300"/>
                  </a:solidFill>
                  <a:latin typeface="仿宋_GB2312" pitchFamily="49" charset="-122"/>
                  <a:ea typeface="仿宋_GB2312" pitchFamily="49" charset="-122"/>
                </a:rPr>
                <a:t>4</a:t>
              </a:r>
              <a:endParaRPr lang="en-US" altLang="zh-CN" b="1" i="0" baseline="30000">
                <a:solidFill>
                  <a:srgbClr val="003300"/>
                </a:solidFill>
                <a:latin typeface="仿宋_GB2312" pitchFamily="49" charset="-122"/>
                <a:ea typeface="仿宋_GB2312" pitchFamily="49" charset="-122"/>
              </a:endParaRPr>
            </a:p>
          </p:txBody>
        </p:sp>
        <p:sp>
          <p:nvSpPr>
            <p:cNvPr id="81" name="Rectangle 43"/>
            <p:cNvSpPr>
              <a:spLocks noChangeArrowheads="1"/>
            </p:cNvSpPr>
            <p:nvPr/>
          </p:nvSpPr>
          <p:spPr bwMode="auto">
            <a:xfrm>
              <a:off x="2925" y="2750"/>
              <a:ext cx="387" cy="388"/>
            </a:xfrm>
            <a:prstGeom prst="rect">
              <a:avLst/>
            </a:prstGeom>
            <a:grpFill/>
            <a:ln w="12700" algn="ctr">
              <a:solidFill>
                <a:srgbClr val="000000"/>
              </a:solidFill>
              <a:miter lim="800000"/>
              <a:headEnd type="none" w="sm" len="sm"/>
              <a:tailEnd type="none" w="sm" len="sm"/>
            </a:ln>
          </p:spPr>
          <p:txBody>
            <a:bodyPr wrap="none" anchor="ctr"/>
            <a:lstStyle/>
            <a:p>
              <a:pPr algn="ctr"/>
              <a:r>
                <a:rPr lang="en-US" altLang="zh-CN" b="1" i="0">
                  <a:solidFill>
                    <a:srgbClr val="003300"/>
                  </a:solidFill>
                  <a:latin typeface="仿宋_GB2312" pitchFamily="49" charset="-122"/>
                  <a:ea typeface="仿宋_GB2312" pitchFamily="49" charset="-122"/>
                </a:rPr>
                <a:t>4</a:t>
              </a:r>
              <a:r>
                <a:rPr lang="en-US" altLang="zh-CN" b="1" i="0" baseline="30000">
                  <a:solidFill>
                    <a:srgbClr val="003300"/>
                  </a:solidFill>
                  <a:latin typeface="仿宋_GB2312" pitchFamily="49" charset="-122"/>
                  <a:ea typeface="仿宋_GB2312" pitchFamily="49" charset="-122"/>
                </a:rPr>
                <a:t>1</a:t>
              </a:r>
              <a:endParaRPr lang="en-US" altLang="zh-CN" b="1" i="0" baseline="30000">
                <a:solidFill>
                  <a:srgbClr val="003300"/>
                </a:solidFill>
                <a:latin typeface="仿宋_GB2312" pitchFamily="49" charset="-122"/>
                <a:ea typeface="仿宋_GB2312" pitchFamily="49" charset="-122"/>
              </a:endParaRPr>
            </a:p>
          </p:txBody>
        </p:sp>
      </p:grpSp>
      <p:sp>
        <p:nvSpPr>
          <p:cNvPr id="84" name="矩形 83"/>
          <p:cNvSpPr/>
          <p:nvPr/>
        </p:nvSpPr>
        <p:spPr>
          <a:xfrm>
            <a:off x="945587" y="843774"/>
            <a:ext cx="3381054" cy="492443"/>
          </a:xfrm>
          <a:prstGeom prst="rect">
            <a:avLst/>
          </a:prstGeom>
        </p:spPr>
        <p:txBody>
          <a:bodyPr wrap="none">
            <a:spAutoFit/>
          </a:bodyPr>
          <a:lstStyle/>
          <a:p>
            <a:pPr>
              <a:spcBef>
                <a:spcPct val="50000"/>
              </a:spcBef>
            </a:pPr>
            <a:r>
              <a:rPr lang="en-US" altLang="zh-CN"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2.</a:t>
            </a:r>
            <a:r>
              <a:rPr lang="zh-CN" altLang="en-US" sz="2600" b="1" dirty="0" smtClean="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rPr>
              <a:t>几种常见的调度算法</a:t>
            </a:r>
            <a:endParaRPr lang="zh-CN" altLang="en-US" sz="2600" b="1" dirty="0">
              <a:effectLst>
                <a:outerShdw blurRad="38100" dist="38100" dir="2700000" algn="tl">
                  <a:srgbClr val="000000">
                    <a:alpha val="43137"/>
                  </a:srgbClr>
                </a:outerShdw>
              </a:effectLst>
              <a:latin typeface="禹卫书法行书简体" panose="02000603000000000000" pitchFamily="2" charset="-122"/>
              <a:ea typeface="禹卫书法行书简体" panose="02000603000000000000" pitchFamily="2" charset="-122"/>
              <a:cs typeface="+mj-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blinds(horizontal)">
                                      <p:cBhvr>
                                        <p:cTn id="7" dur="500"/>
                                        <p:tgtEl>
                                          <p:spTgt spid="7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blinds(horizontal)">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83"/>
                                        </p:tgtEl>
                                        <p:attrNameLst>
                                          <p:attrName>style.visibility</p:attrName>
                                        </p:attrNameLst>
                                      </p:cBhvr>
                                      <p:to>
                                        <p:strVal val="visible"/>
                                      </p:to>
                                    </p:set>
                                    <p:animEffect transition="in" filter="blinds(horizontal)">
                                      <p:cBhvr>
                                        <p:cTn id="22"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TAG_VERSION" val="1.0"/>
  <p:tag name="KSO_WM_TEMPLATE_CATEGORY" val="custom"/>
  <p:tag name="KSO_WM_TEMPLATE_INDEX" val="20184553"/>
</p:tagLst>
</file>

<file path=ppt/tags/tag2.xml><?xml version="1.0" encoding="utf-8"?>
<p:tagLst xmlns:p="http://schemas.openxmlformats.org/presentationml/2006/main">
  <p:tag name="KSO_WM_TAG_VERSION" val="1.0"/>
  <p:tag name="KSO_WM_TEMPLATE_CATEGORY" val="custom"/>
  <p:tag name="KSO_WM_TEMPLATE_INDEX" val="20184553"/>
</p:tagLst>
</file>

<file path=ppt/tags/tag3.xml><?xml version="1.0" encoding="utf-8"?>
<p:tagLst xmlns:p="http://schemas.openxmlformats.org/presentationml/2006/main">
  <p:tag name="KSO_WM_TEMPLATE_TOPIC_DEFAULT" val="1"/>
  <p:tag name="KSO_WM_TEMPLATE_JOB_ID" val="2"/>
  <p:tag name="KSO_WM_TEMPLATE_SCENE_ID" val="1"/>
  <p:tag name="KSO_WM_TEMPLATE_OUTLINE_ID" val="15"/>
  <p:tag name="KSO_WM_TEMPLATE_TOPIC_ID" val="2869567"/>
  <p:tag name="KSO_WM_BEAUTIFY_FLAG" val="#wm#"/>
  <p:tag name="KSO_WM_TAG_VERSION" val="1.0"/>
  <p:tag name="KSO_WM_TEMPLATE_INDEX" val="20184553"/>
  <p:tag name="KSO_WM_TEMPLATE_CATEGORY" val="custom"/>
  <p:tag name="KSO_WM_TEMPLATE_THUMBS_INDEX" val="1"/>
</p:tagLst>
</file>

<file path=ppt/tags/tag4.xml><?xml version="1.0" encoding="utf-8"?>
<p:tagLst xmlns:p="http://schemas.openxmlformats.org/presentationml/2006/main">
  <p:tag name="KSO_WM_UNIT_TABLE_BEAUTIFY" val="smartTable{8ea628d4-7950-40bc-ac9c-71ab11084afb}"/>
</p:tagLst>
</file>

<file path=ppt/tags/tag5.xml><?xml version="1.0" encoding="utf-8"?>
<p:tagLst xmlns:p="http://schemas.openxmlformats.org/presentationml/2006/main">
  <p:tag name="COMMONDATA" val="eyJoZGlkIjoiOWMzMjdlMmU2YTZjMTI3Y2NjMGFiZWQwMzk5Mzg0ODQ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nordridesign">
  <a:themeElements>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fontScheme name="1_nordridesign">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a:spPr>
      <a:bodyPr rtlCol="0" anchor="ctr"/>
      <a:lstStyle>
        <a:defPPr algn="ctr">
          <a:defRPr i="0"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clrMap bg1="lt1" tx1="dk1" bg2="lt2" tx2="dk2" accent1="accent1" accent2="accent2" accent3="accent3" accent4="accent4" accent5="accent5" accent6="accent6" hlink="hlink" folHlink="folHlink"/>
    </a:extraClrScheme>
    <a:extraClrScheme>
      <a:clrScheme name="1_nordridesign 2">
        <a:dk1>
          <a:srgbClr val="000000"/>
        </a:dk1>
        <a:lt1>
          <a:srgbClr val="FFFFFF"/>
        </a:lt1>
        <a:dk2>
          <a:srgbClr val="FFFFFF"/>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
      <a:clrScheme name="1_nordridesign 3">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85DFD0"/>
        </a:folHlink>
      </a:clrScheme>
      <a:clrMap bg1="lt1" tx1="dk1" bg2="lt2" tx2="dk2" accent1="accent1" accent2="accent2" accent3="accent3" accent4="accent4" accent5="accent5" accent6="accent6" hlink="hlink" folHlink="folHlink"/>
    </a:extraClrScheme>
    <a:extraClrScheme>
      <a:clrScheme name="1_nordridesign 4">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5">
        <a:dk1>
          <a:srgbClr val="000000"/>
        </a:dk1>
        <a:lt1>
          <a:srgbClr val="080808"/>
        </a:lt1>
        <a:dk2>
          <a:srgbClr val="FFFFFF"/>
        </a:dk2>
        <a:lt2>
          <a:srgbClr val="DBF5F9"/>
        </a:lt2>
        <a:accent1>
          <a:srgbClr val="FFCC00"/>
        </a:accent1>
        <a:accent2>
          <a:srgbClr val="FF9933"/>
        </a:accent2>
        <a:accent3>
          <a:srgbClr val="AAAAAA"/>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6">
        <a:dk1>
          <a:srgbClr val="DBF5F9"/>
        </a:dk1>
        <a:lt1>
          <a:srgbClr val="FFFFFF"/>
        </a:lt1>
        <a:dk2>
          <a:srgbClr val="080808"/>
        </a:dk2>
        <a:lt2>
          <a:srgbClr val="FFFFFF"/>
        </a:lt2>
        <a:accent1>
          <a:srgbClr val="FFCC00"/>
        </a:accent1>
        <a:accent2>
          <a:srgbClr val="FF9933"/>
        </a:accent2>
        <a:accent3>
          <a:srgbClr val="AAAAAA"/>
        </a:accent3>
        <a:accent4>
          <a:srgbClr val="DADADA"/>
        </a:accent4>
        <a:accent5>
          <a:srgbClr val="FFE2AA"/>
        </a:accent5>
        <a:accent6>
          <a:srgbClr val="E78A2D"/>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7">
        <a:dk1>
          <a:srgbClr val="DBF5F9"/>
        </a:dk1>
        <a:lt1>
          <a:srgbClr val="FFFFFF"/>
        </a:lt1>
        <a:dk2>
          <a:srgbClr val="080808"/>
        </a:dk2>
        <a:lt2>
          <a:srgbClr val="FFFFFF"/>
        </a:lt2>
        <a:accent1>
          <a:srgbClr val="FFFF00"/>
        </a:accent1>
        <a:accent2>
          <a:srgbClr val="FFCC00"/>
        </a:accent2>
        <a:accent3>
          <a:srgbClr val="AAAAAA"/>
        </a:accent3>
        <a:accent4>
          <a:srgbClr val="DADADA"/>
        </a:accent4>
        <a:accent5>
          <a:srgbClr val="FFFFAA"/>
        </a:accent5>
        <a:accent6>
          <a:srgbClr val="E7B900"/>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8">
        <a:dk1>
          <a:srgbClr val="FFFFFF"/>
        </a:dk1>
        <a:lt1>
          <a:srgbClr val="FFFFFF"/>
        </a:lt1>
        <a:dk2>
          <a:srgbClr val="FFFFFF"/>
        </a:dk2>
        <a:lt2>
          <a:srgbClr val="DBF5F9"/>
        </a:lt2>
        <a:accent1>
          <a:srgbClr val="FFFF00"/>
        </a:accent1>
        <a:accent2>
          <a:srgbClr val="FFCC00"/>
        </a:accent2>
        <a:accent3>
          <a:srgbClr val="FFFFFF"/>
        </a:accent3>
        <a:accent4>
          <a:srgbClr val="DADADA"/>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9">
        <a:dk1>
          <a:srgbClr val="000000"/>
        </a:dk1>
        <a:lt1>
          <a:srgbClr val="FFFFFF"/>
        </a:lt1>
        <a:dk2>
          <a:srgbClr val="FFFFFF"/>
        </a:dk2>
        <a:lt2>
          <a:srgbClr val="DBF5F9"/>
        </a:lt2>
        <a:accent1>
          <a:srgbClr val="FFFF00"/>
        </a:accent1>
        <a:accent2>
          <a:srgbClr val="FFCC00"/>
        </a:accent2>
        <a:accent3>
          <a:srgbClr val="FFFFFF"/>
        </a:accent3>
        <a:accent4>
          <a:srgbClr val="000000"/>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nordridesign">
  <a:themeElements>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fontScheme name="1_nordridesign">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clrMap bg1="lt1" tx1="dk1" bg2="lt2" tx2="dk2" accent1="accent1" accent2="accent2" accent3="accent3" accent4="accent4" accent5="accent5" accent6="accent6" hlink="hlink" folHlink="folHlink"/>
    </a:extraClrScheme>
    <a:extraClrScheme>
      <a:clrScheme name="1_nordridesign 2">
        <a:dk1>
          <a:srgbClr val="000000"/>
        </a:dk1>
        <a:lt1>
          <a:srgbClr val="FFFFFF"/>
        </a:lt1>
        <a:dk2>
          <a:srgbClr val="FFFFFF"/>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
      <a:clrScheme name="1_nordridesign 3">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85DFD0"/>
        </a:folHlink>
      </a:clrScheme>
      <a:clrMap bg1="lt1" tx1="dk1" bg2="lt2" tx2="dk2" accent1="accent1" accent2="accent2" accent3="accent3" accent4="accent4" accent5="accent5" accent6="accent6" hlink="hlink" folHlink="folHlink"/>
    </a:extraClrScheme>
    <a:extraClrScheme>
      <a:clrScheme name="1_nordridesign 4">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5">
        <a:dk1>
          <a:srgbClr val="000000"/>
        </a:dk1>
        <a:lt1>
          <a:srgbClr val="080808"/>
        </a:lt1>
        <a:dk2>
          <a:srgbClr val="FFFFFF"/>
        </a:dk2>
        <a:lt2>
          <a:srgbClr val="DBF5F9"/>
        </a:lt2>
        <a:accent1>
          <a:srgbClr val="FFCC00"/>
        </a:accent1>
        <a:accent2>
          <a:srgbClr val="FF9933"/>
        </a:accent2>
        <a:accent3>
          <a:srgbClr val="AAAAAA"/>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6">
        <a:dk1>
          <a:srgbClr val="DBF5F9"/>
        </a:dk1>
        <a:lt1>
          <a:srgbClr val="FFFFFF"/>
        </a:lt1>
        <a:dk2>
          <a:srgbClr val="080808"/>
        </a:dk2>
        <a:lt2>
          <a:srgbClr val="FFFFFF"/>
        </a:lt2>
        <a:accent1>
          <a:srgbClr val="FFCC00"/>
        </a:accent1>
        <a:accent2>
          <a:srgbClr val="FF9933"/>
        </a:accent2>
        <a:accent3>
          <a:srgbClr val="AAAAAA"/>
        </a:accent3>
        <a:accent4>
          <a:srgbClr val="DADADA"/>
        </a:accent4>
        <a:accent5>
          <a:srgbClr val="FFE2AA"/>
        </a:accent5>
        <a:accent6>
          <a:srgbClr val="E78A2D"/>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7">
        <a:dk1>
          <a:srgbClr val="DBF5F9"/>
        </a:dk1>
        <a:lt1>
          <a:srgbClr val="FFFFFF"/>
        </a:lt1>
        <a:dk2>
          <a:srgbClr val="080808"/>
        </a:dk2>
        <a:lt2>
          <a:srgbClr val="FFFFFF"/>
        </a:lt2>
        <a:accent1>
          <a:srgbClr val="FFFF00"/>
        </a:accent1>
        <a:accent2>
          <a:srgbClr val="FFCC00"/>
        </a:accent2>
        <a:accent3>
          <a:srgbClr val="AAAAAA"/>
        </a:accent3>
        <a:accent4>
          <a:srgbClr val="DADADA"/>
        </a:accent4>
        <a:accent5>
          <a:srgbClr val="FFFFAA"/>
        </a:accent5>
        <a:accent6>
          <a:srgbClr val="E7B900"/>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8">
        <a:dk1>
          <a:srgbClr val="FFFFFF"/>
        </a:dk1>
        <a:lt1>
          <a:srgbClr val="FFFFFF"/>
        </a:lt1>
        <a:dk2>
          <a:srgbClr val="FFFFFF"/>
        </a:dk2>
        <a:lt2>
          <a:srgbClr val="DBF5F9"/>
        </a:lt2>
        <a:accent1>
          <a:srgbClr val="FFFF00"/>
        </a:accent1>
        <a:accent2>
          <a:srgbClr val="FFCC00"/>
        </a:accent2>
        <a:accent3>
          <a:srgbClr val="FFFFFF"/>
        </a:accent3>
        <a:accent4>
          <a:srgbClr val="DADADA"/>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9">
        <a:dk1>
          <a:srgbClr val="000000"/>
        </a:dk1>
        <a:lt1>
          <a:srgbClr val="FFFFFF"/>
        </a:lt1>
        <a:dk2>
          <a:srgbClr val="FFFFFF"/>
        </a:dk2>
        <a:lt2>
          <a:srgbClr val="DBF5F9"/>
        </a:lt2>
        <a:accent1>
          <a:srgbClr val="FFFF00"/>
        </a:accent1>
        <a:accent2>
          <a:srgbClr val="FFCC00"/>
        </a:accent2>
        <a:accent3>
          <a:srgbClr val="FFFFFF"/>
        </a:accent3>
        <a:accent4>
          <a:srgbClr val="000000"/>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自定义设计方案">
  <a:themeElements>
    <a:clrScheme name="自定义 118">
      <a:dk1>
        <a:sysClr val="windowText" lastClr="000000"/>
      </a:dk1>
      <a:lt1>
        <a:sysClr val="window" lastClr="FFFFFF"/>
      </a:lt1>
      <a:dk2>
        <a:srgbClr val="44546A"/>
      </a:dk2>
      <a:lt2>
        <a:srgbClr val="E7E6E6"/>
      </a:lt2>
      <a:accent1>
        <a:srgbClr val="0066BE"/>
      </a:accent1>
      <a:accent2>
        <a:srgbClr val="ABA7A7"/>
      </a:accent2>
      <a:accent3>
        <a:srgbClr val="0066BE"/>
      </a:accent3>
      <a:accent4>
        <a:srgbClr val="ABA7A7"/>
      </a:accent4>
      <a:accent5>
        <a:srgbClr val="0237D8"/>
      </a:accent5>
      <a:accent6>
        <a:srgbClr val="ABA7A7"/>
      </a:accent6>
      <a:hlink>
        <a:srgbClr val="0066BE"/>
      </a:hlink>
      <a:folHlink>
        <a:srgbClr val="ABA7A7"/>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noFill/>
        <a:ln w="57150">
          <a:solidFill>
            <a:srgbClr val="FF6600"/>
          </a:solidFill>
          <a:round/>
          <a:tailEnd type="triangle" w="med" len="med"/>
        </a:ln>
      </a:spPr>
      <a:bodyPr vert="horz" wrap="square" lIns="91440" tIns="45720" rIns="91440" bIns="45720" numCol="1" anchor="t" anchorCtr="0" compatLnSpc="1"/>
      <a:lstStyle>
        <a:defPPr>
          <a:defRPr sz="4000">
            <a:solidFill>
              <a:schemeClr val="bg2">
                <a:lumMod val="75000"/>
              </a:schemeClr>
            </a:solidFill>
          </a:defRPr>
        </a:defPPr>
      </a:lst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rgbClr val="000000"/>
      </a:dk1>
      <a:lt1>
        <a:srgbClr val="FFFFFF"/>
      </a:lt1>
      <a:dk2>
        <a:srgbClr val="000000"/>
      </a:dk2>
      <a:lt2>
        <a:srgbClr val="FFFFFF"/>
      </a:lt2>
      <a:accent1>
        <a:srgbClr val="000000"/>
      </a:accent1>
      <a:accent2>
        <a:srgbClr val="000000"/>
      </a:accent2>
      <a:accent3>
        <a:srgbClr val="000000"/>
      </a:accent3>
      <a:accent4>
        <a:srgbClr val="000000"/>
      </a:accent4>
      <a:accent5>
        <a:srgbClr val="000000"/>
      </a:accent5>
      <a:accent6>
        <a:srgbClr val="FFFFFF"/>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nordridesign">
  <a:themeElements>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fontScheme name="1_nordridesign">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clrMap bg1="lt1" tx1="dk1" bg2="lt2" tx2="dk2" accent1="accent1" accent2="accent2" accent3="accent3" accent4="accent4" accent5="accent5" accent6="accent6" hlink="hlink" folHlink="folHlink"/>
    </a:extraClrScheme>
    <a:extraClrScheme>
      <a:clrScheme name="1_nordridesign 2">
        <a:dk1>
          <a:srgbClr val="000000"/>
        </a:dk1>
        <a:lt1>
          <a:srgbClr val="FFFFFF"/>
        </a:lt1>
        <a:dk2>
          <a:srgbClr val="FFFFFF"/>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
      <a:clrScheme name="1_nordridesign 3">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85DFD0"/>
        </a:folHlink>
      </a:clrScheme>
      <a:clrMap bg1="lt1" tx1="dk1" bg2="lt2" tx2="dk2" accent1="accent1" accent2="accent2" accent3="accent3" accent4="accent4" accent5="accent5" accent6="accent6" hlink="hlink" folHlink="folHlink"/>
    </a:extraClrScheme>
    <a:extraClrScheme>
      <a:clrScheme name="1_nordridesign 4">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5">
        <a:dk1>
          <a:srgbClr val="000000"/>
        </a:dk1>
        <a:lt1>
          <a:srgbClr val="080808"/>
        </a:lt1>
        <a:dk2>
          <a:srgbClr val="FFFFFF"/>
        </a:dk2>
        <a:lt2>
          <a:srgbClr val="DBF5F9"/>
        </a:lt2>
        <a:accent1>
          <a:srgbClr val="FFCC00"/>
        </a:accent1>
        <a:accent2>
          <a:srgbClr val="FF9933"/>
        </a:accent2>
        <a:accent3>
          <a:srgbClr val="AAAAAA"/>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6">
        <a:dk1>
          <a:srgbClr val="DBF5F9"/>
        </a:dk1>
        <a:lt1>
          <a:srgbClr val="FFFFFF"/>
        </a:lt1>
        <a:dk2>
          <a:srgbClr val="080808"/>
        </a:dk2>
        <a:lt2>
          <a:srgbClr val="FFFFFF"/>
        </a:lt2>
        <a:accent1>
          <a:srgbClr val="FFCC00"/>
        </a:accent1>
        <a:accent2>
          <a:srgbClr val="FF9933"/>
        </a:accent2>
        <a:accent3>
          <a:srgbClr val="AAAAAA"/>
        </a:accent3>
        <a:accent4>
          <a:srgbClr val="DADADA"/>
        </a:accent4>
        <a:accent5>
          <a:srgbClr val="FFE2AA"/>
        </a:accent5>
        <a:accent6>
          <a:srgbClr val="E78A2D"/>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7">
        <a:dk1>
          <a:srgbClr val="DBF5F9"/>
        </a:dk1>
        <a:lt1>
          <a:srgbClr val="FFFFFF"/>
        </a:lt1>
        <a:dk2>
          <a:srgbClr val="080808"/>
        </a:dk2>
        <a:lt2>
          <a:srgbClr val="FFFFFF"/>
        </a:lt2>
        <a:accent1>
          <a:srgbClr val="FFFF00"/>
        </a:accent1>
        <a:accent2>
          <a:srgbClr val="FFCC00"/>
        </a:accent2>
        <a:accent3>
          <a:srgbClr val="AAAAAA"/>
        </a:accent3>
        <a:accent4>
          <a:srgbClr val="DADADA"/>
        </a:accent4>
        <a:accent5>
          <a:srgbClr val="FFFFAA"/>
        </a:accent5>
        <a:accent6>
          <a:srgbClr val="E7B900"/>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8">
        <a:dk1>
          <a:srgbClr val="FFFFFF"/>
        </a:dk1>
        <a:lt1>
          <a:srgbClr val="FFFFFF"/>
        </a:lt1>
        <a:dk2>
          <a:srgbClr val="FFFFFF"/>
        </a:dk2>
        <a:lt2>
          <a:srgbClr val="DBF5F9"/>
        </a:lt2>
        <a:accent1>
          <a:srgbClr val="FFFF00"/>
        </a:accent1>
        <a:accent2>
          <a:srgbClr val="FFCC00"/>
        </a:accent2>
        <a:accent3>
          <a:srgbClr val="FFFFFF"/>
        </a:accent3>
        <a:accent4>
          <a:srgbClr val="DADADA"/>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9">
        <a:dk1>
          <a:srgbClr val="000000"/>
        </a:dk1>
        <a:lt1>
          <a:srgbClr val="FFFFFF"/>
        </a:lt1>
        <a:dk2>
          <a:srgbClr val="FFFFFF"/>
        </a:dk2>
        <a:lt2>
          <a:srgbClr val="DBF5F9"/>
        </a:lt2>
        <a:accent1>
          <a:srgbClr val="FFFF00"/>
        </a:accent1>
        <a:accent2>
          <a:srgbClr val="FFCC00"/>
        </a:accent2>
        <a:accent3>
          <a:srgbClr val="FFFFFF"/>
        </a:accent3>
        <a:accent4>
          <a:srgbClr val="000000"/>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4_nordridesign">
  <a:themeElements>
    <a:clrScheme name="2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fontScheme name="2_nordridesign">
      <a:majorFont>
        <a:latin typeface="黑体"/>
        <a:ea typeface="宋体"/>
        <a:cs typeface=""/>
      </a:majorFont>
      <a:minorFont>
        <a:latin typeface="黑体"/>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2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clrMap bg1="lt1" tx1="dk1" bg2="lt2" tx2="dk2" accent1="accent1" accent2="accent2" accent3="accent3" accent4="accent4" accent5="accent5" accent6="accent6" hlink="hlink" folHlink="folHlink"/>
    </a:extraClrScheme>
    <a:extraClrScheme>
      <a:clrScheme name="2_nordridesign 2">
        <a:dk1>
          <a:srgbClr val="000000"/>
        </a:dk1>
        <a:lt1>
          <a:srgbClr val="FFFFFF"/>
        </a:lt1>
        <a:dk2>
          <a:srgbClr val="FFFFFF"/>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
      <a:clrScheme name="2_nordridesign 3">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85DFD0"/>
        </a:folHlink>
      </a:clrScheme>
      <a:clrMap bg1="lt1" tx1="dk1" bg2="lt2" tx2="dk2" accent1="accent1" accent2="accent2" accent3="accent3" accent4="accent4" accent5="accent5" accent6="accent6" hlink="hlink" folHlink="folHlink"/>
    </a:extraClrScheme>
    <a:extraClrScheme>
      <a:clrScheme name="2_nordridesign 4">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2_nordridesign 5">
        <a:dk1>
          <a:srgbClr val="000000"/>
        </a:dk1>
        <a:lt1>
          <a:srgbClr val="080808"/>
        </a:lt1>
        <a:dk2>
          <a:srgbClr val="FFFFFF"/>
        </a:dk2>
        <a:lt2>
          <a:srgbClr val="DBF5F9"/>
        </a:lt2>
        <a:accent1>
          <a:srgbClr val="FFCC00"/>
        </a:accent1>
        <a:accent2>
          <a:srgbClr val="FF9933"/>
        </a:accent2>
        <a:accent3>
          <a:srgbClr val="AAAAAA"/>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2_nordridesign 6">
        <a:dk1>
          <a:srgbClr val="DBF5F9"/>
        </a:dk1>
        <a:lt1>
          <a:srgbClr val="FFFFFF"/>
        </a:lt1>
        <a:dk2>
          <a:srgbClr val="080808"/>
        </a:dk2>
        <a:lt2>
          <a:srgbClr val="FFFFFF"/>
        </a:lt2>
        <a:accent1>
          <a:srgbClr val="FFCC00"/>
        </a:accent1>
        <a:accent2>
          <a:srgbClr val="FF9933"/>
        </a:accent2>
        <a:accent3>
          <a:srgbClr val="AAAAAA"/>
        </a:accent3>
        <a:accent4>
          <a:srgbClr val="DADADA"/>
        </a:accent4>
        <a:accent5>
          <a:srgbClr val="FFE2AA"/>
        </a:accent5>
        <a:accent6>
          <a:srgbClr val="E78A2D"/>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2_nordridesign 7">
        <a:dk1>
          <a:srgbClr val="DBF5F9"/>
        </a:dk1>
        <a:lt1>
          <a:srgbClr val="FFFFFF"/>
        </a:lt1>
        <a:dk2>
          <a:srgbClr val="080808"/>
        </a:dk2>
        <a:lt2>
          <a:srgbClr val="FFFFFF"/>
        </a:lt2>
        <a:accent1>
          <a:srgbClr val="FFFF00"/>
        </a:accent1>
        <a:accent2>
          <a:srgbClr val="FFCC00"/>
        </a:accent2>
        <a:accent3>
          <a:srgbClr val="AAAAAA"/>
        </a:accent3>
        <a:accent4>
          <a:srgbClr val="DADADA"/>
        </a:accent4>
        <a:accent5>
          <a:srgbClr val="FFFFAA"/>
        </a:accent5>
        <a:accent6>
          <a:srgbClr val="E7B900"/>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2_nordridesign 8">
        <a:dk1>
          <a:srgbClr val="FFFFFF"/>
        </a:dk1>
        <a:lt1>
          <a:srgbClr val="FFFFFF"/>
        </a:lt1>
        <a:dk2>
          <a:srgbClr val="FFFFFF"/>
        </a:dk2>
        <a:lt2>
          <a:srgbClr val="DBF5F9"/>
        </a:lt2>
        <a:accent1>
          <a:srgbClr val="FFFF00"/>
        </a:accent1>
        <a:accent2>
          <a:srgbClr val="FFCC00"/>
        </a:accent2>
        <a:accent3>
          <a:srgbClr val="FFFFFF"/>
        </a:accent3>
        <a:accent4>
          <a:srgbClr val="DADADA"/>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2_nordridesign 9">
        <a:dk1>
          <a:srgbClr val="000000"/>
        </a:dk1>
        <a:lt1>
          <a:srgbClr val="FFFFFF"/>
        </a:lt1>
        <a:dk2>
          <a:srgbClr val="FFFFFF"/>
        </a:dk2>
        <a:lt2>
          <a:srgbClr val="DBF5F9"/>
        </a:lt2>
        <a:accent1>
          <a:srgbClr val="FFFF00"/>
        </a:accent1>
        <a:accent2>
          <a:srgbClr val="FFCC00"/>
        </a:accent2>
        <a:accent3>
          <a:srgbClr val="FFFFFF"/>
        </a:accent3>
        <a:accent4>
          <a:srgbClr val="000000"/>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5_nordridesign">
  <a:themeElements>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fontScheme name="1_nordridesign">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1_nordridesign 1">
        <a:dk1>
          <a:srgbClr val="000000"/>
        </a:dk1>
        <a:lt1>
          <a:srgbClr val="FFFFFF"/>
        </a:lt1>
        <a:dk2>
          <a:srgbClr val="000000"/>
        </a:dk2>
        <a:lt2>
          <a:srgbClr val="B2B2B2"/>
        </a:lt2>
        <a:accent1>
          <a:srgbClr val="333333"/>
        </a:accent1>
        <a:accent2>
          <a:srgbClr val="080808"/>
        </a:accent2>
        <a:accent3>
          <a:srgbClr val="FFFFFF"/>
        </a:accent3>
        <a:accent4>
          <a:srgbClr val="000000"/>
        </a:accent4>
        <a:accent5>
          <a:srgbClr val="ADADAD"/>
        </a:accent5>
        <a:accent6>
          <a:srgbClr val="060606"/>
        </a:accent6>
        <a:hlink>
          <a:srgbClr val="FFCC00"/>
        </a:hlink>
        <a:folHlink>
          <a:srgbClr val="FF6600"/>
        </a:folHlink>
      </a:clrScheme>
      <a:clrMap bg1="lt1" tx1="dk1" bg2="lt2" tx2="dk2" accent1="accent1" accent2="accent2" accent3="accent3" accent4="accent4" accent5="accent5" accent6="accent6" hlink="hlink" folHlink="folHlink"/>
    </a:extraClrScheme>
    <a:extraClrScheme>
      <a:clrScheme name="1_nordridesign 2">
        <a:dk1>
          <a:srgbClr val="000000"/>
        </a:dk1>
        <a:lt1>
          <a:srgbClr val="FFFFFF"/>
        </a:lt1>
        <a:dk2>
          <a:srgbClr val="FFFFFF"/>
        </a:dk2>
        <a:lt2>
          <a:srgbClr val="DBF5F9"/>
        </a:lt2>
        <a:accent1>
          <a:srgbClr val="0F6FC6"/>
        </a:accent1>
        <a:accent2>
          <a:srgbClr val="009DD9"/>
        </a:accent2>
        <a:accent3>
          <a:srgbClr val="FFFFFF"/>
        </a:accent3>
        <a:accent4>
          <a:srgbClr val="000000"/>
        </a:accent4>
        <a:accent5>
          <a:srgbClr val="AABBDF"/>
        </a:accent5>
        <a:accent6>
          <a:srgbClr val="008EC4"/>
        </a:accent6>
        <a:hlink>
          <a:srgbClr val="E2D700"/>
        </a:hlink>
        <a:folHlink>
          <a:srgbClr val="85DFD0"/>
        </a:folHlink>
      </a:clrScheme>
      <a:clrMap bg1="lt1" tx1="dk1" bg2="lt2" tx2="dk2" accent1="accent1" accent2="accent2" accent3="accent3" accent4="accent4" accent5="accent5" accent6="accent6" hlink="hlink" folHlink="folHlink"/>
    </a:extraClrScheme>
    <a:extraClrScheme>
      <a:clrScheme name="1_nordridesign 3">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85DFD0"/>
        </a:folHlink>
      </a:clrScheme>
      <a:clrMap bg1="lt1" tx1="dk1" bg2="lt2" tx2="dk2" accent1="accent1" accent2="accent2" accent3="accent3" accent4="accent4" accent5="accent5" accent6="accent6" hlink="hlink" folHlink="folHlink"/>
    </a:extraClrScheme>
    <a:extraClrScheme>
      <a:clrScheme name="1_nordridesign 4">
        <a:dk1>
          <a:srgbClr val="000000"/>
        </a:dk1>
        <a:lt1>
          <a:srgbClr val="FFFFFF"/>
        </a:lt1>
        <a:dk2>
          <a:srgbClr val="FFFFFF"/>
        </a:dk2>
        <a:lt2>
          <a:srgbClr val="DBF5F9"/>
        </a:lt2>
        <a:accent1>
          <a:srgbClr val="FFCC00"/>
        </a:accent1>
        <a:accent2>
          <a:srgbClr val="FF9933"/>
        </a:accent2>
        <a:accent3>
          <a:srgbClr val="FFFFFF"/>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5">
        <a:dk1>
          <a:srgbClr val="000000"/>
        </a:dk1>
        <a:lt1>
          <a:srgbClr val="080808"/>
        </a:lt1>
        <a:dk2>
          <a:srgbClr val="FFFFFF"/>
        </a:dk2>
        <a:lt2>
          <a:srgbClr val="DBF5F9"/>
        </a:lt2>
        <a:accent1>
          <a:srgbClr val="FFCC00"/>
        </a:accent1>
        <a:accent2>
          <a:srgbClr val="FF9933"/>
        </a:accent2>
        <a:accent3>
          <a:srgbClr val="AAAAAA"/>
        </a:accent3>
        <a:accent4>
          <a:srgbClr val="000000"/>
        </a:accent4>
        <a:accent5>
          <a:srgbClr val="FFE2AA"/>
        </a:accent5>
        <a:accent6>
          <a:srgbClr val="E78A2D"/>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6">
        <a:dk1>
          <a:srgbClr val="DBF5F9"/>
        </a:dk1>
        <a:lt1>
          <a:srgbClr val="FFFFFF"/>
        </a:lt1>
        <a:dk2>
          <a:srgbClr val="080808"/>
        </a:dk2>
        <a:lt2>
          <a:srgbClr val="FFFFFF"/>
        </a:lt2>
        <a:accent1>
          <a:srgbClr val="FFCC00"/>
        </a:accent1>
        <a:accent2>
          <a:srgbClr val="FF9933"/>
        </a:accent2>
        <a:accent3>
          <a:srgbClr val="AAAAAA"/>
        </a:accent3>
        <a:accent4>
          <a:srgbClr val="DADADA"/>
        </a:accent4>
        <a:accent5>
          <a:srgbClr val="FFE2AA"/>
        </a:accent5>
        <a:accent6>
          <a:srgbClr val="E78A2D"/>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7">
        <a:dk1>
          <a:srgbClr val="DBF5F9"/>
        </a:dk1>
        <a:lt1>
          <a:srgbClr val="FFFFFF"/>
        </a:lt1>
        <a:dk2>
          <a:srgbClr val="080808"/>
        </a:dk2>
        <a:lt2>
          <a:srgbClr val="FFFFFF"/>
        </a:lt2>
        <a:accent1>
          <a:srgbClr val="FFFF00"/>
        </a:accent1>
        <a:accent2>
          <a:srgbClr val="FFCC00"/>
        </a:accent2>
        <a:accent3>
          <a:srgbClr val="AAAAAA"/>
        </a:accent3>
        <a:accent4>
          <a:srgbClr val="DADADA"/>
        </a:accent4>
        <a:accent5>
          <a:srgbClr val="FFFFAA"/>
        </a:accent5>
        <a:accent6>
          <a:srgbClr val="E7B900"/>
        </a:accent6>
        <a:hlink>
          <a:srgbClr val="CCFFFF"/>
        </a:hlink>
        <a:folHlink>
          <a:srgbClr val="FFFFFF"/>
        </a:folHlink>
      </a:clrScheme>
      <a:clrMap bg1="dk2" tx1="lt1" bg2="dk1" tx2="lt2" accent1="accent1" accent2="accent2" accent3="accent3" accent4="accent4" accent5="accent5" accent6="accent6" hlink="hlink" folHlink="folHlink"/>
    </a:extraClrScheme>
    <a:extraClrScheme>
      <a:clrScheme name="1_nordridesign 8">
        <a:dk1>
          <a:srgbClr val="FFFFFF"/>
        </a:dk1>
        <a:lt1>
          <a:srgbClr val="FFFFFF"/>
        </a:lt1>
        <a:dk2>
          <a:srgbClr val="FFFFFF"/>
        </a:dk2>
        <a:lt2>
          <a:srgbClr val="DBF5F9"/>
        </a:lt2>
        <a:accent1>
          <a:srgbClr val="FFFF00"/>
        </a:accent1>
        <a:accent2>
          <a:srgbClr val="FFCC00"/>
        </a:accent2>
        <a:accent3>
          <a:srgbClr val="FFFFFF"/>
        </a:accent3>
        <a:accent4>
          <a:srgbClr val="DADADA"/>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
      <a:clrScheme name="1_nordridesign 9">
        <a:dk1>
          <a:srgbClr val="000000"/>
        </a:dk1>
        <a:lt1>
          <a:srgbClr val="FFFFFF"/>
        </a:lt1>
        <a:dk2>
          <a:srgbClr val="FFFFFF"/>
        </a:dk2>
        <a:lt2>
          <a:srgbClr val="DBF5F9"/>
        </a:lt2>
        <a:accent1>
          <a:srgbClr val="FFFF00"/>
        </a:accent1>
        <a:accent2>
          <a:srgbClr val="FFCC00"/>
        </a:accent2>
        <a:accent3>
          <a:srgbClr val="FFFFFF"/>
        </a:accent3>
        <a:accent4>
          <a:srgbClr val="000000"/>
        </a:accent4>
        <a:accent5>
          <a:srgbClr val="FFFFAA"/>
        </a:accent5>
        <a:accent6>
          <a:srgbClr val="E7B900"/>
        </a:accent6>
        <a:hlink>
          <a:srgbClr val="CCFFFF"/>
        </a:hlink>
        <a:folHlink>
          <a:srgbClr val="FFFFF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0</TotalTime>
  <Words>6978</Words>
  <Application>WPS 演示</Application>
  <PresentationFormat>宽屏</PresentationFormat>
  <Paragraphs>1451</Paragraphs>
  <Slides>38</Slides>
  <Notes>34</Notes>
  <HiddenSlides>0</HiddenSlides>
  <MMClips>0</MMClips>
  <ScaleCrop>false</ScaleCrop>
  <HeadingPairs>
    <vt:vector size="6" baseType="variant">
      <vt:variant>
        <vt:lpstr>已用的字体</vt:lpstr>
      </vt:variant>
      <vt:variant>
        <vt:i4>19</vt:i4>
      </vt:variant>
      <vt:variant>
        <vt:lpstr>主题</vt:lpstr>
      </vt:variant>
      <vt:variant>
        <vt:i4>8</vt:i4>
      </vt:variant>
      <vt:variant>
        <vt:lpstr>幻灯片标题</vt:lpstr>
      </vt:variant>
      <vt:variant>
        <vt:i4>38</vt:i4>
      </vt:variant>
    </vt:vector>
  </HeadingPairs>
  <TitlesOfParts>
    <vt:vector size="65" baseType="lpstr">
      <vt:lpstr>Arial</vt:lpstr>
      <vt:lpstr>宋体</vt:lpstr>
      <vt:lpstr>Wingdings</vt:lpstr>
      <vt:lpstr>微软雅黑</vt:lpstr>
      <vt:lpstr>Segoe UI</vt:lpstr>
      <vt:lpstr>MS UI Gothic</vt:lpstr>
      <vt:lpstr>黑体</vt:lpstr>
      <vt:lpstr>华文细黑</vt:lpstr>
      <vt:lpstr>禹卫书法行书简体</vt:lpstr>
      <vt:lpstr>Tahoma</vt:lpstr>
      <vt:lpstr>Times New Roman</vt:lpstr>
      <vt:lpstr>仿宋_GB2312</vt:lpstr>
      <vt:lpstr>Calibri</vt:lpstr>
      <vt:lpstr>微软雅黑 Light</vt:lpstr>
      <vt:lpstr>等线</vt:lpstr>
      <vt:lpstr>Arial Unicode MS</vt:lpstr>
      <vt:lpstr>Symbol</vt:lpstr>
      <vt:lpstr>仿宋</vt:lpstr>
      <vt:lpstr>等线 Light</vt:lpstr>
      <vt:lpstr>Office 主题​​</vt:lpstr>
      <vt:lpstr>1_nordridesign</vt:lpstr>
      <vt:lpstr>2_nordridesign</vt:lpstr>
      <vt:lpstr>自定义设计方案</vt:lpstr>
      <vt:lpstr>Office 主题</vt:lpstr>
      <vt:lpstr>3_nordridesign</vt:lpstr>
      <vt:lpstr>4_nordridesign</vt:lpstr>
      <vt:lpstr>5_nordridesign</vt:lpstr>
      <vt:lpstr>PowerPoint 演示文稿</vt:lpstr>
      <vt:lpstr>本章主要内容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tanzhihu</dc:creator>
  <cp:lastModifiedBy>admin</cp:lastModifiedBy>
  <cp:revision>2476</cp:revision>
  <dcterms:created xsi:type="dcterms:W3CDTF">2018-05-09T10:41:00Z</dcterms:created>
  <dcterms:modified xsi:type="dcterms:W3CDTF">2022-06-06T04:00:33Z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2052-11.1.0.11744</vt:lpwstr>
  </property>
  <property fmtid="{D5CDD505-2E9C-101B-9397-08002B2CF9AE}" pid="3" name="ICV">
    <vt:lpwstr>0A86373318AD4A94B27ADD653E406AC3</vt:lpwstr>
  </property>
</Properties>
</file>

<file path=docProps/thumbnail.jpeg>
</file>